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2"/>
  </p:notesMasterIdLst>
  <p:handoutMasterIdLst>
    <p:handoutMasterId r:id="rId73"/>
  </p:handoutMasterIdLst>
  <p:sldIdLst>
    <p:sldId id="314" r:id="rId2"/>
    <p:sldId id="723" r:id="rId3"/>
    <p:sldId id="724" r:id="rId4"/>
    <p:sldId id="725" r:id="rId5"/>
    <p:sldId id="726" r:id="rId6"/>
    <p:sldId id="727" r:id="rId7"/>
    <p:sldId id="729" r:id="rId8"/>
    <p:sldId id="730" r:id="rId9"/>
    <p:sldId id="728" r:id="rId10"/>
    <p:sldId id="732" r:id="rId11"/>
    <p:sldId id="731" r:id="rId12"/>
    <p:sldId id="733" r:id="rId13"/>
    <p:sldId id="734" r:id="rId14"/>
    <p:sldId id="682" r:id="rId15"/>
    <p:sldId id="683" r:id="rId16"/>
    <p:sldId id="684" r:id="rId17"/>
    <p:sldId id="685" r:id="rId18"/>
    <p:sldId id="686" r:id="rId19"/>
    <p:sldId id="687" r:id="rId20"/>
    <p:sldId id="699" r:id="rId21"/>
    <p:sldId id="700" r:id="rId22"/>
    <p:sldId id="698" r:id="rId23"/>
    <p:sldId id="688" r:id="rId24"/>
    <p:sldId id="689" r:id="rId25"/>
    <p:sldId id="690" r:id="rId26"/>
    <p:sldId id="696" r:id="rId27"/>
    <p:sldId id="691" r:id="rId28"/>
    <p:sldId id="692" r:id="rId29"/>
    <p:sldId id="693" r:id="rId30"/>
    <p:sldId id="697" r:id="rId31"/>
    <p:sldId id="694" r:id="rId32"/>
    <p:sldId id="635" r:id="rId33"/>
    <p:sldId id="636" r:id="rId34"/>
    <p:sldId id="659" r:id="rId35"/>
    <p:sldId id="633" r:id="rId36"/>
    <p:sldId id="637" r:id="rId37"/>
    <p:sldId id="638" r:id="rId38"/>
    <p:sldId id="639" r:id="rId39"/>
    <p:sldId id="640" r:id="rId40"/>
    <p:sldId id="661" r:id="rId41"/>
    <p:sldId id="641" r:id="rId42"/>
    <p:sldId id="642" r:id="rId43"/>
    <p:sldId id="643" r:id="rId44"/>
    <p:sldId id="644" r:id="rId45"/>
    <p:sldId id="721" r:id="rId46"/>
    <p:sldId id="722" r:id="rId47"/>
    <p:sldId id="660" r:id="rId48"/>
    <p:sldId id="646" r:id="rId49"/>
    <p:sldId id="647" r:id="rId50"/>
    <p:sldId id="648" r:id="rId51"/>
    <p:sldId id="717" r:id="rId52"/>
    <p:sldId id="718" r:id="rId53"/>
    <p:sldId id="719" r:id="rId54"/>
    <p:sldId id="720" r:id="rId55"/>
    <p:sldId id="701" r:id="rId56"/>
    <p:sldId id="702" r:id="rId57"/>
    <p:sldId id="703" r:id="rId58"/>
    <p:sldId id="704" r:id="rId59"/>
    <p:sldId id="705" r:id="rId60"/>
    <p:sldId id="706" r:id="rId61"/>
    <p:sldId id="707" r:id="rId62"/>
    <p:sldId id="708" r:id="rId63"/>
    <p:sldId id="709" r:id="rId64"/>
    <p:sldId id="710" r:id="rId65"/>
    <p:sldId id="711" r:id="rId66"/>
    <p:sldId id="712" r:id="rId67"/>
    <p:sldId id="713" r:id="rId68"/>
    <p:sldId id="714" r:id="rId69"/>
    <p:sldId id="715" r:id="rId70"/>
    <p:sldId id="716" r:id="rId71"/>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CFFFF"/>
    <a:srgbClr val="00589C"/>
    <a:srgbClr val="FFFFCC"/>
    <a:srgbClr val="E5FFFF"/>
    <a:srgbClr val="FFFF99"/>
    <a:srgbClr val="66FFCC"/>
    <a:srgbClr val="99FFCC"/>
    <a:srgbClr val="004D95"/>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Designformatvorlage 2 - Akz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7622" autoAdjust="0"/>
  </p:normalViewPr>
  <p:slideViewPr>
    <p:cSldViewPr snapToGrid="0">
      <p:cViewPr varScale="1">
        <p:scale>
          <a:sx n="122" d="100"/>
          <a:sy n="122" d="100"/>
        </p:scale>
        <p:origin x="1320" y="90"/>
      </p:cViewPr>
      <p:guideLst>
        <p:guide orient="horz" pos="2160"/>
        <p:guide pos="2880"/>
      </p:guideLst>
    </p:cSldViewPr>
  </p:slideViewPr>
  <p:outlineViewPr>
    <p:cViewPr>
      <p:scale>
        <a:sx n="33" d="100"/>
        <a:sy n="33" d="100"/>
      </p:scale>
      <p:origin x="0" y="-1302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de-DE"/>
          </a:p>
        </p:txBody>
      </p:sp>
      <p:sp>
        <p:nvSpPr>
          <p:cNvPr id="5123" name="Rectangle 3"/>
          <p:cNvSpPr>
            <a:spLocks noGrp="1" noChangeArrowheads="1"/>
          </p:cNvSpPr>
          <p:nvPr>
            <p:ph type="dt" sz="quarter" idx="1"/>
          </p:nvPr>
        </p:nvSpPr>
        <p:spPr bwMode="auto">
          <a:xfrm>
            <a:off x="388620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200"/>
            </a:lvl1pPr>
          </a:lstStyle>
          <a:p>
            <a:endParaRPr lang="de-DE"/>
          </a:p>
        </p:txBody>
      </p:sp>
      <p:sp>
        <p:nvSpPr>
          <p:cNvPr id="5124" name="Rectangle 4"/>
          <p:cNvSpPr>
            <a:spLocks noGrp="1" noChangeArrowheads="1"/>
          </p:cNvSpPr>
          <p:nvPr>
            <p:ph type="ftr" sz="quarter" idx="2"/>
          </p:nvPr>
        </p:nvSpPr>
        <p:spPr bwMode="auto">
          <a:xfrm>
            <a:off x="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de-DE"/>
          </a:p>
        </p:txBody>
      </p:sp>
      <p:sp>
        <p:nvSpPr>
          <p:cNvPr id="5125" name="Rectangle 5"/>
          <p:cNvSpPr>
            <a:spLocks noGrp="1" noChangeArrowheads="1"/>
          </p:cNvSpPr>
          <p:nvPr>
            <p:ph type="sldNum" sz="quarter" idx="3"/>
          </p:nvPr>
        </p:nvSpPr>
        <p:spPr bwMode="auto">
          <a:xfrm>
            <a:off x="388620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eaLnBrk="0" hangingPunct="0">
              <a:defRPr sz="1200"/>
            </a:lvl1pPr>
          </a:lstStyle>
          <a:p>
            <a:fld id="{9A9F9CB4-59EA-4B61-8C73-9F2ADF0739B6}" type="slidenum">
              <a:rPr lang="de-DE"/>
              <a:pPr/>
              <a:t>‹#›</a:t>
            </a:fld>
            <a:endParaRPr lang="de-DE"/>
          </a:p>
        </p:txBody>
      </p:sp>
    </p:spTree>
    <p:extLst>
      <p:ext uri="{BB962C8B-B14F-4D97-AF65-F5344CB8AC3E}">
        <p14:creationId xmlns:p14="http://schemas.microsoft.com/office/powerpoint/2010/main" val="1972474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de-DE"/>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200"/>
            </a:lvl1pPr>
          </a:lstStyle>
          <a:p>
            <a:endParaRPr lang="de-DE"/>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eaLnBrk="0" hangingPunct="0">
              <a:defRPr sz="900">
                <a:solidFill>
                  <a:srgbClr val="004D95"/>
                </a:solidFill>
                <a:latin typeface="Verdana" pitchFamily="34" charset="0"/>
              </a:defRPr>
            </a:lvl1pPr>
          </a:lstStyle>
          <a:p>
            <a:endParaRPr lang="de-D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eaLnBrk="0" hangingPunct="0">
              <a:defRPr sz="1000">
                <a:solidFill>
                  <a:srgbClr val="004D95"/>
                </a:solidFill>
                <a:latin typeface="Verdana" pitchFamily="34" charset="0"/>
              </a:defRPr>
            </a:lvl1pPr>
          </a:lstStyle>
          <a:p>
            <a:fld id="{AC1B2DD0-4BB0-484D-8712-02E2A42AA6DC}" type="slidenum">
              <a:rPr lang="de-DE"/>
              <a:pPr/>
              <a:t>‹#›</a:t>
            </a:fld>
            <a:endParaRPr lang="de-DE"/>
          </a:p>
        </p:txBody>
      </p:sp>
    </p:spTree>
    <p:extLst>
      <p:ext uri="{BB962C8B-B14F-4D97-AF65-F5344CB8AC3E}">
        <p14:creationId xmlns:p14="http://schemas.microsoft.com/office/powerpoint/2010/main" val="33810848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mn-cs"/>
      </a:defRPr>
    </a:lvl1pPr>
    <a:lvl2pPr marL="457200" algn="l" rtl="0" eaLnBrk="0" fontAlgn="base" hangingPunct="0">
      <a:spcBef>
        <a:spcPct val="30000"/>
      </a:spcBef>
      <a:spcAft>
        <a:spcPct val="0"/>
      </a:spcAft>
      <a:defRPr sz="1200" kern="1200">
        <a:solidFill>
          <a:srgbClr val="004D95"/>
        </a:solidFill>
        <a:latin typeface="Verdana" pitchFamily="96" charset="0"/>
        <a:ea typeface="ＭＳ Ｐゴシック" pitchFamily="96" charset="-128"/>
        <a:cs typeface="+mn-cs"/>
      </a:defRPr>
    </a:lvl2pPr>
    <a:lvl3pPr marL="9144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mn-cs"/>
      </a:defRPr>
    </a:lvl3pPr>
    <a:lvl4pPr marL="13716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mn-cs"/>
      </a:defRPr>
    </a:lvl4pPr>
    <a:lvl5pPr marL="18288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422047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Near-earth space data of ESPAS and IUGONET</a:t>
            </a:r>
          </a:p>
          <a:p>
            <a:r>
              <a:rPr lang="en-US" dirty="0" smtClean="0"/>
              <a:t> measure and use the same type of data and information</a:t>
            </a:r>
          </a:p>
          <a:p>
            <a:r>
              <a:rPr lang="en-US" dirty="0" smtClean="0"/>
              <a:t> share the common use of observatories and instruments</a:t>
            </a:r>
          </a:p>
          <a:p>
            <a:r>
              <a:rPr lang="en-US" dirty="0" smtClean="0"/>
              <a:t>ISDC provides data form the same domain (atmosphere</a:t>
            </a:r>
            <a:r>
              <a:rPr lang="en-US" baseline="0" dirty="0" smtClean="0"/>
              <a:t> and ionosphere)</a:t>
            </a:r>
            <a:endParaRPr lang="en-US" dirty="0" smtClean="0"/>
          </a:p>
          <a:p>
            <a:endParaRPr lang="en-US" dirty="0"/>
          </a:p>
        </p:txBody>
      </p:sp>
      <p:sp>
        <p:nvSpPr>
          <p:cNvPr id="4" name="Foliennummernplatzhalter 3"/>
          <p:cNvSpPr>
            <a:spLocks noGrp="1"/>
          </p:cNvSpPr>
          <p:nvPr>
            <p:ph type="sldNum" sz="quarter" idx="10"/>
          </p:nvPr>
        </p:nvSpPr>
        <p:spPr/>
        <p:txBody>
          <a:bodyPr/>
          <a:lstStyle/>
          <a:p>
            <a:fld id="{AC1B2DD0-4BB0-484D-8712-02E2A42AA6DC}" type="slidenum">
              <a:rPr lang="de-DE" smtClean="0"/>
              <a:pPr/>
              <a:t>50</a:t>
            </a:fld>
            <a:endParaRPr lang="de-DE"/>
          </a:p>
        </p:txBody>
      </p:sp>
    </p:spTree>
    <p:extLst>
      <p:ext uri="{BB962C8B-B14F-4D97-AF65-F5344CB8AC3E}">
        <p14:creationId xmlns:p14="http://schemas.microsoft.com/office/powerpoint/2010/main" val="135529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de-DE" dirty="0" smtClean="0">
                <a:latin typeface="Verdana" pitchFamily="34" charset="0"/>
              </a:rPr>
              <a:t>Domain </a:t>
            </a:r>
            <a:r>
              <a:rPr lang="de-DE" dirty="0" err="1" smtClean="0">
                <a:latin typeface="Verdana" pitchFamily="34" charset="0"/>
              </a:rPr>
              <a:t>ontologies</a:t>
            </a:r>
            <a:r>
              <a:rPr lang="de-DE" dirty="0" smtClean="0">
                <a:latin typeface="Verdana" pitchFamily="34" charset="0"/>
              </a:rPr>
              <a:t>, such </a:t>
            </a:r>
            <a:r>
              <a:rPr lang="de-DE" dirty="0" err="1" smtClean="0">
                <a:latin typeface="Verdana" pitchFamily="34" charset="0"/>
              </a:rPr>
              <a:t>as</a:t>
            </a:r>
            <a:r>
              <a:rPr lang="de-DE" dirty="0" smtClean="0">
                <a:latin typeface="Verdana" pitchFamily="34" charset="0"/>
              </a:rPr>
              <a:t> ISDC </a:t>
            </a:r>
            <a:r>
              <a:rPr lang="de-DE" dirty="0" err="1" smtClean="0">
                <a:latin typeface="Verdana" pitchFamily="34" charset="0"/>
              </a:rPr>
              <a:t>ontology</a:t>
            </a:r>
            <a:r>
              <a:rPr lang="de-DE" dirty="0" smtClean="0">
                <a:latin typeface="Verdana" pitchFamily="34" charset="0"/>
              </a:rPr>
              <a:t> Version 2, </a:t>
            </a:r>
            <a:r>
              <a:rPr lang="de-DE" dirty="0" err="1" smtClean="0">
                <a:latin typeface="Verdana" pitchFamily="34" charset="0"/>
              </a:rPr>
              <a:t>with</a:t>
            </a:r>
            <a:r>
              <a:rPr lang="de-DE" dirty="0" smtClean="0">
                <a:latin typeface="Verdana" pitchFamily="34" charset="0"/>
              </a:rPr>
              <a:t> </a:t>
            </a:r>
            <a:r>
              <a:rPr lang="de-DE" dirty="0" err="1" smtClean="0">
                <a:latin typeface="Verdana" pitchFamily="34" charset="0"/>
              </a:rPr>
              <a:t>the</a:t>
            </a:r>
            <a:r>
              <a:rPr lang="de-DE" baseline="0" dirty="0" smtClean="0">
                <a:latin typeface="Verdana" pitchFamily="34" charset="0"/>
              </a:rPr>
              <a:t> </a:t>
            </a:r>
            <a:r>
              <a:rPr lang="de-DE" baseline="0" dirty="0" err="1" smtClean="0">
                <a:latin typeface="Verdana" pitchFamily="34" charset="0"/>
              </a:rPr>
              <a:t>classes</a:t>
            </a:r>
            <a:r>
              <a:rPr lang="de-DE" baseline="0" dirty="0" smtClean="0">
                <a:latin typeface="Verdana" pitchFamily="34" charset="0"/>
              </a:rPr>
              <a:t>, e.g. </a:t>
            </a:r>
            <a:r>
              <a:rPr lang="de-DE" baseline="0" dirty="0" err="1" smtClean="0">
                <a:latin typeface="Verdana" pitchFamily="34" charset="0"/>
              </a:rPr>
              <a:t>product</a:t>
            </a:r>
            <a:r>
              <a:rPr lang="de-DE" baseline="0" dirty="0" smtClean="0">
                <a:latin typeface="Verdana" pitchFamily="34" charset="0"/>
              </a:rPr>
              <a:t> type, </a:t>
            </a:r>
            <a:r>
              <a:rPr lang="de-DE" baseline="0" dirty="0" err="1" smtClean="0">
                <a:latin typeface="Verdana" pitchFamily="34" charset="0"/>
              </a:rPr>
              <a:t>instrument</a:t>
            </a:r>
            <a:r>
              <a:rPr lang="de-DE" baseline="0" dirty="0" smtClean="0">
                <a:latin typeface="Verdana" pitchFamily="34" charset="0"/>
              </a:rPr>
              <a:t>, </a:t>
            </a:r>
            <a:r>
              <a:rPr lang="de-DE" baseline="0" dirty="0" err="1" smtClean="0">
                <a:latin typeface="Verdana" pitchFamily="34" charset="0"/>
              </a:rPr>
              <a:t>platform</a:t>
            </a:r>
            <a:r>
              <a:rPr lang="de-DE" baseline="0" dirty="0" smtClean="0">
                <a:latin typeface="Verdana" pitchFamily="34" charset="0"/>
              </a:rPr>
              <a:t> (</a:t>
            </a:r>
            <a:r>
              <a:rPr lang="de-DE" baseline="0" dirty="0" err="1" smtClean="0">
                <a:latin typeface="Verdana" pitchFamily="34" charset="0"/>
              </a:rPr>
              <a:t>observatory</a:t>
            </a:r>
            <a:r>
              <a:rPr lang="de-DE" baseline="0" dirty="0" smtClean="0">
                <a:latin typeface="Verdana" pitchFamily="34" charset="0"/>
              </a:rPr>
              <a:t>, </a:t>
            </a:r>
            <a:r>
              <a:rPr lang="de-DE" baseline="0" dirty="0" err="1" smtClean="0">
                <a:latin typeface="Verdana" pitchFamily="34" charset="0"/>
              </a:rPr>
              <a:t>satellite</a:t>
            </a:r>
            <a:r>
              <a:rPr lang="de-DE" baseline="0" dirty="0" smtClean="0">
                <a:latin typeface="Verdana" pitchFamily="34" charset="0"/>
              </a:rPr>
              <a:t>, </a:t>
            </a:r>
            <a:r>
              <a:rPr lang="de-DE" baseline="0" dirty="0" err="1" smtClean="0">
                <a:latin typeface="Verdana" pitchFamily="34" charset="0"/>
              </a:rPr>
              <a:t>airplane</a:t>
            </a:r>
            <a:r>
              <a:rPr lang="de-DE" baseline="0" dirty="0" smtClean="0">
                <a:latin typeface="Verdana" pitchFamily="34" charset="0"/>
              </a:rPr>
              <a:t>, …), </a:t>
            </a:r>
            <a:r>
              <a:rPr lang="de-DE" baseline="0" dirty="0" err="1" smtClean="0">
                <a:latin typeface="Verdana" pitchFamily="34" charset="0"/>
              </a:rPr>
              <a:t>institution</a:t>
            </a:r>
            <a:r>
              <a:rPr lang="de-DE" baseline="0" dirty="0" smtClean="0">
                <a:latin typeface="Verdana" pitchFamily="34" charset="0"/>
              </a:rPr>
              <a:t>, </a:t>
            </a:r>
            <a:r>
              <a:rPr lang="de-DE" baseline="0" dirty="0" err="1" smtClean="0">
                <a:latin typeface="Verdana" pitchFamily="34" charset="0"/>
              </a:rPr>
              <a:t>project</a:t>
            </a:r>
            <a:r>
              <a:rPr lang="de-DE" baseline="0" dirty="0" smtClean="0">
                <a:latin typeface="Verdana" pitchFamily="34" charset="0"/>
              </a:rPr>
              <a:t>, …</a:t>
            </a:r>
          </a:p>
          <a:p>
            <a:pPr eaLnBrk="1" hangingPunct="1"/>
            <a:r>
              <a:rPr lang="de-DE" baseline="0" dirty="0" smtClean="0">
                <a:latin typeface="Verdana" pitchFamily="34" charset="0"/>
              </a:rPr>
              <a:t>+</a:t>
            </a:r>
          </a:p>
          <a:p>
            <a:pPr eaLnBrk="1" hangingPunct="1"/>
            <a:r>
              <a:rPr lang="de-DE" baseline="0" dirty="0" smtClean="0">
                <a:latin typeface="Verdana" pitchFamily="34" charset="0"/>
              </a:rPr>
              <a:t>FOAF (</a:t>
            </a:r>
            <a:r>
              <a:rPr lang="de-DE" baseline="0" dirty="0" err="1" smtClean="0">
                <a:latin typeface="Verdana" pitchFamily="34" charset="0"/>
              </a:rPr>
              <a:t>used</a:t>
            </a:r>
            <a:r>
              <a:rPr lang="de-DE" baseline="0" dirty="0" smtClean="0">
                <a:latin typeface="Verdana" pitchFamily="34" charset="0"/>
              </a:rPr>
              <a:t> in </a:t>
            </a:r>
            <a:r>
              <a:rPr lang="de-DE" baseline="0" dirty="0" err="1" smtClean="0">
                <a:latin typeface="Verdana" pitchFamily="34" charset="0"/>
              </a:rPr>
              <a:t>social</a:t>
            </a:r>
            <a:r>
              <a:rPr lang="de-DE" baseline="0" dirty="0" smtClean="0">
                <a:latin typeface="Verdana" pitchFamily="34" charset="0"/>
              </a:rPr>
              <a:t> </a:t>
            </a:r>
            <a:r>
              <a:rPr lang="de-DE" baseline="0" dirty="0" err="1" smtClean="0">
                <a:latin typeface="Verdana" pitchFamily="34" charset="0"/>
              </a:rPr>
              <a:t>networks</a:t>
            </a:r>
            <a:r>
              <a:rPr lang="de-DE" baseline="0" dirty="0" smtClean="0">
                <a:latin typeface="Verdana" pitchFamily="34" charset="0"/>
              </a:rPr>
              <a:t>), </a:t>
            </a:r>
            <a:r>
              <a:rPr lang="de-DE" baseline="0" dirty="0" err="1" smtClean="0">
                <a:latin typeface="Verdana" pitchFamily="34" charset="0"/>
              </a:rPr>
              <a:t>GeoNames</a:t>
            </a:r>
            <a:r>
              <a:rPr lang="de-DE" baseline="0" dirty="0" smtClean="0">
                <a:latin typeface="Verdana" pitchFamily="34" charset="0"/>
              </a:rPr>
              <a:t> </a:t>
            </a:r>
            <a:r>
              <a:rPr lang="de-DE" baseline="0" dirty="0" err="1" smtClean="0">
                <a:latin typeface="Verdana" pitchFamily="34" charset="0"/>
              </a:rPr>
              <a:t>for</a:t>
            </a:r>
            <a:r>
              <a:rPr lang="de-DE" baseline="0" dirty="0" smtClean="0">
                <a:latin typeface="Verdana" pitchFamily="34" charset="0"/>
              </a:rPr>
              <a:t> </a:t>
            </a:r>
            <a:r>
              <a:rPr lang="de-DE" baseline="0" dirty="0" err="1" smtClean="0">
                <a:latin typeface="Verdana" pitchFamily="34" charset="0"/>
              </a:rPr>
              <a:t>location</a:t>
            </a:r>
            <a:r>
              <a:rPr lang="de-DE" baseline="0" dirty="0" smtClean="0">
                <a:latin typeface="Verdana" pitchFamily="34" charset="0"/>
              </a:rPr>
              <a:t> </a:t>
            </a:r>
            <a:r>
              <a:rPr lang="de-DE" baseline="0" dirty="0" err="1" smtClean="0">
                <a:latin typeface="Verdana" pitchFamily="34" charset="0"/>
              </a:rPr>
              <a:t>information</a:t>
            </a:r>
            <a:r>
              <a:rPr lang="de-DE" baseline="0" dirty="0" smtClean="0">
                <a:latin typeface="Verdana" pitchFamily="34" charset="0"/>
              </a:rPr>
              <a:t>, </a:t>
            </a:r>
            <a:r>
              <a:rPr lang="de-DE" baseline="0" dirty="0" err="1" smtClean="0">
                <a:latin typeface="Verdana" pitchFamily="34" charset="0"/>
              </a:rPr>
              <a:t>dbPedia</a:t>
            </a:r>
            <a:r>
              <a:rPr lang="de-DE" baseline="0" dirty="0" smtClean="0">
                <a:latin typeface="Verdana" pitchFamily="34" charset="0"/>
              </a:rPr>
              <a:t>, </a:t>
            </a:r>
            <a:r>
              <a:rPr lang="de-DE" baseline="0" dirty="0" err="1" smtClean="0">
                <a:latin typeface="Verdana" pitchFamily="34" charset="0"/>
              </a:rPr>
              <a:t>for</a:t>
            </a:r>
            <a:r>
              <a:rPr lang="de-DE" baseline="0" dirty="0" smtClean="0">
                <a:latin typeface="Verdana" pitchFamily="34" charset="0"/>
              </a:rPr>
              <a:t> </a:t>
            </a:r>
            <a:r>
              <a:rPr lang="de-DE" baseline="0" dirty="0" err="1" smtClean="0">
                <a:latin typeface="Verdana" pitchFamily="34" charset="0"/>
              </a:rPr>
              <a:t>general</a:t>
            </a:r>
            <a:r>
              <a:rPr lang="de-DE" baseline="0" dirty="0" smtClean="0">
                <a:latin typeface="Verdana" pitchFamily="34" charset="0"/>
              </a:rPr>
              <a:t> </a:t>
            </a:r>
            <a:r>
              <a:rPr lang="de-DE" baseline="0" dirty="0" err="1" smtClean="0">
                <a:latin typeface="Verdana" pitchFamily="34" charset="0"/>
              </a:rPr>
              <a:t>context</a:t>
            </a:r>
            <a:r>
              <a:rPr lang="de-DE" baseline="0" dirty="0" smtClean="0">
                <a:latin typeface="Verdana" pitchFamily="34" charset="0"/>
              </a:rPr>
              <a:t> </a:t>
            </a:r>
            <a:r>
              <a:rPr lang="de-DE" baseline="0" dirty="0" err="1" smtClean="0">
                <a:latin typeface="Verdana" pitchFamily="34" charset="0"/>
              </a:rPr>
              <a:t>information</a:t>
            </a:r>
            <a:r>
              <a:rPr lang="de-DE" baseline="0" dirty="0" smtClean="0">
                <a:latin typeface="Verdana" pitchFamily="34" charset="0"/>
              </a:rPr>
              <a:t>, </a:t>
            </a:r>
            <a:r>
              <a:rPr lang="de-DE" baseline="0" dirty="0" err="1" smtClean="0">
                <a:latin typeface="Verdana" pitchFamily="34" charset="0"/>
              </a:rPr>
              <a:t>bibo</a:t>
            </a:r>
            <a:r>
              <a:rPr lang="de-DE" baseline="0" dirty="0" smtClean="0">
                <a:latin typeface="Verdana" pitchFamily="34" charset="0"/>
              </a:rPr>
              <a:t> </a:t>
            </a:r>
            <a:r>
              <a:rPr lang="de-DE" baseline="0" dirty="0" err="1" smtClean="0">
                <a:latin typeface="Verdana" pitchFamily="34" charset="0"/>
              </a:rPr>
              <a:t>for</a:t>
            </a:r>
            <a:r>
              <a:rPr lang="de-DE" baseline="0" dirty="0" smtClean="0">
                <a:latin typeface="Verdana" pitchFamily="34" charset="0"/>
              </a:rPr>
              <a:t> </a:t>
            </a:r>
            <a:r>
              <a:rPr lang="de-DE" baseline="0" dirty="0" err="1" smtClean="0">
                <a:latin typeface="Verdana" pitchFamily="34" charset="0"/>
              </a:rPr>
              <a:t>combining</a:t>
            </a:r>
            <a:r>
              <a:rPr lang="de-DE" baseline="0" dirty="0" smtClean="0">
                <a:latin typeface="Verdana" pitchFamily="34" charset="0"/>
              </a:rPr>
              <a:t> </a:t>
            </a:r>
            <a:r>
              <a:rPr lang="de-DE" baseline="0" dirty="0" err="1" smtClean="0">
                <a:latin typeface="Verdana" pitchFamily="34" charset="0"/>
              </a:rPr>
              <a:t>data</a:t>
            </a:r>
            <a:r>
              <a:rPr lang="de-DE" baseline="0" dirty="0" smtClean="0">
                <a:latin typeface="Verdana" pitchFamily="34" charset="0"/>
              </a:rPr>
              <a:t> </a:t>
            </a:r>
            <a:r>
              <a:rPr lang="de-DE" baseline="0" dirty="0" err="1" smtClean="0">
                <a:latin typeface="Verdana" pitchFamily="34" charset="0"/>
              </a:rPr>
              <a:t>and</a:t>
            </a:r>
            <a:r>
              <a:rPr lang="de-DE" baseline="0" dirty="0" smtClean="0">
                <a:latin typeface="Verdana" pitchFamily="34" charset="0"/>
              </a:rPr>
              <a:t> </a:t>
            </a:r>
            <a:r>
              <a:rPr lang="de-DE" baseline="0" dirty="0" err="1" smtClean="0">
                <a:latin typeface="Verdana" pitchFamily="34" charset="0"/>
              </a:rPr>
              <a:t>publications</a:t>
            </a:r>
            <a:endParaRPr lang="de-DE" dirty="0" smtClean="0">
              <a:latin typeface="Verdana" pitchFamily="34" charset="0"/>
            </a:endParaRPr>
          </a:p>
        </p:txBody>
      </p:sp>
    </p:spTree>
    <p:extLst>
      <p:ext uri="{BB962C8B-B14F-4D97-AF65-F5344CB8AC3E}">
        <p14:creationId xmlns:p14="http://schemas.microsoft.com/office/powerpoint/2010/main" val="14657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de-DE" dirty="0" err="1" smtClean="0">
                <a:latin typeface="Verdana" pitchFamily="34" charset="0"/>
              </a:rPr>
              <a:t>Terminological</a:t>
            </a:r>
            <a:r>
              <a:rPr lang="de-DE" dirty="0" smtClean="0">
                <a:latin typeface="Verdana" pitchFamily="34" charset="0"/>
              </a:rPr>
              <a:t> </a:t>
            </a:r>
            <a:r>
              <a:rPr lang="de-DE" dirty="0" err="1" smtClean="0">
                <a:latin typeface="Verdana" pitchFamily="34" charset="0"/>
              </a:rPr>
              <a:t>ontologies</a:t>
            </a:r>
            <a:r>
              <a:rPr lang="de-DE" dirty="0" smtClean="0">
                <a:latin typeface="Verdana" pitchFamily="34" charset="0"/>
              </a:rPr>
              <a:t> </a:t>
            </a:r>
            <a:r>
              <a:rPr lang="de-DE" dirty="0" err="1" smtClean="0">
                <a:latin typeface="Verdana" pitchFamily="34" charset="0"/>
              </a:rPr>
              <a:t>based</a:t>
            </a:r>
            <a:r>
              <a:rPr lang="de-DE" baseline="0" dirty="0" smtClean="0">
                <a:latin typeface="Verdana" pitchFamily="34" charset="0"/>
              </a:rPr>
              <a:t> on </a:t>
            </a:r>
            <a:r>
              <a:rPr lang="de-DE" baseline="0" dirty="0" err="1" smtClean="0">
                <a:latin typeface="Verdana" pitchFamily="34" charset="0"/>
              </a:rPr>
              <a:t>classifications</a:t>
            </a:r>
            <a:r>
              <a:rPr lang="de-DE" baseline="0" dirty="0" smtClean="0">
                <a:latin typeface="Verdana" pitchFamily="34" charset="0"/>
              </a:rPr>
              <a:t> </a:t>
            </a:r>
            <a:r>
              <a:rPr lang="de-DE" baseline="0" dirty="0" err="1" smtClean="0">
                <a:latin typeface="Verdana" pitchFamily="34" charset="0"/>
              </a:rPr>
              <a:t>or</a:t>
            </a:r>
            <a:r>
              <a:rPr lang="de-DE" baseline="0" dirty="0" smtClean="0">
                <a:latin typeface="Verdana" pitchFamily="34" charset="0"/>
              </a:rPr>
              <a:t> thesauri</a:t>
            </a:r>
          </a:p>
          <a:p>
            <a:pPr eaLnBrk="1" hangingPunct="1"/>
            <a:r>
              <a:rPr lang="de-DE" baseline="0" dirty="0" smtClean="0">
                <a:latin typeface="Verdana" pitchFamily="34" charset="0"/>
              </a:rPr>
              <a:t>=&gt; GCMD </a:t>
            </a:r>
            <a:r>
              <a:rPr lang="de-DE" baseline="0" dirty="0" err="1" smtClean="0">
                <a:latin typeface="Verdana" pitchFamily="34" charset="0"/>
              </a:rPr>
              <a:t>science</a:t>
            </a:r>
            <a:r>
              <a:rPr lang="de-DE" baseline="0" dirty="0" smtClean="0">
                <a:latin typeface="Verdana" pitchFamily="34" charset="0"/>
              </a:rPr>
              <a:t> </a:t>
            </a:r>
            <a:r>
              <a:rPr lang="de-DE" baseline="0" dirty="0" err="1" smtClean="0">
                <a:latin typeface="Verdana" pitchFamily="34" charset="0"/>
              </a:rPr>
              <a:t>keywords</a:t>
            </a:r>
            <a:r>
              <a:rPr lang="de-DE" baseline="0" dirty="0" smtClean="0">
                <a:latin typeface="Verdana" pitchFamily="34" charset="0"/>
              </a:rPr>
              <a:t>, GEMET </a:t>
            </a:r>
            <a:r>
              <a:rPr lang="de-DE" baseline="0" dirty="0" err="1" smtClean="0">
                <a:latin typeface="Verdana" pitchFamily="34" charset="0"/>
              </a:rPr>
              <a:t>and</a:t>
            </a:r>
            <a:r>
              <a:rPr lang="de-DE" baseline="0" dirty="0" smtClean="0">
                <a:latin typeface="Verdana" pitchFamily="34" charset="0"/>
              </a:rPr>
              <a:t> SPASE </a:t>
            </a:r>
            <a:r>
              <a:rPr lang="de-DE" baseline="0" dirty="0" err="1" smtClean="0">
                <a:latin typeface="Verdana" pitchFamily="34" charset="0"/>
              </a:rPr>
              <a:t>are</a:t>
            </a:r>
            <a:r>
              <a:rPr lang="de-DE" baseline="0" dirty="0" smtClean="0">
                <a:latin typeface="Verdana" pitchFamily="34" charset="0"/>
              </a:rPr>
              <a:t> </a:t>
            </a:r>
            <a:r>
              <a:rPr lang="de-DE" baseline="0" dirty="0" err="1" smtClean="0">
                <a:latin typeface="Verdana" pitchFamily="34" charset="0"/>
              </a:rPr>
              <a:t>combinded</a:t>
            </a:r>
            <a:r>
              <a:rPr lang="de-DE" baseline="0" dirty="0" smtClean="0">
                <a:latin typeface="Verdana" pitchFamily="34" charset="0"/>
              </a:rPr>
              <a:t> </a:t>
            </a:r>
            <a:r>
              <a:rPr lang="de-DE" baseline="0" dirty="0" err="1" smtClean="0">
                <a:latin typeface="Verdana" pitchFamily="34" charset="0"/>
              </a:rPr>
              <a:t>and</a:t>
            </a:r>
            <a:r>
              <a:rPr lang="de-DE" baseline="0" dirty="0" smtClean="0">
                <a:latin typeface="Verdana" pitchFamily="34" charset="0"/>
              </a:rPr>
              <a:t> </a:t>
            </a:r>
            <a:r>
              <a:rPr lang="de-DE" baseline="0" dirty="0" err="1" smtClean="0">
                <a:latin typeface="Verdana" pitchFamily="34" charset="0"/>
              </a:rPr>
              <a:t>merged</a:t>
            </a:r>
            <a:r>
              <a:rPr lang="de-DE" baseline="0" dirty="0" smtClean="0">
                <a:latin typeface="Verdana" pitchFamily="34" charset="0"/>
              </a:rPr>
              <a:t> in order </a:t>
            </a:r>
            <a:r>
              <a:rPr lang="de-DE" baseline="0" dirty="0" err="1" smtClean="0">
                <a:latin typeface="Verdana" pitchFamily="34" charset="0"/>
              </a:rPr>
              <a:t>to</a:t>
            </a:r>
            <a:r>
              <a:rPr lang="de-DE" baseline="0" dirty="0" smtClean="0">
                <a:latin typeface="Verdana" pitchFamily="34" charset="0"/>
              </a:rPr>
              <a:t> find </a:t>
            </a:r>
            <a:r>
              <a:rPr lang="de-DE" baseline="0" dirty="0" err="1" smtClean="0">
                <a:latin typeface="Verdana" pitchFamily="34" charset="0"/>
              </a:rPr>
              <a:t>and</a:t>
            </a:r>
            <a:r>
              <a:rPr lang="de-DE" baseline="0" dirty="0" smtClean="0">
                <a:latin typeface="Verdana" pitchFamily="34" charset="0"/>
              </a:rPr>
              <a:t> </a:t>
            </a:r>
            <a:r>
              <a:rPr lang="de-DE" baseline="0" dirty="0" err="1" smtClean="0">
                <a:latin typeface="Verdana" pitchFamily="34" charset="0"/>
              </a:rPr>
              <a:t>use</a:t>
            </a:r>
            <a:r>
              <a:rPr lang="de-DE" baseline="0" dirty="0" smtClean="0">
                <a:latin typeface="Verdana" pitchFamily="34" charset="0"/>
              </a:rPr>
              <a:t> </a:t>
            </a:r>
            <a:r>
              <a:rPr lang="de-DE" baseline="0" dirty="0" err="1" smtClean="0">
                <a:latin typeface="Verdana" pitchFamily="34" charset="0"/>
              </a:rPr>
              <a:t>other</a:t>
            </a:r>
            <a:r>
              <a:rPr lang="de-DE" baseline="0" dirty="0" smtClean="0">
                <a:latin typeface="Verdana" pitchFamily="34" charset="0"/>
              </a:rPr>
              <a:t> </a:t>
            </a:r>
            <a:r>
              <a:rPr lang="de-DE" baseline="0" dirty="0" err="1" smtClean="0">
                <a:latin typeface="Verdana" pitchFamily="34" charset="0"/>
              </a:rPr>
              <a:t>data</a:t>
            </a:r>
            <a:r>
              <a:rPr lang="de-DE" baseline="0" dirty="0" smtClean="0">
                <a:latin typeface="Verdana" pitchFamily="34" charset="0"/>
              </a:rPr>
              <a:t> </a:t>
            </a:r>
            <a:r>
              <a:rPr lang="de-DE" baseline="0" dirty="0" err="1" smtClean="0">
                <a:latin typeface="Verdana" pitchFamily="34" charset="0"/>
              </a:rPr>
              <a:t>resources</a:t>
            </a:r>
            <a:r>
              <a:rPr lang="de-DE" baseline="0" dirty="0" smtClean="0">
                <a:latin typeface="Verdana" pitchFamily="34" charset="0"/>
              </a:rPr>
              <a:t> form same </a:t>
            </a:r>
            <a:r>
              <a:rPr lang="de-DE" baseline="0" dirty="0" err="1" smtClean="0">
                <a:latin typeface="Verdana" pitchFamily="34" charset="0"/>
              </a:rPr>
              <a:t>or</a:t>
            </a:r>
            <a:r>
              <a:rPr lang="de-DE" baseline="0" dirty="0" smtClean="0">
                <a:latin typeface="Verdana" pitchFamily="34" charset="0"/>
              </a:rPr>
              <a:t> different </a:t>
            </a:r>
            <a:r>
              <a:rPr lang="de-DE" baseline="0" dirty="0" err="1" smtClean="0">
                <a:latin typeface="Verdana" pitchFamily="34" charset="0"/>
              </a:rPr>
              <a:t>domains</a:t>
            </a:r>
            <a:endParaRPr lang="de-DE" dirty="0" smtClean="0">
              <a:latin typeface="Verdana" pitchFamily="34" charset="0"/>
            </a:endParaRPr>
          </a:p>
        </p:txBody>
      </p:sp>
    </p:spTree>
    <p:extLst>
      <p:ext uri="{BB962C8B-B14F-4D97-AF65-F5344CB8AC3E}">
        <p14:creationId xmlns:p14="http://schemas.microsoft.com/office/powerpoint/2010/main" val="3047068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baseline="0" dirty="0" smtClean="0"/>
              <a:t>GMCD science keywords are modeled and transformed into SKOS =&gt; can be used as semantic web standard for the combination with domain </a:t>
            </a:r>
            <a:r>
              <a:rPr lang="en-US" baseline="0" dirty="0" err="1" smtClean="0"/>
              <a:t>ontologies</a:t>
            </a:r>
            <a:r>
              <a:rPr lang="en-US" baseline="0" dirty="0" smtClean="0"/>
              <a:t> and/or other </a:t>
            </a:r>
            <a:r>
              <a:rPr lang="en-US" baseline="0" dirty="0" err="1" smtClean="0"/>
              <a:t>tesauri</a:t>
            </a:r>
            <a:r>
              <a:rPr lang="en-US" baseline="0" dirty="0" smtClean="0"/>
              <a:t>/classifications </a:t>
            </a:r>
            <a:endParaRPr lang="en-US" dirty="0"/>
          </a:p>
        </p:txBody>
      </p:sp>
      <p:sp>
        <p:nvSpPr>
          <p:cNvPr id="4" name="Foliennummernplatzhalter 3"/>
          <p:cNvSpPr>
            <a:spLocks noGrp="1"/>
          </p:cNvSpPr>
          <p:nvPr>
            <p:ph type="sldNum" sz="quarter" idx="10"/>
          </p:nvPr>
        </p:nvSpPr>
        <p:spPr/>
        <p:txBody>
          <a:bodyPr/>
          <a:lstStyle/>
          <a:p>
            <a:fld id="{2B51BE69-F994-4125-8E51-1C71FB2BA3D5}" type="slidenum">
              <a:rPr lang="en-US" smtClean="0"/>
              <a:pPr/>
              <a:t>36</a:t>
            </a:fld>
            <a:endParaRPr lang="en-US"/>
          </a:p>
        </p:txBody>
      </p:sp>
    </p:spTree>
    <p:extLst>
      <p:ext uri="{BB962C8B-B14F-4D97-AF65-F5344CB8AC3E}">
        <p14:creationId xmlns:p14="http://schemas.microsoft.com/office/powerpoint/2010/main" val="402981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SPASE is standard</a:t>
            </a:r>
            <a:r>
              <a:rPr lang="en-US" baseline="0" dirty="0" smtClean="0"/>
              <a:t> used in </a:t>
            </a:r>
            <a:r>
              <a:rPr lang="en-US" baseline="0" dirty="0" err="1" smtClean="0"/>
              <a:t>heliophysics</a:t>
            </a:r>
            <a:r>
              <a:rPr lang="en-US" baseline="0" dirty="0" smtClean="0"/>
              <a:t> for the description of data, archives and retrieval systems and services</a:t>
            </a:r>
          </a:p>
          <a:p>
            <a:r>
              <a:rPr lang="en-US" baseline="0" dirty="0" smtClean="0"/>
              <a:t>=&gt; Domain ontology + classification </a:t>
            </a:r>
          </a:p>
          <a:p>
            <a:r>
              <a:rPr lang="en-US" dirty="0" smtClean="0"/>
              <a:t>=&gt; Extraction of the allowed</a:t>
            </a:r>
            <a:r>
              <a:rPr lang="en-US" baseline="0" dirty="0" smtClean="0"/>
              <a:t> values and creation of a SKOS based ontology</a:t>
            </a:r>
          </a:p>
        </p:txBody>
      </p:sp>
      <p:sp>
        <p:nvSpPr>
          <p:cNvPr id="4" name="Foliennummernplatzhalter 3"/>
          <p:cNvSpPr>
            <a:spLocks noGrp="1"/>
          </p:cNvSpPr>
          <p:nvPr>
            <p:ph type="sldNum" sz="quarter" idx="10"/>
          </p:nvPr>
        </p:nvSpPr>
        <p:spPr/>
        <p:txBody>
          <a:bodyPr/>
          <a:lstStyle/>
          <a:p>
            <a:fld id="{AC1B2DD0-4BB0-484D-8712-02E2A42AA6DC}" type="slidenum">
              <a:rPr lang="de-DE" smtClean="0"/>
              <a:pPr/>
              <a:t>37</a:t>
            </a:fld>
            <a:endParaRPr lang="de-DE"/>
          </a:p>
        </p:txBody>
      </p:sp>
    </p:spTree>
    <p:extLst>
      <p:ext uri="{BB962C8B-B14F-4D97-AF65-F5344CB8AC3E}">
        <p14:creationId xmlns:p14="http://schemas.microsoft.com/office/powerpoint/2010/main" val="3027248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SPASE domain </a:t>
            </a:r>
            <a:r>
              <a:rPr lang="en-US" dirty="0" err="1" smtClean="0"/>
              <a:t>ontologie</a:t>
            </a:r>
            <a:r>
              <a:rPr lang="en-US" baseline="0" dirty="0" smtClean="0"/>
              <a:t> merged with ISDC ontology, e.g. properties (relations) valid for </a:t>
            </a:r>
            <a:r>
              <a:rPr lang="en-US" baseline="0" dirty="0" err="1" smtClean="0"/>
              <a:t>isdc:product</a:t>
            </a:r>
            <a:r>
              <a:rPr lang="en-US" baseline="0" dirty="0" smtClean="0"/>
              <a:t> type and </a:t>
            </a:r>
            <a:r>
              <a:rPr lang="en-US" baseline="0" dirty="0" err="1" smtClean="0"/>
              <a:t>spase:data</a:t>
            </a:r>
            <a:endParaRPr lang="en-US" baseline="0" dirty="0" smtClean="0"/>
          </a:p>
          <a:p>
            <a:r>
              <a:rPr lang="en-US" baseline="0" dirty="0" smtClean="0"/>
              <a:t>=&gt; OWL construct same as is use for the connection of same or very similar properties</a:t>
            </a:r>
          </a:p>
          <a:p>
            <a:r>
              <a:rPr lang="en-US" dirty="0" smtClean="0"/>
              <a:t>=&gt; Connection of different</a:t>
            </a:r>
            <a:r>
              <a:rPr lang="en-US" baseline="0" dirty="0" smtClean="0"/>
              <a:t> data modes is </a:t>
            </a:r>
            <a:r>
              <a:rPr lang="en-US" baseline="0" dirty="0" err="1" smtClean="0"/>
              <a:t>possibel</a:t>
            </a:r>
            <a:endParaRPr lang="en-US" dirty="0"/>
          </a:p>
        </p:txBody>
      </p:sp>
      <p:sp>
        <p:nvSpPr>
          <p:cNvPr id="4" name="Foliennummernplatzhalter 3"/>
          <p:cNvSpPr>
            <a:spLocks noGrp="1"/>
          </p:cNvSpPr>
          <p:nvPr>
            <p:ph type="sldNum" sz="quarter" idx="10"/>
          </p:nvPr>
        </p:nvSpPr>
        <p:spPr/>
        <p:txBody>
          <a:bodyPr/>
          <a:lstStyle/>
          <a:p>
            <a:fld id="{AC1B2DD0-4BB0-484D-8712-02E2A42AA6DC}" type="slidenum">
              <a:rPr lang="de-DE" smtClean="0"/>
              <a:pPr/>
              <a:t>38</a:t>
            </a:fld>
            <a:endParaRPr lang="de-DE"/>
          </a:p>
        </p:txBody>
      </p:sp>
    </p:spTree>
    <p:extLst>
      <p:ext uri="{BB962C8B-B14F-4D97-AF65-F5344CB8AC3E}">
        <p14:creationId xmlns:p14="http://schemas.microsoft.com/office/powerpoint/2010/main" val="785291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Very fruitful collaboration</a:t>
            </a:r>
            <a:r>
              <a:rPr lang="en-US" baseline="0" dirty="0" smtClean="0"/>
              <a:t> with University of applied sciences in </a:t>
            </a:r>
            <a:r>
              <a:rPr lang="en-US" baseline="0" dirty="0" err="1" smtClean="0"/>
              <a:t>potsdam</a:t>
            </a:r>
            <a:r>
              <a:rPr lang="en-US" baseline="0" dirty="0" smtClean="0"/>
              <a:t>,</a:t>
            </a:r>
          </a:p>
          <a:p>
            <a:r>
              <a:rPr lang="en-US" baseline="0" dirty="0" smtClean="0"/>
              <a:t>=&gt; Students in information science are educated in semantic web domain</a:t>
            </a:r>
          </a:p>
          <a:p>
            <a:r>
              <a:rPr lang="en-US" dirty="0" smtClean="0"/>
              <a:t>=&gt; the</a:t>
            </a:r>
            <a:r>
              <a:rPr lang="en-US" baseline="0" dirty="0" smtClean="0"/>
              <a:t> deal with topics in research and system development for the semantic web based ISDC</a:t>
            </a:r>
            <a:endParaRPr lang="en-US" dirty="0"/>
          </a:p>
        </p:txBody>
      </p:sp>
      <p:sp>
        <p:nvSpPr>
          <p:cNvPr id="4" name="Foliennummernplatzhalter 3"/>
          <p:cNvSpPr>
            <a:spLocks noGrp="1"/>
          </p:cNvSpPr>
          <p:nvPr>
            <p:ph type="sldNum" sz="quarter" idx="10"/>
          </p:nvPr>
        </p:nvSpPr>
        <p:spPr/>
        <p:txBody>
          <a:bodyPr/>
          <a:lstStyle/>
          <a:p>
            <a:fld id="{AC1B2DD0-4BB0-484D-8712-02E2A42AA6DC}" type="slidenum">
              <a:rPr lang="de-DE" smtClean="0"/>
              <a:pPr/>
              <a:t>44</a:t>
            </a:fld>
            <a:endParaRPr lang="de-DE"/>
          </a:p>
        </p:txBody>
      </p:sp>
    </p:spTree>
    <p:extLst>
      <p:ext uri="{BB962C8B-B14F-4D97-AF65-F5344CB8AC3E}">
        <p14:creationId xmlns:p14="http://schemas.microsoft.com/office/powerpoint/2010/main" val="717638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Very fruitful collaboration</a:t>
            </a:r>
            <a:r>
              <a:rPr lang="en-US" baseline="0" dirty="0" smtClean="0"/>
              <a:t> with University of applied sciences in </a:t>
            </a:r>
            <a:r>
              <a:rPr lang="en-US" baseline="0" dirty="0" err="1" smtClean="0"/>
              <a:t>potsdam</a:t>
            </a:r>
            <a:r>
              <a:rPr lang="en-US" baseline="0" dirty="0" smtClean="0"/>
              <a:t>,</a:t>
            </a:r>
          </a:p>
          <a:p>
            <a:r>
              <a:rPr lang="en-US" baseline="0" dirty="0" smtClean="0"/>
              <a:t>=&gt; Students in information science are educated in semantic web domain</a:t>
            </a:r>
          </a:p>
          <a:p>
            <a:r>
              <a:rPr lang="en-US" dirty="0" smtClean="0"/>
              <a:t>=&gt; the</a:t>
            </a:r>
            <a:r>
              <a:rPr lang="en-US" baseline="0" dirty="0" smtClean="0"/>
              <a:t> deal with topics in research and system development for the semantic web based ISDC</a:t>
            </a:r>
            <a:endParaRPr lang="en-US" dirty="0"/>
          </a:p>
        </p:txBody>
      </p:sp>
      <p:sp>
        <p:nvSpPr>
          <p:cNvPr id="4" name="Foliennummernplatzhalter 3"/>
          <p:cNvSpPr>
            <a:spLocks noGrp="1"/>
          </p:cNvSpPr>
          <p:nvPr>
            <p:ph type="sldNum" sz="quarter" idx="10"/>
          </p:nvPr>
        </p:nvSpPr>
        <p:spPr/>
        <p:txBody>
          <a:bodyPr/>
          <a:lstStyle/>
          <a:p>
            <a:fld id="{AC1B2DD0-4BB0-484D-8712-02E2A42AA6DC}" type="slidenum">
              <a:rPr lang="de-DE" smtClean="0"/>
              <a:pPr/>
              <a:t>48</a:t>
            </a:fld>
            <a:endParaRPr lang="de-DE"/>
          </a:p>
        </p:txBody>
      </p:sp>
    </p:spTree>
    <p:extLst>
      <p:ext uri="{BB962C8B-B14F-4D97-AF65-F5344CB8AC3E}">
        <p14:creationId xmlns:p14="http://schemas.microsoft.com/office/powerpoint/2010/main" val="4111854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p:spPr>
        <p:txBody>
          <a:bodyPr/>
          <a:lstStyle/>
          <a:p>
            <a:pPr eaLnBrk="1" hangingPunct="1"/>
            <a:r>
              <a:rPr lang="ja-JP" altLang="de-DE" dirty="0" smtClean="0">
                <a:latin typeface="Arial" pitchFamily="34" charset="0"/>
              </a:rPr>
              <a:t>物理学者</a:t>
            </a:r>
            <a:r>
              <a:rPr lang="ja-JP" altLang="de-DE" baseline="0" dirty="0" smtClean="0">
                <a:latin typeface="Arial" pitchFamily="34" charset="0"/>
              </a:rPr>
              <a:t> </a:t>
            </a:r>
            <a:r>
              <a:rPr lang="de-DE" altLang="ja-JP" dirty="0" smtClean="0">
                <a:latin typeface="Arial" pitchFamily="34" charset="0"/>
              </a:rPr>
              <a:t>[</a:t>
            </a:r>
            <a:r>
              <a:rPr lang="ja-JP" altLang="de-DE" dirty="0" smtClean="0">
                <a:latin typeface="Arial" pitchFamily="34" charset="0"/>
              </a:rPr>
              <a:t>ぶつりがくしゃ</a:t>
            </a:r>
            <a:r>
              <a:rPr lang="de-DE" altLang="ja-JP" dirty="0" smtClean="0">
                <a:latin typeface="Arial" pitchFamily="34" charset="0"/>
              </a:rPr>
              <a:t>]</a:t>
            </a:r>
            <a:r>
              <a:rPr lang="de-DE" altLang="ja-JP" baseline="0" dirty="0" smtClean="0">
                <a:latin typeface="Arial" pitchFamily="34" charset="0"/>
              </a:rPr>
              <a:t> </a:t>
            </a:r>
            <a:r>
              <a:rPr lang="de-DE" altLang="ja-JP" dirty="0" err="1" smtClean="0">
                <a:latin typeface="Arial" pitchFamily="34" charset="0"/>
              </a:rPr>
              <a:t>physicist</a:t>
            </a:r>
            <a:r>
              <a:rPr lang="de-DE" altLang="ja-JP" dirty="0" smtClean="0">
                <a:latin typeface="Arial" pitchFamily="34" charset="0"/>
              </a:rPr>
              <a:t>, </a:t>
            </a:r>
            <a:r>
              <a:rPr lang="ja-JP" altLang="de-DE" dirty="0" smtClean="0">
                <a:latin typeface="Arial" pitchFamily="34" charset="0"/>
              </a:rPr>
              <a:t>情報学者</a:t>
            </a:r>
            <a:r>
              <a:rPr lang="ja-JP" altLang="de-DE" baseline="0" dirty="0" smtClean="0">
                <a:latin typeface="Arial" pitchFamily="34" charset="0"/>
              </a:rPr>
              <a:t> </a:t>
            </a:r>
            <a:r>
              <a:rPr lang="de-DE" altLang="ja-JP" dirty="0" smtClean="0">
                <a:latin typeface="Arial" pitchFamily="34" charset="0"/>
              </a:rPr>
              <a:t>[</a:t>
            </a:r>
            <a:r>
              <a:rPr lang="ja-JP" altLang="de-DE" dirty="0" smtClean="0">
                <a:latin typeface="Arial" pitchFamily="34" charset="0"/>
              </a:rPr>
              <a:t>じょうほうがくしゃ</a:t>
            </a:r>
            <a:r>
              <a:rPr lang="de-DE" altLang="ja-JP" dirty="0" smtClean="0">
                <a:latin typeface="Arial" pitchFamily="34" charset="0"/>
              </a:rPr>
              <a:t>]</a:t>
            </a:r>
            <a:r>
              <a:rPr lang="de-DE" altLang="ja-JP" baseline="0" dirty="0" smtClean="0">
                <a:latin typeface="Arial" pitchFamily="34" charset="0"/>
              </a:rPr>
              <a:t> </a:t>
            </a:r>
            <a:r>
              <a:rPr lang="de-DE" altLang="ja-JP" dirty="0" err="1" smtClean="0">
                <a:latin typeface="Arial" pitchFamily="34" charset="0"/>
              </a:rPr>
              <a:t>information</a:t>
            </a:r>
            <a:r>
              <a:rPr lang="de-DE" altLang="ja-JP" dirty="0" smtClean="0">
                <a:latin typeface="Arial" pitchFamily="34" charset="0"/>
              </a:rPr>
              <a:t> </a:t>
            </a:r>
            <a:r>
              <a:rPr lang="de-DE" altLang="ja-JP" dirty="0" err="1" smtClean="0">
                <a:latin typeface="Arial" pitchFamily="34" charset="0"/>
              </a:rPr>
              <a:t>scientist</a:t>
            </a:r>
            <a:endParaRPr lang="de-DE" altLang="ja-JP" dirty="0" smtClean="0">
              <a:latin typeface="Arial" pitchFamily="34" charset="0"/>
            </a:endParaRPr>
          </a:p>
          <a:p>
            <a:pPr eaLnBrk="1" hangingPunct="1"/>
            <a:r>
              <a:rPr lang="ja-JP" altLang="de-DE" dirty="0" smtClean="0">
                <a:latin typeface="Arial" pitchFamily="34" charset="0"/>
              </a:rPr>
              <a:t>研究所</a:t>
            </a:r>
            <a:r>
              <a:rPr lang="ja-JP" altLang="de-DE" baseline="0" dirty="0" smtClean="0">
                <a:latin typeface="Arial" pitchFamily="34" charset="0"/>
              </a:rPr>
              <a:t> </a:t>
            </a:r>
            <a:r>
              <a:rPr lang="de-DE" altLang="ja-JP" dirty="0" smtClean="0">
                <a:latin typeface="Arial" pitchFamily="34" charset="0"/>
              </a:rPr>
              <a:t>[</a:t>
            </a:r>
            <a:r>
              <a:rPr lang="ja-JP" altLang="de-DE" dirty="0" smtClean="0">
                <a:latin typeface="Arial" pitchFamily="34" charset="0"/>
              </a:rPr>
              <a:t>けんきゅうじょ</a:t>
            </a:r>
            <a:r>
              <a:rPr lang="de-DE" altLang="ja-JP" dirty="0" smtClean="0">
                <a:latin typeface="Arial" pitchFamily="34" charset="0"/>
              </a:rPr>
              <a:t>]</a:t>
            </a:r>
            <a:r>
              <a:rPr lang="de-DE" altLang="ja-JP" baseline="0" dirty="0" smtClean="0">
                <a:latin typeface="Arial" pitchFamily="34" charset="0"/>
              </a:rPr>
              <a:t> </a:t>
            </a:r>
            <a:r>
              <a:rPr lang="de-DE" altLang="ja-JP" dirty="0" smtClean="0">
                <a:latin typeface="Arial" pitchFamily="34" charset="0"/>
              </a:rPr>
              <a:t> </a:t>
            </a:r>
            <a:r>
              <a:rPr lang="de-DE" altLang="ja-JP" dirty="0" err="1" smtClean="0">
                <a:latin typeface="Arial" pitchFamily="34" charset="0"/>
              </a:rPr>
              <a:t>research</a:t>
            </a:r>
            <a:r>
              <a:rPr lang="de-DE" altLang="ja-JP" dirty="0" smtClean="0">
                <a:latin typeface="Arial" pitchFamily="34" charset="0"/>
              </a:rPr>
              <a:t> </a:t>
            </a:r>
            <a:r>
              <a:rPr lang="de-DE" altLang="ja-JP" dirty="0" err="1" smtClean="0">
                <a:latin typeface="Arial" pitchFamily="34" charset="0"/>
              </a:rPr>
              <a:t>institute</a:t>
            </a:r>
            <a:endParaRPr lang="de-DE" altLang="ja-JP" dirty="0" smtClean="0">
              <a:latin typeface="Arial" pitchFamily="34" charset="0"/>
            </a:endParaRPr>
          </a:p>
          <a:p>
            <a:pPr eaLnBrk="1" hangingPunct="1"/>
            <a:endParaRPr lang="de-DE" altLang="ja-JP" dirty="0" smtClean="0">
              <a:latin typeface="Arial" pitchFamily="34" charset="0"/>
            </a:endParaRPr>
          </a:p>
          <a:p>
            <a:pPr eaLnBrk="1" hangingPunct="1"/>
            <a:endParaRPr lang="de-DE" altLang="ja-JP" dirty="0" smtClean="0">
              <a:latin typeface="Arial" pitchFamily="34" charset="0"/>
            </a:endParaRPr>
          </a:p>
          <a:p>
            <a:pPr eaLnBrk="1" hangingPunct="1"/>
            <a:endParaRPr lang="de-DE" dirty="0" smtClean="0">
              <a:latin typeface="Arial" pitchFamily="34" charset="0"/>
            </a:endParaRPr>
          </a:p>
        </p:txBody>
      </p:sp>
    </p:spTree>
    <p:extLst>
      <p:ext uri="{BB962C8B-B14F-4D97-AF65-F5344CB8AC3E}">
        <p14:creationId xmlns:p14="http://schemas.microsoft.com/office/powerpoint/2010/main" val="213817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p:nvSpPr>
        <p:spPr bwMode="auto">
          <a:xfrm>
            <a:off x="0" y="0"/>
            <a:ext cx="9144000" cy="6858000"/>
          </a:xfrm>
          <a:prstGeom prst="rect">
            <a:avLst/>
          </a:prstGeom>
          <a:solidFill>
            <a:srgbClr val="00589C"/>
          </a:solidFill>
          <a:ln w="9525">
            <a:noFill/>
            <a:miter lim="800000"/>
            <a:headEnd/>
            <a:tailEnd/>
          </a:ln>
        </p:spPr>
        <p:txBody>
          <a:bodyPr wrap="none" anchor="ctr"/>
          <a:lstStyle/>
          <a:p>
            <a:pPr eaLnBrk="0" hangingPunct="0"/>
            <a:endParaRPr lang="de-DE"/>
          </a:p>
        </p:txBody>
      </p:sp>
      <p:pic>
        <p:nvPicPr>
          <p:cNvPr id="6" name="Picture 22" descr="GFZ-LogoNeu_eng_rgb"/>
          <p:cNvPicPr>
            <a:picLocks noChangeAspect="1" noChangeArrowheads="1"/>
          </p:cNvPicPr>
          <p:nvPr/>
        </p:nvPicPr>
        <p:blipFill>
          <a:blip r:embed="rId2" cstate="print"/>
          <a:srcRect/>
          <a:stretch>
            <a:fillRect/>
          </a:stretch>
        </p:blipFill>
        <p:spPr bwMode="auto">
          <a:xfrm>
            <a:off x="53975" y="6176963"/>
            <a:ext cx="863600" cy="579437"/>
          </a:xfrm>
          <a:prstGeom prst="rect">
            <a:avLst/>
          </a:prstGeom>
          <a:noFill/>
          <a:ln w="9525">
            <a:noFill/>
            <a:miter lim="800000"/>
            <a:headEnd/>
            <a:tailEnd/>
          </a:ln>
        </p:spPr>
      </p:pic>
      <p:sp>
        <p:nvSpPr>
          <p:cNvPr id="7" name="Line 23"/>
          <p:cNvSpPr>
            <a:spLocks noChangeShapeType="1"/>
          </p:cNvSpPr>
          <p:nvPr/>
        </p:nvSpPr>
        <p:spPr bwMode="auto">
          <a:xfrm>
            <a:off x="0" y="6108700"/>
            <a:ext cx="9191625" cy="0"/>
          </a:xfrm>
          <a:prstGeom prst="line">
            <a:avLst/>
          </a:prstGeom>
          <a:noFill/>
          <a:ln w="9525">
            <a:solidFill>
              <a:schemeClr val="bg1"/>
            </a:solidFill>
            <a:round/>
            <a:headEnd/>
            <a:tailEnd/>
          </a:ln>
        </p:spPr>
        <p:txBody>
          <a:bodyPr/>
          <a:lstStyle/>
          <a:p>
            <a:endParaRPr lang="en-US"/>
          </a:p>
        </p:txBody>
      </p:sp>
      <p:sp>
        <p:nvSpPr>
          <p:cNvPr id="8195" name="Rectangle 3"/>
          <p:cNvSpPr>
            <a:spLocks noGrp="1" noChangeArrowheads="1"/>
          </p:cNvSpPr>
          <p:nvPr>
            <p:ph type="ctrTitle"/>
          </p:nvPr>
        </p:nvSpPr>
        <p:spPr>
          <a:xfrm>
            <a:off x="152400" y="304800"/>
            <a:ext cx="8839200" cy="2057400"/>
          </a:xfrm>
        </p:spPr>
        <p:txBody>
          <a:bodyPr/>
          <a:lstStyle>
            <a:lvl1pPr>
              <a:defRPr>
                <a:solidFill>
                  <a:schemeClr val="bg1"/>
                </a:solidFill>
                <a:latin typeface="+mj-lt"/>
                <a:ea typeface="Arial Unicode MS" pitchFamily="34" charset="-128"/>
                <a:cs typeface="Arial Unicode MS" pitchFamily="34" charset="-128"/>
              </a:defRPr>
            </a:lvl1pPr>
          </a:lstStyle>
          <a:p>
            <a:pPr lvl="0"/>
            <a:r>
              <a:rPr lang="de-DE" noProof="0" smtClean="0"/>
              <a:t>Titelmasterformat durch Klicken bearbeiten</a:t>
            </a:r>
            <a:endParaRPr lang="de-DE" noProof="0" dirty="0" smtClean="0"/>
          </a:p>
        </p:txBody>
      </p:sp>
      <p:sp>
        <p:nvSpPr>
          <p:cNvPr id="8196" name="Rectangle 4"/>
          <p:cNvSpPr>
            <a:spLocks noGrp="1" noChangeArrowheads="1"/>
          </p:cNvSpPr>
          <p:nvPr>
            <p:ph type="subTitle" idx="1"/>
          </p:nvPr>
        </p:nvSpPr>
        <p:spPr>
          <a:xfrm>
            <a:off x="152400" y="2362200"/>
            <a:ext cx="8839200" cy="1066800"/>
          </a:xfrm>
        </p:spPr>
        <p:txBody>
          <a:bodyPr/>
          <a:lstStyle>
            <a:lvl1pPr marL="0" indent="0" algn="ctr">
              <a:buFontTx/>
              <a:buNone/>
              <a:defRPr>
                <a:solidFill>
                  <a:schemeClr val="bg1"/>
                </a:solidFill>
                <a:latin typeface="+mj-lt"/>
                <a:ea typeface="Arial Unicode MS" pitchFamily="34" charset="-128"/>
                <a:cs typeface="Arial Unicode MS" pitchFamily="34" charset="-128"/>
              </a:defRPr>
            </a:lvl1pPr>
          </a:lstStyle>
          <a:p>
            <a:pPr lvl="0"/>
            <a:r>
              <a:rPr lang="de-DE" noProof="0" smtClean="0"/>
              <a:t>Formatvorlage des Untertitelmasters durch Klicken bearbeiten</a:t>
            </a:r>
            <a:endParaRPr lang="de-DE" noProof="0" dirty="0" smtClean="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60858" y="6162974"/>
            <a:ext cx="640862" cy="63671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ea typeface="Arial Unicode MS" pitchFamily="34" charset="-128"/>
                <a:cs typeface="Arial Unicode MS" pitchFamily="34" charset="-128"/>
              </a:defRPr>
            </a:lvl1p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Rectangle 5"/>
          <p:cNvSpPr>
            <a:spLocks noGrp="1" noChangeArrowheads="1"/>
          </p:cNvSpPr>
          <p:nvPr>
            <p:ph type="ftr" sz="quarter" idx="10"/>
          </p:nvPr>
        </p:nvSpPr>
        <p:spPr>
          <a:ln/>
        </p:spPr>
        <p:txBody>
          <a:bodyPr/>
          <a:lstStyle>
            <a:lvl1pPr>
              <a:defRPr/>
            </a:lvl1pPr>
          </a:lstStyle>
          <a:p>
            <a:endParaRPr lang="de-DE"/>
          </a:p>
        </p:txBody>
      </p:sp>
      <p:sp>
        <p:nvSpPr>
          <p:cNvPr id="5" name="Rectangle 6"/>
          <p:cNvSpPr>
            <a:spLocks noGrp="1" noChangeArrowheads="1"/>
          </p:cNvSpPr>
          <p:nvPr>
            <p:ph type="sldNum" sz="quarter" idx="11"/>
          </p:nvPr>
        </p:nvSpPr>
        <p:spPr>
          <a:ln/>
        </p:spPr>
        <p:txBody>
          <a:bodyPr/>
          <a:lstStyle>
            <a:lvl1pPr>
              <a:defRPr/>
            </a:lvl1pPr>
          </a:lstStyle>
          <a:p>
            <a:fld id="{C88AB05F-4718-431F-9E2F-646EC62B42D9}" type="slidenum">
              <a:rPr lang="de-DE"/>
              <a:pPr/>
              <a:t>‹#›</a:t>
            </a:fld>
            <a:endParaRPr lang="de-DE">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52400" y="1676400"/>
            <a:ext cx="43434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76400"/>
            <a:ext cx="43434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endParaRPr lang="de-DE"/>
          </a:p>
        </p:txBody>
      </p:sp>
      <p:sp>
        <p:nvSpPr>
          <p:cNvPr id="6" name="Rectangle 6"/>
          <p:cNvSpPr>
            <a:spLocks noGrp="1" noChangeArrowheads="1"/>
          </p:cNvSpPr>
          <p:nvPr>
            <p:ph type="sldNum" sz="quarter" idx="11"/>
          </p:nvPr>
        </p:nvSpPr>
        <p:spPr>
          <a:ln/>
        </p:spPr>
        <p:txBody>
          <a:bodyPr/>
          <a:lstStyle>
            <a:lvl1pPr>
              <a:defRPr/>
            </a:lvl1pPr>
          </a:lstStyle>
          <a:p>
            <a:fld id="{416EF4C2-B029-4F2D-9059-D7B1DA42BC1C}" type="slidenum">
              <a:rPr lang="de-DE"/>
              <a:pPr/>
              <a:t>‹#›</a:t>
            </a:fld>
            <a:endParaRPr lang="de-DE">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endParaRPr lang="de-DE"/>
          </a:p>
        </p:txBody>
      </p:sp>
      <p:sp>
        <p:nvSpPr>
          <p:cNvPr id="8" name="Rectangle 6"/>
          <p:cNvSpPr>
            <a:spLocks noGrp="1" noChangeArrowheads="1"/>
          </p:cNvSpPr>
          <p:nvPr>
            <p:ph type="sldNum" sz="quarter" idx="11"/>
          </p:nvPr>
        </p:nvSpPr>
        <p:spPr>
          <a:ln/>
        </p:spPr>
        <p:txBody>
          <a:bodyPr/>
          <a:lstStyle>
            <a:lvl1pPr>
              <a:defRPr/>
            </a:lvl1pPr>
          </a:lstStyle>
          <a:p>
            <a:fld id="{7CF7562D-7E29-4171-8573-A1D9DE6B3FB2}" type="slidenum">
              <a:rPr lang="de-DE"/>
              <a:pPr/>
              <a:t>‹#›</a:t>
            </a:fld>
            <a:endParaRPr lang="de-DE">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ln/>
        </p:spPr>
        <p:txBody>
          <a:bodyPr/>
          <a:lstStyle>
            <a:lvl1pPr>
              <a:defRPr/>
            </a:lvl1pPr>
          </a:lstStyle>
          <a:p>
            <a:endParaRPr lang="de-DE"/>
          </a:p>
        </p:txBody>
      </p:sp>
      <p:sp>
        <p:nvSpPr>
          <p:cNvPr id="4" name="Rectangle 6"/>
          <p:cNvSpPr>
            <a:spLocks noGrp="1" noChangeArrowheads="1"/>
          </p:cNvSpPr>
          <p:nvPr>
            <p:ph type="sldNum" sz="quarter" idx="11"/>
          </p:nvPr>
        </p:nvSpPr>
        <p:spPr>
          <a:ln/>
        </p:spPr>
        <p:txBody>
          <a:bodyPr/>
          <a:lstStyle>
            <a:lvl1pPr>
              <a:defRPr/>
            </a:lvl1pPr>
          </a:lstStyle>
          <a:p>
            <a:fld id="{2AE352C1-88B0-4257-9FB0-E666D4989F7B}" type="slidenum">
              <a:rPr lang="de-DE"/>
              <a:pPr/>
              <a:t>‹#›</a:t>
            </a:fld>
            <a:endParaRPr lang="de-DE">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endParaRPr lang="de-DE"/>
          </a:p>
        </p:txBody>
      </p:sp>
      <p:sp>
        <p:nvSpPr>
          <p:cNvPr id="3" name="Rectangle 6"/>
          <p:cNvSpPr>
            <a:spLocks noGrp="1" noChangeArrowheads="1"/>
          </p:cNvSpPr>
          <p:nvPr>
            <p:ph type="sldNum" sz="quarter" idx="11"/>
          </p:nvPr>
        </p:nvSpPr>
        <p:spPr>
          <a:ln/>
        </p:spPr>
        <p:txBody>
          <a:bodyPr/>
          <a:lstStyle>
            <a:lvl1pPr>
              <a:defRPr/>
            </a:lvl1pPr>
          </a:lstStyle>
          <a:p>
            <a:fld id="{4A6E3698-5542-46B4-A660-310743E1CCE5}" type="slidenum">
              <a:rPr lang="de-DE"/>
              <a:pPr/>
              <a:t>‹#›</a:t>
            </a:fld>
            <a:endParaRPr lang="de-DE">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endParaRPr lang="de-DE"/>
          </a:p>
        </p:txBody>
      </p:sp>
      <p:sp>
        <p:nvSpPr>
          <p:cNvPr id="6" name="Rectangle 6"/>
          <p:cNvSpPr>
            <a:spLocks noGrp="1" noChangeArrowheads="1"/>
          </p:cNvSpPr>
          <p:nvPr>
            <p:ph type="sldNum" sz="quarter" idx="11"/>
          </p:nvPr>
        </p:nvSpPr>
        <p:spPr>
          <a:ln/>
        </p:spPr>
        <p:txBody>
          <a:bodyPr/>
          <a:lstStyle>
            <a:lvl1pPr>
              <a:defRPr/>
            </a:lvl1pPr>
          </a:lstStyle>
          <a:p>
            <a:fld id="{751AAC20-69E9-4375-831B-A8BF22E0C5F6}" type="slidenum">
              <a:rPr lang="de-DE"/>
              <a:pPr/>
              <a:t>‹#›</a:t>
            </a:fld>
            <a:endParaRPr lang="de-DE">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E9753DC8-F9F4-4DA4-B990-F50ADFC69C1B}" type="slidenum">
              <a:rPr kumimoji="1" lang="ja-JP" altLang="en-US" smtClean="0"/>
              <a:pPr/>
              <a:t>‹#›</a:t>
            </a:fld>
            <a:endParaRPr kumimoji="1" lang="ja-JP" altLang="en-US"/>
          </a:p>
        </p:txBody>
      </p:sp>
      <p:sp>
        <p:nvSpPr>
          <p:cNvPr id="4" name="日付プレースホルダ 3"/>
          <p:cNvSpPr>
            <a:spLocks noGrp="1"/>
          </p:cNvSpPr>
          <p:nvPr>
            <p:ph type="dt" sz="half" idx="11"/>
          </p:nvPr>
        </p:nvSpPr>
        <p:spPr>
          <a:xfrm>
            <a:off x="457200" y="6356350"/>
            <a:ext cx="2133600" cy="365125"/>
          </a:xfrm>
          <a:prstGeom prst="rect">
            <a:avLst/>
          </a:prstGeom>
        </p:spPr>
        <p:txBody>
          <a:bodyPr/>
          <a:lstStyle/>
          <a:p>
            <a:fld id="{05F85274-2CE4-4B67-8B32-C493F3EB275A}" type="datetimeFigureOut">
              <a:rPr kumimoji="1" lang="ja-JP" altLang="en-US" smtClean="0"/>
              <a:pPr/>
              <a:t>2015/12/4</a:t>
            </a:fld>
            <a:endParaRPr kumimoji="1" lang="ja-JP" altLang="en-US"/>
          </a:p>
        </p:txBody>
      </p:sp>
      <p:sp>
        <p:nvSpPr>
          <p:cNvPr id="5" name="フッター プレースホルダ 4"/>
          <p:cNvSpPr>
            <a:spLocks noGrp="1"/>
          </p:cNvSpPr>
          <p:nvPr>
            <p:ph type="ftr" sz="quarter" idx="12"/>
          </p:nvPr>
        </p:nvSpPr>
        <p:spPr/>
        <p:txBody>
          <a:bodyPr/>
          <a:lstStyle/>
          <a:p>
            <a:endParaRPr kumimoji="1" lang="ja-JP" altLang="en-US"/>
          </a:p>
        </p:txBody>
      </p:sp>
      <p:sp>
        <p:nvSpPr>
          <p:cNvPr id="6" name="タイトル 5"/>
          <p:cNvSpPr>
            <a:spLocks noGrp="1"/>
          </p:cNvSpPr>
          <p:nvPr>
            <p:ph type="title"/>
          </p:nvPr>
        </p:nvSpPr>
        <p:spPr/>
        <p:txBody>
          <a:bodyPr/>
          <a:lstStyle/>
          <a:p>
            <a:r>
              <a:rPr kumimoji="1" lang="ja-JP" altLang="en-US" smtClean="0"/>
              <a:t>マスター タイトルの書式設定</a:t>
            </a:r>
            <a:endParaRPr kumimoji="1" lang="ja-JP" altLang="en-US"/>
          </a:p>
        </p:txBody>
      </p:sp>
    </p:spTree>
    <p:extLst>
      <p:ext uri="{BB962C8B-B14F-4D97-AF65-F5344CB8AC3E}">
        <p14:creationId xmlns:p14="http://schemas.microsoft.com/office/powerpoint/2010/main" val="2240329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04800"/>
            <a:ext cx="88392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1027" name="Rectangle 3"/>
          <p:cNvSpPr>
            <a:spLocks noGrp="1" noChangeArrowheads="1"/>
          </p:cNvSpPr>
          <p:nvPr>
            <p:ph type="body" idx="1"/>
          </p:nvPr>
        </p:nvSpPr>
        <p:spPr bwMode="auto">
          <a:xfrm>
            <a:off x="152400" y="1676400"/>
            <a:ext cx="88392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9" name="Rectangle 5"/>
          <p:cNvSpPr>
            <a:spLocks noGrp="1" noChangeArrowheads="1"/>
          </p:cNvSpPr>
          <p:nvPr>
            <p:ph type="ftr" sz="quarter" idx="3"/>
          </p:nvPr>
        </p:nvSpPr>
        <p:spPr bwMode="auto">
          <a:xfrm>
            <a:off x="1403350" y="6503988"/>
            <a:ext cx="5410200" cy="341312"/>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lvl1pPr>
          </a:lstStyle>
          <a:p>
            <a:endParaRPr lang="de-DE"/>
          </a:p>
        </p:txBody>
      </p:sp>
      <p:sp>
        <p:nvSpPr>
          <p:cNvPr id="1030" name="Rectangle 6"/>
          <p:cNvSpPr>
            <a:spLocks noGrp="1" noChangeArrowheads="1"/>
          </p:cNvSpPr>
          <p:nvPr>
            <p:ph type="sldNum" sz="quarter" idx="4"/>
          </p:nvPr>
        </p:nvSpPr>
        <p:spPr bwMode="auto">
          <a:xfrm>
            <a:off x="6934200" y="6507163"/>
            <a:ext cx="838200" cy="341312"/>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200">
                <a:solidFill>
                  <a:schemeClr val="bg2"/>
                </a:solidFill>
                <a:latin typeface="Verdana" pitchFamily="34" charset="0"/>
              </a:defRPr>
            </a:lvl1pPr>
          </a:lstStyle>
          <a:p>
            <a:fld id="{ED7BE529-F220-4EAD-BCF2-4C08744A343C}" type="slidenum">
              <a:rPr lang="de-DE"/>
              <a:pPr/>
              <a:t>‹#›</a:t>
            </a:fld>
            <a:endParaRPr lang="de-DE"/>
          </a:p>
        </p:txBody>
      </p:sp>
      <p:sp>
        <p:nvSpPr>
          <p:cNvPr id="2" name="Line 12"/>
          <p:cNvSpPr>
            <a:spLocks noChangeShapeType="1"/>
          </p:cNvSpPr>
          <p:nvPr/>
        </p:nvSpPr>
        <p:spPr bwMode="auto">
          <a:xfrm>
            <a:off x="0" y="6086475"/>
            <a:ext cx="9144000" cy="0"/>
          </a:xfrm>
          <a:prstGeom prst="line">
            <a:avLst/>
          </a:prstGeom>
          <a:noFill/>
          <a:ln w="6350">
            <a:solidFill>
              <a:srgbClr val="00589C"/>
            </a:solidFill>
            <a:round/>
            <a:headEnd/>
            <a:tailEnd/>
          </a:ln>
        </p:spPr>
        <p:txBody>
          <a:bodyPr wrap="none" anchor="ctr"/>
          <a:lstStyle/>
          <a:p>
            <a:endParaRPr lang="en-US"/>
          </a:p>
        </p:txBody>
      </p:sp>
      <p:pic>
        <p:nvPicPr>
          <p:cNvPr id="1032" name="Picture 26" descr="GFZ-LogoNeu_eng_4c"/>
          <p:cNvPicPr>
            <a:picLocks noChangeAspect="1" noChangeArrowheads="1"/>
          </p:cNvPicPr>
          <p:nvPr/>
        </p:nvPicPr>
        <p:blipFill>
          <a:blip r:embed="rId10" cstate="print"/>
          <a:srcRect/>
          <a:stretch>
            <a:fillRect/>
          </a:stretch>
        </p:blipFill>
        <p:spPr bwMode="auto">
          <a:xfrm>
            <a:off x="66675" y="6194425"/>
            <a:ext cx="827088" cy="531813"/>
          </a:xfrm>
          <a:prstGeom prst="rect">
            <a:avLst/>
          </a:prstGeom>
          <a:noFill/>
          <a:ln w="9525">
            <a:noFill/>
            <a:miter lim="800000"/>
            <a:headEnd/>
            <a:tailEnd/>
          </a:ln>
        </p:spPr>
      </p:pic>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260858" y="6162974"/>
            <a:ext cx="640862" cy="636714"/>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58" r:id="rId2"/>
    <p:sldLayoutId id="2147483659" r:id="rId3"/>
    <p:sldLayoutId id="2147483660" r:id="rId4"/>
    <p:sldLayoutId id="2147483661" r:id="rId5"/>
    <p:sldLayoutId id="2147483662" r:id="rId6"/>
    <p:sldLayoutId id="2147483663" r:id="rId7"/>
    <p:sldLayoutId id="2147483665" r:id="rId8"/>
  </p:sldLayoutIdLst>
  <p:txStyles>
    <p:titleStyle>
      <a:lvl1pPr algn="ctr" rtl="0" eaLnBrk="1" fontAlgn="base" hangingPunct="1">
        <a:spcBef>
          <a:spcPct val="0"/>
        </a:spcBef>
        <a:spcAft>
          <a:spcPct val="0"/>
        </a:spcAft>
        <a:defRPr sz="3200">
          <a:solidFill>
            <a:srgbClr val="00589C"/>
          </a:solidFill>
          <a:latin typeface="+mj-lt"/>
          <a:ea typeface="+mj-ea"/>
          <a:cs typeface="+mj-cs"/>
        </a:defRPr>
      </a:lvl1pPr>
      <a:lvl2pPr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2pPr>
      <a:lvl3pPr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3pPr>
      <a:lvl4pPr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4pPr>
      <a:lvl5pPr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5pPr>
      <a:lvl6pPr marL="457200"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400">
          <a:solidFill>
            <a:srgbClr val="00589C"/>
          </a:solidFill>
          <a:latin typeface="+mn-lt"/>
          <a:ea typeface="+mn-ea"/>
        </a:defRPr>
      </a:lvl2pPr>
      <a:lvl3pPr marL="1143000" indent="-228600" algn="l" rtl="0" eaLnBrk="1" fontAlgn="base" hangingPunct="1">
        <a:spcBef>
          <a:spcPct val="20000"/>
        </a:spcBef>
        <a:spcAft>
          <a:spcPct val="0"/>
        </a:spcAft>
        <a:buChar char="•"/>
        <a:defRPr sz="1400">
          <a:solidFill>
            <a:schemeClr val="tx1"/>
          </a:solidFill>
          <a:latin typeface="+mn-lt"/>
          <a:ea typeface="+mn-ea"/>
        </a:defRPr>
      </a:lvl3pPr>
      <a:lvl4pPr marL="1600200" indent="-228600" algn="l" rtl="0" eaLnBrk="1" fontAlgn="base" hangingPunct="1">
        <a:spcBef>
          <a:spcPct val="20000"/>
        </a:spcBef>
        <a:spcAft>
          <a:spcPct val="0"/>
        </a:spcAft>
        <a:buChar char="–"/>
        <a:defRPr sz="1200">
          <a:solidFill>
            <a:schemeClr val="tx1"/>
          </a:solidFill>
          <a:latin typeface="+mn-lt"/>
          <a:ea typeface="+mn-ea"/>
        </a:defRPr>
      </a:lvl4pPr>
      <a:lvl5pPr marL="2057400" indent="-228600" algn="l" rtl="0" eaLnBrk="1" fontAlgn="base" hangingPunct="1">
        <a:spcBef>
          <a:spcPct val="20000"/>
        </a:spcBef>
        <a:spcAft>
          <a:spcPct val="0"/>
        </a:spcAft>
        <a:buChar char="»"/>
        <a:defRPr sz="1000">
          <a:solidFill>
            <a:schemeClr val="bg2"/>
          </a:solidFill>
          <a:latin typeface="+mn-lt"/>
          <a:ea typeface="+mn-ea"/>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gi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opensource.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5.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4.pn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36.gif"/><Relationship Id="rId11" Type="http://schemas.openxmlformats.org/officeDocument/2006/relationships/image" Target="../media/image41.png"/><Relationship Id="rId24" Type="http://schemas.openxmlformats.org/officeDocument/2006/relationships/image" Target="../media/image53.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2.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hyperlink" Target="http://www.espas-fp7.e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fz.github.io/" TargetMode="Externa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hyperlink" Target="http://www.iugonet.org/en/figures/observations1_en.png"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iugonet.org/en/figures/mdf_category.png" TargetMode="External"/><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hyperlink" Target="http://www.iugonet.org/en/mdformat.html" TargetMode="External"/><Relationship Id="rId4" Type="http://schemas.openxmlformats.org/officeDocument/2006/relationships/hyperlink" Target="http://www.spase-group.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hyperlink" Target="http://www.spase-group.org/docs/dictionary/spase-2_2_2.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iugonet1.stelab.nagoya-u.ac.jp/iugonet/"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5.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4.pn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36.gif"/><Relationship Id="rId11" Type="http://schemas.openxmlformats.org/officeDocument/2006/relationships/image" Target="../media/image41.png"/><Relationship Id="rId24" Type="http://schemas.openxmlformats.org/officeDocument/2006/relationships/image" Target="../media/image53.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2.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hyperlink" Target="http://www.espas-fp7.eu/"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iso.org/iso/home/store/catalogue_tc/catalogue_detail.htm?csnumber=53798"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espas-fp7.eu/trac/wiki/WP7ESPASCoreServicesDevelopment" TargetMode="External"/><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www.d-net.research-infrastructures.eu/"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spas-fp7.eu/portal/"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fz.github.io/" TargetMode="Externa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hyperlink" Target="http://gcmd.gsfc.nasa.gov/Resources/valids/archives/keyword_list.html"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rz-vm30.gfz-potsdam.de/drupal-7.9/"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gcmd.gsfc.nasa.gov/Resources/valids/archives/GCMD_Science_Keyword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hyperlink" Target="http://espas.spaceweatherservices.com/index.php"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informationswissenschaften.fh-potsdam.de/index.1.html" TargetMode="Externa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mailto:ritschel@kugi.kyoto-u.ac.jp" TargetMode="External"/><Relationship Id="rId4" Type="http://schemas.openxmlformats.org/officeDocument/2006/relationships/hyperlink" Target="mailto:rit@gfz-potsdam.d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lod-cloud.net/" TargetMode="External"/><Relationship Id="rId13" Type="http://schemas.openxmlformats.org/officeDocument/2006/relationships/image" Target="../media/image65.png"/><Relationship Id="rId3" Type="http://schemas.openxmlformats.org/officeDocument/2006/relationships/hyperlink" Target="http://richard.cyganiak.de/2007/10/lod/lod-datasets_2011-09-19_colored.html" TargetMode="External"/><Relationship Id="rId7" Type="http://schemas.openxmlformats.org/officeDocument/2006/relationships/image" Target="../media/image69.png"/><Relationship Id="rId12"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hyperlink" Target="http://www.iugonet.org/" TargetMode="External"/><Relationship Id="rId5" Type="http://schemas.openxmlformats.org/officeDocument/2006/relationships/image" Target="../media/image62.png"/><Relationship Id="rId15" Type="http://schemas.openxmlformats.org/officeDocument/2006/relationships/image" Target="../media/image90.png"/><Relationship Id="rId10" Type="http://schemas.openxmlformats.org/officeDocument/2006/relationships/hyperlink" Target="http://www.espas-fp7.eu/" TargetMode="External"/><Relationship Id="rId4" Type="http://schemas.openxmlformats.org/officeDocument/2006/relationships/image" Target="../media/image86.png"/><Relationship Id="rId9" Type="http://schemas.openxmlformats.org/officeDocument/2006/relationships/image" Target="../media/image88.png"/><Relationship Id="rId14" Type="http://schemas.openxmlformats.org/officeDocument/2006/relationships/image" Target="../media/image5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eos.org/opinions/why-seismic-networks-need-digital-object-identifier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966188"/>
            <a:ext cx="9144000" cy="1888571"/>
          </a:xfrm>
        </p:spPr>
        <p:txBody>
          <a:bodyPr/>
          <a:lstStyle/>
          <a:p>
            <a:r>
              <a:rPr lang="en-US" sz="2800" b="1" dirty="0">
                <a:solidFill>
                  <a:srgbClr val="FFFF00"/>
                </a:solidFill>
              </a:rPr>
              <a:t>From project related data management to sustainable data and knowledge </a:t>
            </a:r>
            <a:r>
              <a:rPr lang="en-US" sz="2800" b="1" dirty="0" smtClean="0">
                <a:solidFill>
                  <a:srgbClr val="FFFF00"/>
                </a:solidFill>
              </a:rPr>
              <a:t>services</a:t>
            </a:r>
            <a:br>
              <a:rPr lang="en-US" sz="2800" b="1" dirty="0" smtClean="0">
                <a:solidFill>
                  <a:srgbClr val="FFFF00"/>
                </a:solidFill>
              </a:rPr>
            </a:br>
            <a:r>
              <a:rPr lang="en-US" sz="1000" b="1" dirty="0" smtClean="0">
                <a:solidFill>
                  <a:srgbClr val="FFFF00"/>
                </a:solidFill>
              </a:rPr>
              <a:t/>
            </a:r>
            <a:br>
              <a:rPr lang="en-US" sz="1000" b="1" dirty="0" smtClean="0">
                <a:solidFill>
                  <a:srgbClr val="FFFF00"/>
                </a:solidFill>
              </a:rPr>
            </a:br>
            <a:r>
              <a:rPr lang="en-US" altLang="ja-JP" sz="2800" dirty="0" smtClean="0">
                <a:solidFill>
                  <a:srgbClr val="FFFF00"/>
                </a:solidFill>
                <a:latin typeface="Calibri" panose="020F0502020204030204" pitchFamily="34" charset="0"/>
              </a:rPr>
              <a:t>- </a:t>
            </a:r>
            <a:r>
              <a:rPr lang="en-US" altLang="ja-JP" sz="2800" dirty="0">
                <a:solidFill>
                  <a:srgbClr val="FFFF00"/>
                </a:solidFill>
                <a:latin typeface="Calibri" panose="020F0502020204030204" pitchFamily="34" charset="0"/>
              </a:rPr>
              <a:t>Berlin Declaration on Open Access to </a:t>
            </a:r>
            <a:r>
              <a:rPr lang="en-US" altLang="ja-JP" sz="2800" dirty="0" smtClean="0">
                <a:solidFill>
                  <a:srgbClr val="FFFF00"/>
                </a:solidFill>
                <a:latin typeface="Calibri" panose="020F0502020204030204" pitchFamily="34" charset="0"/>
              </a:rPr>
              <a:t>Knowledge</a:t>
            </a:r>
            <a:br>
              <a:rPr lang="en-US" altLang="ja-JP" sz="2800" dirty="0" smtClean="0">
                <a:solidFill>
                  <a:srgbClr val="FFFF00"/>
                </a:solidFill>
                <a:latin typeface="Calibri" panose="020F0502020204030204" pitchFamily="34" charset="0"/>
              </a:rPr>
            </a:br>
            <a:r>
              <a:rPr lang="en-US" altLang="ja-JP" sz="2800" dirty="0" smtClean="0">
                <a:solidFill>
                  <a:srgbClr val="FFFF00"/>
                </a:solidFill>
                <a:latin typeface="Calibri" panose="020F0502020204030204" pitchFamily="34" charset="0"/>
              </a:rPr>
              <a:t>in </a:t>
            </a:r>
            <a:r>
              <a:rPr lang="en-US" altLang="ja-JP" sz="2800" dirty="0">
                <a:solidFill>
                  <a:srgbClr val="FFFF00"/>
                </a:solidFill>
                <a:latin typeface="Calibri" panose="020F0502020204030204" pitchFamily="34" charset="0"/>
              </a:rPr>
              <a:t>the Sciences and Humanities </a:t>
            </a:r>
            <a:r>
              <a:rPr lang="en-US" altLang="ja-JP" sz="2800" dirty="0" smtClean="0">
                <a:solidFill>
                  <a:srgbClr val="FFFF00"/>
                </a:solidFill>
                <a:latin typeface="Calibri" panose="020F0502020204030204" pitchFamily="34" charset="0"/>
              </a:rPr>
              <a:t>-</a:t>
            </a:r>
            <a:endParaRPr lang="de-DE" sz="2800" dirty="0" smtClean="0">
              <a:solidFill>
                <a:srgbClr val="FFFF00"/>
              </a:solidFill>
            </a:endParaRPr>
          </a:p>
        </p:txBody>
      </p:sp>
      <p:pic>
        <p:nvPicPr>
          <p:cNvPr id="7" name="Picture 8" descr="http://t3.gstatic.com/images?q=tbn:ANd9GcQSpZrnJRZfDDd6aBmilmuuqbg-FSIa_mfupYQGonnfKuESdCri6A"/>
          <p:cNvPicPr>
            <a:picLocks noChangeAspect="1" noChangeArrowheads="1"/>
          </p:cNvPicPr>
          <p:nvPr/>
        </p:nvPicPr>
        <p:blipFill>
          <a:blip r:embed="rId2" cstate="print"/>
          <a:srcRect/>
          <a:stretch>
            <a:fillRect/>
          </a:stretch>
        </p:blipFill>
        <p:spPr bwMode="auto">
          <a:xfrm>
            <a:off x="6506570" y="6532474"/>
            <a:ext cx="979861" cy="300445"/>
          </a:xfrm>
          <a:prstGeom prst="rect">
            <a:avLst/>
          </a:prstGeom>
          <a:noFill/>
        </p:spPr>
      </p:pic>
      <p:pic>
        <p:nvPicPr>
          <p:cNvPr id="8" name="Picture 12" descr="GCMD Logo"/>
          <p:cNvPicPr>
            <a:picLocks noChangeAspect="1" noChangeArrowheads="1"/>
          </p:cNvPicPr>
          <p:nvPr/>
        </p:nvPicPr>
        <p:blipFill>
          <a:blip r:embed="rId3" cstate="print"/>
          <a:srcRect/>
          <a:stretch>
            <a:fillRect/>
          </a:stretch>
        </p:blipFill>
        <p:spPr bwMode="auto">
          <a:xfrm>
            <a:off x="6492657" y="6147970"/>
            <a:ext cx="984693" cy="347928"/>
          </a:xfrm>
          <a:prstGeom prst="rect">
            <a:avLst/>
          </a:prstGeom>
          <a:noFill/>
        </p:spPr>
      </p:pic>
      <p:pic>
        <p:nvPicPr>
          <p:cNvPr id="10" name="Picture 2" descr="ESPAS notext"/>
          <p:cNvPicPr>
            <a:picLocks noChangeAspect="1" noChangeArrowheads="1"/>
          </p:cNvPicPr>
          <p:nvPr/>
        </p:nvPicPr>
        <p:blipFill>
          <a:blip r:embed="rId4" cstate="print"/>
          <a:srcRect/>
          <a:stretch>
            <a:fillRect/>
          </a:stretch>
        </p:blipFill>
        <p:spPr bwMode="auto">
          <a:xfrm>
            <a:off x="7693250" y="979151"/>
            <a:ext cx="1450750" cy="514063"/>
          </a:xfrm>
          <a:prstGeom prst="rect">
            <a:avLst/>
          </a:prstGeom>
          <a:solidFill>
            <a:schemeClr val="bg1"/>
          </a:solidFill>
        </p:spPr>
      </p:pic>
      <p:pic>
        <p:nvPicPr>
          <p:cNvPr id="11" name="Picture 4"/>
          <p:cNvPicPr>
            <a:picLocks noChangeAspect="1" noChangeArrowheads="1"/>
          </p:cNvPicPr>
          <p:nvPr/>
        </p:nvPicPr>
        <p:blipFill>
          <a:blip r:embed="rId5" cstate="print"/>
          <a:srcRect/>
          <a:stretch>
            <a:fillRect/>
          </a:stretch>
        </p:blipFill>
        <p:spPr bwMode="auto">
          <a:xfrm>
            <a:off x="0" y="0"/>
            <a:ext cx="9144000" cy="962025"/>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0" y="961064"/>
            <a:ext cx="1400175" cy="530679"/>
          </a:xfrm>
          <a:prstGeom prst="rect">
            <a:avLst/>
          </a:prstGeom>
          <a:noFill/>
          <a:ln w="9525">
            <a:noFill/>
            <a:miter lim="800000"/>
            <a:headEnd/>
            <a:tailEnd/>
          </a:ln>
        </p:spPr>
      </p:pic>
      <p:pic>
        <p:nvPicPr>
          <p:cNvPr id="13" name="Picture 2" descr="http://wdc.kugi.kyoto-u.ac.jp/figs/logoh.gif"/>
          <p:cNvPicPr>
            <a:picLocks noChangeAspect="1" noChangeArrowheads="1"/>
          </p:cNvPicPr>
          <p:nvPr/>
        </p:nvPicPr>
        <p:blipFill>
          <a:blip r:embed="rId7" cstate="print"/>
          <a:srcRect/>
          <a:stretch>
            <a:fillRect/>
          </a:stretch>
        </p:blipFill>
        <p:spPr bwMode="auto">
          <a:xfrm>
            <a:off x="1511890" y="6144767"/>
            <a:ext cx="1124262" cy="687553"/>
          </a:xfrm>
          <a:prstGeom prst="rect">
            <a:avLst/>
          </a:prstGeom>
          <a:noFill/>
          <a:ln w="9525">
            <a:noFill/>
            <a:miter lim="800000"/>
            <a:headEnd/>
            <a:tailEnd/>
          </a:ln>
        </p:spPr>
      </p:pic>
      <p:pic>
        <p:nvPicPr>
          <p:cNvPr id="3078" name="Picture 6"/>
          <p:cNvPicPr>
            <a:picLocks noChangeAspect="1" noChangeArrowheads="1"/>
          </p:cNvPicPr>
          <p:nvPr/>
        </p:nvPicPr>
        <p:blipFill>
          <a:blip r:embed="rId8" cstate="print"/>
          <a:srcRect/>
          <a:stretch>
            <a:fillRect/>
          </a:stretch>
        </p:blipFill>
        <p:spPr bwMode="auto">
          <a:xfrm>
            <a:off x="1279215" y="6144768"/>
            <a:ext cx="151413" cy="685342"/>
          </a:xfrm>
          <a:prstGeom prst="rect">
            <a:avLst/>
          </a:prstGeom>
          <a:noFill/>
          <a:ln w="9525">
            <a:noFill/>
            <a:miter lim="800000"/>
            <a:headEnd/>
            <a:tailEnd/>
          </a:ln>
        </p:spPr>
      </p:pic>
      <p:pic>
        <p:nvPicPr>
          <p:cNvPr id="3098" name="Picture 26"/>
          <p:cNvPicPr>
            <a:picLocks noChangeAspect="1" noChangeArrowheads="1"/>
          </p:cNvPicPr>
          <p:nvPr/>
        </p:nvPicPr>
        <p:blipFill>
          <a:blip r:embed="rId9" cstate="print"/>
          <a:srcRect/>
          <a:stretch>
            <a:fillRect/>
          </a:stretch>
        </p:blipFill>
        <p:spPr bwMode="auto">
          <a:xfrm>
            <a:off x="2705753" y="6143625"/>
            <a:ext cx="1724025" cy="323850"/>
          </a:xfrm>
          <a:prstGeom prst="rect">
            <a:avLst/>
          </a:prstGeom>
          <a:noFill/>
          <a:ln w="9525">
            <a:noFill/>
            <a:miter lim="800000"/>
            <a:headEnd/>
            <a:tailEnd/>
          </a:ln>
        </p:spPr>
      </p:pic>
      <p:pic>
        <p:nvPicPr>
          <p:cNvPr id="3100" name="Picture 28"/>
          <p:cNvPicPr>
            <a:picLocks noChangeAspect="1" noChangeArrowheads="1"/>
          </p:cNvPicPr>
          <p:nvPr/>
        </p:nvPicPr>
        <p:blipFill>
          <a:blip r:embed="rId10" cstate="print"/>
          <a:srcRect/>
          <a:stretch>
            <a:fillRect/>
          </a:stretch>
        </p:blipFill>
        <p:spPr bwMode="auto">
          <a:xfrm>
            <a:off x="4506496" y="6130138"/>
            <a:ext cx="731192" cy="705078"/>
          </a:xfrm>
          <a:prstGeom prst="rect">
            <a:avLst/>
          </a:prstGeom>
          <a:noFill/>
          <a:ln w="9525">
            <a:noFill/>
            <a:miter lim="800000"/>
            <a:headEnd/>
            <a:tailEnd/>
          </a:ln>
        </p:spPr>
      </p:pic>
      <p:pic>
        <p:nvPicPr>
          <p:cNvPr id="3101" name="Picture 29"/>
          <p:cNvPicPr>
            <a:picLocks noChangeAspect="1" noChangeArrowheads="1"/>
          </p:cNvPicPr>
          <p:nvPr/>
        </p:nvPicPr>
        <p:blipFill>
          <a:blip r:embed="rId11" cstate="print"/>
          <a:srcRect/>
          <a:stretch>
            <a:fillRect/>
          </a:stretch>
        </p:blipFill>
        <p:spPr bwMode="auto">
          <a:xfrm>
            <a:off x="5305855" y="6130137"/>
            <a:ext cx="1121465" cy="709498"/>
          </a:xfrm>
          <a:prstGeom prst="rect">
            <a:avLst/>
          </a:prstGeom>
          <a:noFill/>
          <a:ln w="9525">
            <a:noFill/>
            <a:miter lim="800000"/>
            <a:headEnd/>
            <a:tailEnd/>
          </a:ln>
        </p:spPr>
      </p:pic>
      <p:pic>
        <p:nvPicPr>
          <p:cNvPr id="3102" name="Picture 30"/>
          <p:cNvPicPr>
            <a:picLocks noChangeAspect="1" noChangeArrowheads="1"/>
          </p:cNvPicPr>
          <p:nvPr/>
        </p:nvPicPr>
        <p:blipFill>
          <a:blip r:embed="rId12" cstate="print"/>
          <a:srcRect/>
          <a:stretch>
            <a:fillRect/>
          </a:stretch>
        </p:blipFill>
        <p:spPr bwMode="auto">
          <a:xfrm>
            <a:off x="7540641" y="6132793"/>
            <a:ext cx="242735" cy="689054"/>
          </a:xfrm>
          <a:prstGeom prst="rect">
            <a:avLst/>
          </a:prstGeom>
          <a:noFill/>
          <a:ln w="9525">
            <a:noFill/>
            <a:miter lim="800000"/>
            <a:headEnd/>
            <a:tailEnd/>
          </a:ln>
        </p:spPr>
      </p:pic>
      <p:pic>
        <p:nvPicPr>
          <p:cNvPr id="2" name="Picture 2"/>
          <p:cNvPicPr>
            <a:picLocks noChangeAspect="1" noChangeArrowheads="1"/>
          </p:cNvPicPr>
          <p:nvPr/>
        </p:nvPicPr>
        <p:blipFill>
          <a:blip r:embed="rId13" cstate="print"/>
          <a:srcRect/>
          <a:stretch>
            <a:fillRect/>
          </a:stretch>
        </p:blipFill>
        <p:spPr bwMode="auto">
          <a:xfrm>
            <a:off x="2707621" y="6525012"/>
            <a:ext cx="1330860" cy="288384"/>
          </a:xfrm>
          <a:prstGeom prst="rect">
            <a:avLst/>
          </a:prstGeom>
          <a:noFill/>
          <a:ln w="9525">
            <a:noFill/>
            <a:miter lim="800000"/>
            <a:headEnd/>
            <a:tailEnd/>
          </a:ln>
        </p:spPr>
      </p:pic>
      <p:pic>
        <p:nvPicPr>
          <p:cNvPr id="1027" name="Picture 3" descr="C:\Users\Bernd\Documents\CAWSES-II\noa_iaa_logo.gif"/>
          <p:cNvPicPr>
            <a:picLocks noChangeAspect="1" noChangeArrowheads="1"/>
          </p:cNvPicPr>
          <p:nvPr/>
        </p:nvPicPr>
        <p:blipFill>
          <a:blip r:embed="rId14" cstate="print"/>
          <a:srcRect/>
          <a:stretch>
            <a:fillRect/>
          </a:stretch>
        </p:blipFill>
        <p:spPr bwMode="auto">
          <a:xfrm>
            <a:off x="4078792" y="6495570"/>
            <a:ext cx="370546" cy="340128"/>
          </a:xfrm>
          <a:prstGeom prst="rect">
            <a:avLst/>
          </a:prstGeom>
          <a:noFill/>
        </p:spPr>
      </p:pic>
      <p:sp>
        <p:nvSpPr>
          <p:cNvPr id="20" name="Rectangle 3"/>
          <p:cNvSpPr txBox="1">
            <a:spLocks noChangeArrowheads="1"/>
          </p:cNvSpPr>
          <p:nvPr/>
        </p:nvSpPr>
        <p:spPr bwMode="auto">
          <a:xfrm>
            <a:off x="152400" y="4010635"/>
            <a:ext cx="8839200" cy="2733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pPr>
            <a:r>
              <a:rPr lang="en-US" sz="1800" b="1" kern="0" dirty="0">
                <a:solidFill>
                  <a:srgbClr val="FFFF00"/>
                </a:solidFill>
                <a:latin typeface="+mj-lt"/>
                <a:ea typeface="Arial Unicode MS" pitchFamily="34" charset="-128"/>
                <a:cs typeface="Arial Unicode MS" pitchFamily="34" charset="-128"/>
              </a:rPr>
              <a:t>B. </a:t>
            </a:r>
            <a:r>
              <a:rPr lang="en-US" sz="1800" b="1" kern="0" dirty="0" err="1" smtClean="0">
                <a:solidFill>
                  <a:srgbClr val="FFFF00"/>
                </a:solidFill>
                <a:latin typeface="+mj-lt"/>
                <a:ea typeface="Arial Unicode MS" pitchFamily="34" charset="-128"/>
                <a:cs typeface="Arial Unicode MS" pitchFamily="34" charset="-128"/>
              </a:rPr>
              <a:t>Ritschel</a:t>
            </a:r>
            <a:r>
              <a:rPr lang="en-US" sz="1800" b="1" kern="0" dirty="0" smtClean="0">
                <a:solidFill>
                  <a:srgbClr val="FFFF00"/>
                </a:solidFill>
                <a:latin typeface="+mj-lt"/>
                <a:ea typeface="Arial Unicode MS" pitchFamily="34" charset="-128"/>
                <a:cs typeface="Arial Unicode MS" pitchFamily="34" charset="-128"/>
              </a:rPr>
              <a:t> (GFZ/</a:t>
            </a:r>
            <a:r>
              <a:rPr lang="ja-JP" altLang="de-DE" sz="1800" b="1" kern="0" dirty="0">
                <a:solidFill>
                  <a:srgbClr val="FFFF00"/>
                </a:solidFill>
                <a:latin typeface="+mj-lt"/>
                <a:ea typeface="Arial Unicode MS" pitchFamily="34" charset="-128"/>
                <a:cs typeface="Arial Unicode MS" pitchFamily="34" charset="-128"/>
              </a:rPr>
              <a:t>京都大</a:t>
            </a:r>
            <a:r>
              <a:rPr lang="ja-JP" altLang="de-DE" sz="1800" b="1" kern="0" dirty="0" smtClean="0">
                <a:solidFill>
                  <a:srgbClr val="FFFF00"/>
                </a:solidFill>
                <a:latin typeface="+mj-lt"/>
                <a:ea typeface="Arial Unicode MS" pitchFamily="34" charset="-128"/>
                <a:cs typeface="Arial Unicode MS" pitchFamily="34" charset="-128"/>
              </a:rPr>
              <a:t>学</a:t>
            </a:r>
            <a:r>
              <a:rPr lang="de-DE" altLang="ja-JP" sz="1800" b="1" kern="0" dirty="0" smtClean="0">
                <a:solidFill>
                  <a:srgbClr val="FFFF00"/>
                </a:solidFill>
                <a:latin typeface="+mj-lt"/>
                <a:ea typeface="Arial Unicode MS" pitchFamily="34" charset="-128"/>
                <a:cs typeface="Arial Unicode MS" pitchFamily="34" charset="-128"/>
              </a:rPr>
              <a:t>)</a:t>
            </a:r>
            <a:r>
              <a:rPr lang="en-US" sz="1800" b="1" kern="0" dirty="0" smtClean="0">
                <a:solidFill>
                  <a:schemeClr val="bg1"/>
                </a:solidFill>
                <a:latin typeface="+mj-lt"/>
                <a:ea typeface="Arial Unicode MS" pitchFamily="34" charset="-128"/>
                <a:cs typeface="Arial Unicode MS" pitchFamily="34" charset="-128"/>
              </a:rPr>
              <a:t>, </a:t>
            </a:r>
            <a:r>
              <a:rPr lang="en-US" sz="1800" b="1" kern="0" dirty="0">
                <a:solidFill>
                  <a:schemeClr val="bg1"/>
                </a:solidFill>
                <a:latin typeface="+mj-lt"/>
                <a:ea typeface="Arial Unicode MS" pitchFamily="34" charset="-128"/>
                <a:cs typeface="Arial Unicode MS" pitchFamily="34" charset="-128"/>
              </a:rPr>
              <a:t>Ch. </a:t>
            </a:r>
            <a:r>
              <a:rPr lang="en-US" sz="1800" b="1" kern="0" dirty="0" err="1">
                <a:solidFill>
                  <a:schemeClr val="bg1"/>
                </a:solidFill>
                <a:latin typeface="+mj-lt"/>
                <a:ea typeface="Arial Unicode MS" pitchFamily="34" charset="-128"/>
                <a:cs typeface="Arial Unicode MS" pitchFamily="34" charset="-128"/>
              </a:rPr>
              <a:t>Seelus</a:t>
            </a:r>
            <a:r>
              <a:rPr lang="en-US" sz="1800" b="1" kern="0" dirty="0">
                <a:solidFill>
                  <a:schemeClr val="bg1"/>
                </a:solidFill>
                <a:latin typeface="+mj-lt"/>
                <a:ea typeface="Arial Unicode MS" pitchFamily="34" charset="-128"/>
                <a:cs typeface="Arial Unicode MS" pitchFamily="34" charset="-128"/>
              </a:rPr>
              <a:t> (GFZ), G. </a:t>
            </a:r>
            <a:r>
              <a:rPr lang="en-US" sz="1800" b="1" kern="0" dirty="0" err="1">
                <a:solidFill>
                  <a:schemeClr val="bg1"/>
                </a:solidFill>
                <a:latin typeface="+mj-lt"/>
                <a:ea typeface="Arial Unicode MS" pitchFamily="34" charset="-128"/>
                <a:cs typeface="Arial Unicode MS" pitchFamily="34" charset="-128"/>
              </a:rPr>
              <a:t>Neher</a:t>
            </a:r>
            <a:r>
              <a:rPr lang="en-US" sz="1800" b="1" kern="0" dirty="0">
                <a:solidFill>
                  <a:schemeClr val="bg1"/>
                </a:solidFill>
                <a:latin typeface="+mj-lt"/>
                <a:ea typeface="Arial Unicode MS" pitchFamily="34" charset="-128"/>
                <a:cs typeface="Arial Unicode MS" pitchFamily="34" charset="-128"/>
              </a:rPr>
              <a:t> (FHP),</a:t>
            </a:r>
          </a:p>
          <a:p>
            <a:pPr algn="ctr">
              <a:spcBef>
                <a:spcPct val="20000"/>
              </a:spcBef>
            </a:pPr>
            <a:r>
              <a:rPr lang="en-US" sz="1800" b="1" kern="0" dirty="0">
                <a:solidFill>
                  <a:schemeClr val="bg1"/>
                </a:solidFill>
                <a:latin typeface="+mj-lt"/>
                <a:ea typeface="Arial Unicode MS" pitchFamily="34" charset="-128"/>
                <a:cs typeface="Arial Unicode MS" pitchFamily="34" charset="-128"/>
              </a:rPr>
              <a:t>T. </a:t>
            </a:r>
            <a:r>
              <a:rPr lang="en-US" sz="1800" b="1" kern="0" dirty="0" err="1">
                <a:solidFill>
                  <a:schemeClr val="bg1"/>
                </a:solidFill>
                <a:latin typeface="+mj-lt"/>
                <a:ea typeface="Arial Unicode MS" pitchFamily="34" charset="-128"/>
                <a:cs typeface="Arial Unicode MS" pitchFamily="34" charset="-128"/>
              </a:rPr>
              <a:t>Iyemori</a:t>
            </a:r>
            <a:r>
              <a:rPr lang="en-US" sz="1800" b="1" kern="0" dirty="0">
                <a:solidFill>
                  <a:schemeClr val="bg1"/>
                </a:solidFill>
                <a:latin typeface="+mj-lt"/>
                <a:ea typeface="Arial Unicode MS" pitchFamily="34" charset="-128"/>
                <a:cs typeface="Arial Unicode MS" pitchFamily="34" charset="-128"/>
              </a:rPr>
              <a:t>, Y. Koyama (Kyoto University),</a:t>
            </a:r>
          </a:p>
          <a:p>
            <a:pPr algn="ctr">
              <a:spcBef>
                <a:spcPct val="20000"/>
              </a:spcBef>
            </a:pPr>
            <a:r>
              <a:rPr lang="en-US" sz="1800" b="1" kern="0" dirty="0">
                <a:solidFill>
                  <a:schemeClr val="bg1"/>
                </a:solidFill>
                <a:latin typeface="+mj-lt"/>
                <a:ea typeface="Arial Unicode MS" pitchFamily="34" charset="-128"/>
                <a:cs typeface="Arial Unicode MS" pitchFamily="34" charset="-128"/>
              </a:rPr>
              <a:t>A. </a:t>
            </a:r>
            <a:r>
              <a:rPr lang="en-US" sz="1800" b="1" kern="0" dirty="0" err="1">
                <a:solidFill>
                  <a:schemeClr val="bg1"/>
                </a:solidFill>
                <a:latin typeface="+mj-lt"/>
                <a:ea typeface="Arial Unicode MS" pitchFamily="34" charset="-128"/>
                <a:cs typeface="Arial Unicode MS" pitchFamily="34" charset="-128"/>
              </a:rPr>
              <a:t>Yatagai</a:t>
            </a:r>
            <a:r>
              <a:rPr lang="en-US" sz="1800" b="1" kern="0" dirty="0">
                <a:solidFill>
                  <a:schemeClr val="bg1"/>
                </a:solidFill>
                <a:latin typeface="+mj-lt"/>
                <a:ea typeface="Arial Unicode MS" pitchFamily="34" charset="-128"/>
                <a:cs typeface="Arial Unicode MS" pitchFamily="34" charset="-128"/>
              </a:rPr>
              <a:t> (Nagoya University), Y. Murayama (NITT),</a:t>
            </a:r>
          </a:p>
          <a:p>
            <a:pPr algn="ctr">
              <a:spcBef>
                <a:spcPct val="20000"/>
              </a:spcBef>
            </a:pPr>
            <a:r>
              <a:rPr lang="en-US" sz="1800" b="1" kern="0" dirty="0">
                <a:solidFill>
                  <a:schemeClr val="bg1"/>
                </a:solidFill>
                <a:latin typeface="+mj-lt"/>
                <a:ea typeface="Arial Unicode MS" pitchFamily="34" charset="-128"/>
                <a:cs typeface="Arial Unicode MS" pitchFamily="34" charset="-128"/>
              </a:rPr>
              <a:t>T. King (University of California), J. Hughes (JPL),</a:t>
            </a:r>
          </a:p>
          <a:p>
            <a:pPr algn="ctr">
              <a:spcBef>
                <a:spcPct val="20000"/>
              </a:spcBef>
            </a:pPr>
            <a:r>
              <a:rPr lang="en-US" sz="1800" b="1" kern="0" dirty="0">
                <a:solidFill>
                  <a:schemeClr val="bg1"/>
                </a:solidFill>
                <a:latin typeface="+mj-lt"/>
                <a:ea typeface="Arial Unicode MS" pitchFamily="34" charset="-128"/>
                <a:cs typeface="Arial Unicode MS" pitchFamily="34" charset="-128"/>
              </a:rPr>
              <a:t>S. Fung (NASA GSFC), I. </a:t>
            </a:r>
            <a:r>
              <a:rPr lang="en-US" sz="1800" b="1" kern="0" dirty="0" err="1">
                <a:solidFill>
                  <a:schemeClr val="bg1"/>
                </a:solidFill>
                <a:latin typeface="+mj-lt"/>
                <a:ea typeface="Arial Unicode MS" pitchFamily="34" charset="-128"/>
                <a:cs typeface="Arial Unicode MS" pitchFamily="34" charset="-128"/>
              </a:rPr>
              <a:t>Galkin</a:t>
            </a:r>
            <a:r>
              <a:rPr lang="en-US" sz="1800" b="1" kern="0" dirty="0">
                <a:solidFill>
                  <a:schemeClr val="bg1"/>
                </a:solidFill>
                <a:latin typeface="+mj-lt"/>
                <a:ea typeface="Arial Unicode MS" pitchFamily="34" charset="-128"/>
                <a:cs typeface="Arial Unicode MS" pitchFamily="34" charset="-128"/>
              </a:rPr>
              <a:t> (University of Massachusetts),</a:t>
            </a:r>
          </a:p>
          <a:p>
            <a:pPr algn="ctr">
              <a:spcBef>
                <a:spcPct val="20000"/>
              </a:spcBef>
            </a:pPr>
            <a:r>
              <a:rPr lang="en-US" sz="1800" b="1" kern="0" dirty="0">
                <a:solidFill>
                  <a:schemeClr val="bg1"/>
                </a:solidFill>
                <a:latin typeface="+mj-lt"/>
                <a:ea typeface="Arial Unicode MS" pitchFamily="34" charset="-128"/>
                <a:cs typeface="Arial Unicode MS" pitchFamily="34" charset="-128"/>
              </a:rPr>
              <a:t>M. </a:t>
            </a:r>
            <a:r>
              <a:rPr lang="en-US" sz="1800" b="1" kern="0" dirty="0" err="1">
                <a:solidFill>
                  <a:schemeClr val="bg1"/>
                </a:solidFill>
                <a:latin typeface="+mj-lt"/>
                <a:ea typeface="Arial Unicode MS" pitchFamily="34" charset="-128"/>
                <a:cs typeface="Arial Unicode MS" pitchFamily="34" charset="-128"/>
              </a:rPr>
              <a:t>Hapgood</a:t>
            </a:r>
            <a:r>
              <a:rPr lang="en-US" sz="1800" b="1" kern="0" dirty="0">
                <a:solidFill>
                  <a:schemeClr val="bg1"/>
                </a:solidFill>
                <a:latin typeface="+mj-lt"/>
                <a:ea typeface="Arial Unicode MS" pitchFamily="34" charset="-128"/>
                <a:cs typeface="Arial Unicode MS" pitchFamily="34" charset="-128"/>
              </a:rPr>
              <a:t> (STFC), A. </a:t>
            </a:r>
            <a:r>
              <a:rPr lang="en-US" sz="1800" b="1" kern="0" dirty="0" err="1">
                <a:solidFill>
                  <a:schemeClr val="bg1"/>
                </a:solidFill>
                <a:latin typeface="+mj-lt"/>
                <a:ea typeface="Arial Unicode MS" pitchFamily="34" charset="-128"/>
                <a:cs typeface="Arial Unicode MS" pitchFamily="34" charset="-128"/>
              </a:rPr>
              <a:t>Belehaki</a:t>
            </a:r>
            <a:r>
              <a:rPr lang="en-US" sz="1800" b="1" kern="0" dirty="0">
                <a:solidFill>
                  <a:schemeClr val="bg1"/>
                </a:solidFill>
                <a:latin typeface="+mj-lt"/>
                <a:ea typeface="Arial Unicode MS" pitchFamily="34" charset="-128"/>
                <a:cs typeface="Arial Unicode MS" pitchFamily="34" charset="-128"/>
              </a:rPr>
              <a:t> (National Observatory of Athens)</a:t>
            </a:r>
          </a:p>
        </p:txBody>
      </p:sp>
      <p:sp>
        <p:nvSpPr>
          <p:cNvPr id="3" name="TextBox 2"/>
          <p:cNvSpPr txBox="1"/>
          <p:nvPr/>
        </p:nvSpPr>
        <p:spPr>
          <a:xfrm>
            <a:off x="1663136" y="979151"/>
            <a:ext cx="5769295" cy="738664"/>
          </a:xfrm>
          <a:prstGeom prst="rect">
            <a:avLst/>
          </a:prstGeom>
          <a:solidFill>
            <a:schemeClr val="bg1"/>
          </a:solidFill>
        </p:spPr>
        <p:txBody>
          <a:bodyPr wrap="square" rtlCol="0">
            <a:spAutoFit/>
          </a:bodyPr>
          <a:lstStyle/>
          <a:p>
            <a:pPr algn="ctr"/>
            <a:r>
              <a:rPr lang="en-US" sz="2200" dirty="0"/>
              <a:t>Data Preservation and Open Data Workshop</a:t>
            </a:r>
            <a:r>
              <a:rPr lang="ja-JP" altLang="de-DE" sz="2000" b="1" dirty="0" smtClean="0"/>
              <a:t>京京都大学理学研究科</a:t>
            </a:r>
            <a:r>
              <a:rPr lang="en-US" sz="2000" dirty="0" smtClean="0"/>
              <a:t>,7/8 December 2015</a:t>
            </a:r>
            <a:endParaRPr lang="de-DE"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pic>
        <p:nvPicPr>
          <p:cNvPr id="8" name="Content Placeholder 7"/>
          <p:cNvPicPr>
            <a:picLocks noGrp="1" noChangeAspect="1"/>
          </p:cNvPicPr>
          <p:nvPr>
            <p:ph idx="1"/>
          </p:nvPr>
        </p:nvPicPr>
        <p:blipFill>
          <a:blip r:embed="rId2"/>
          <a:stretch>
            <a:fillRect/>
          </a:stretch>
        </p:blipFill>
        <p:spPr>
          <a:xfrm>
            <a:off x="5009575" y="148492"/>
            <a:ext cx="4135642" cy="5236309"/>
          </a:xfrm>
          <a:prstGeom prst="rect">
            <a:avLst/>
          </a:prstGeom>
        </p:spPr>
      </p:pic>
      <p:pic>
        <p:nvPicPr>
          <p:cNvPr id="6" name="Picture 5"/>
          <p:cNvPicPr>
            <a:picLocks noChangeAspect="1"/>
          </p:cNvPicPr>
          <p:nvPr/>
        </p:nvPicPr>
        <p:blipFill>
          <a:blip r:embed="rId3"/>
          <a:stretch>
            <a:fillRect/>
          </a:stretch>
        </p:blipFill>
        <p:spPr>
          <a:xfrm>
            <a:off x="0" y="93784"/>
            <a:ext cx="5009575" cy="5789368"/>
          </a:xfrm>
          <a:prstGeom prst="rect">
            <a:avLst/>
          </a:prstGeom>
        </p:spPr>
      </p:pic>
      <p:sp>
        <p:nvSpPr>
          <p:cNvPr id="9" name="Rectangle 8"/>
          <p:cNvSpPr/>
          <p:nvPr/>
        </p:nvSpPr>
        <p:spPr>
          <a:xfrm>
            <a:off x="1072662" y="6296244"/>
            <a:ext cx="6998676" cy="338554"/>
          </a:xfrm>
          <a:prstGeom prst="rect">
            <a:avLst/>
          </a:prstGeom>
        </p:spPr>
        <p:txBody>
          <a:bodyPr wrap="square">
            <a:spAutoFit/>
          </a:bodyPr>
          <a:lstStyle/>
          <a:p>
            <a:r>
              <a:rPr lang="de-DE" sz="1600" dirty="0"/>
              <a:t>https://eos.org/opinions/why-seismic-networks-need-digital-object-identifiers</a:t>
            </a:r>
          </a:p>
        </p:txBody>
      </p:sp>
      <p:sp>
        <p:nvSpPr>
          <p:cNvPr id="10" name="TextBox 9"/>
          <p:cNvSpPr txBox="1"/>
          <p:nvPr/>
        </p:nvSpPr>
        <p:spPr>
          <a:xfrm>
            <a:off x="5072185" y="5364984"/>
            <a:ext cx="439544" cy="461665"/>
          </a:xfrm>
          <a:prstGeom prst="rect">
            <a:avLst/>
          </a:prstGeom>
          <a:noFill/>
        </p:spPr>
        <p:txBody>
          <a:bodyPr wrap="none" rtlCol="0">
            <a:spAutoFit/>
          </a:bodyPr>
          <a:lstStyle/>
          <a:p>
            <a:r>
              <a:rPr lang="de-DE" dirty="0" smtClean="0"/>
              <a:t>...</a:t>
            </a:r>
            <a:endParaRPr lang="de-DE" dirty="0"/>
          </a:p>
        </p:txBody>
      </p:sp>
      <p:sp>
        <p:nvSpPr>
          <p:cNvPr id="11" name="TextBox 10"/>
          <p:cNvSpPr txBox="1"/>
          <p:nvPr/>
        </p:nvSpPr>
        <p:spPr>
          <a:xfrm>
            <a:off x="-54795" y="32381"/>
            <a:ext cx="304892" cy="461665"/>
          </a:xfrm>
          <a:prstGeom prst="rect">
            <a:avLst/>
          </a:prstGeom>
          <a:noFill/>
        </p:spPr>
        <p:txBody>
          <a:bodyPr wrap="none" rtlCol="0">
            <a:spAutoFit/>
          </a:bodyPr>
          <a:lstStyle/>
          <a:p>
            <a:r>
              <a:rPr lang="de-DE" dirty="0" smtClean="0"/>
              <a:t>*</a:t>
            </a:r>
            <a:endParaRPr lang="de-DE" dirty="0"/>
          </a:p>
        </p:txBody>
      </p:sp>
    </p:spTree>
    <p:extLst>
      <p:ext uri="{BB962C8B-B14F-4D97-AF65-F5344CB8AC3E}">
        <p14:creationId xmlns:p14="http://schemas.microsoft.com/office/powerpoint/2010/main" val="1639633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
            <a:ext cx="8839200" cy="1219200"/>
          </a:xfrm>
        </p:spPr>
        <p:txBody>
          <a:bodyPr/>
          <a:lstStyle/>
          <a:p>
            <a:pPr algn="l"/>
            <a:r>
              <a:rPr lang="de-DE" sz="2800" dirty="0"/>
              <a:t>Recent sample about inner communication about publication of data at GFZ Potsdam</a:t>
            </a:r>
            <a:r>
              <a:rPr lang="de-DE" sz="2800" dirty="0" smtClean="0"/>
              <a:t>* (2)</a:t>
            </a:r>
            <a:endParaRPr lang="de-DE" sz="2800" dirty="0"/>
          </a:p>
        </p:txBody>
      </p:sp>
      <p:sp>
        <p:nvSpPr>
          <p:cNvPr id="3" name="Content Placeholder 2"/>
          <p:cNvSpPr>
            <a:spLocks noGrp="1"/>
          </p:cNvSpPr>
          <p:nvPr>
            <p:ph idx="1"/>
          </p:nvPr>
        </p:nvSpPr>
        <p:spPr>
          <a:xfrm>
            <a:off x="152400" y="1156677"/>
            <a:ext cx="8839200" cy="4837723"/>
          </a:xfrm>
        </p:spPr>
        <p:txBody>
          <a:bodyPr/>
          <a:lstStyle/>
          <a:p>
            <a:pPr marL="0" indent="0">
              <a:buNone/>
            </a:pPr>
            <a:r>
              <a:rPr lang="de-DE" altLang="ja-JP" sz="2400" dirty="0" smtClean="0">
                <a:solidFill>
                  <a:srgbClr val="FF0000"/>
                </a:solidFill>
              </a:rPr>
              <a:t>Topic</a:t>
            </a:r>
            <a:r>
              <a:rPr lang="de-DE" altLang="ja-JP" sz="2400" dirty="0">
                <a:solidFill>
                  <a:srgbClr val="FF0000"/>
                </a:solidFill>
              </a:rPr>
              <a:t>: Re: EOS</a:t>
            </a:r>
            <a:r>
              <a:rPr lang="ja-JP" altLang="de-DE" sz="2400" dirty="0">
                <a:solidFill>
                  <a:srgbClr val="FF0000"/>
                </a:solidFill>
              </a:rPr>
              <a:t>の記事：地震データと</a:t>
            </a:r>
            <a:r>
              <a:rPr lang="de-DE" altLang="ja-JP" sz="2400" dirty="0" smtClean="0">
                <a:solidFill>
                  <a:srgbClr val="FF0000"/>
                </a:solidFill>
              </a:rPr>
              <a:t>DOI                    </a:t>
            </a:r>
            <a:r>
              <a:rPr lang="de-DE" sz="2400" dirty="0" smtClean="0"/>
              <a:t>From: Bernd Ritschel, 03 December 2015 </a:t>
            </a:r>
            <a:r>
              <a:rPr lang="de-DE" sz="2400" dirty="0"/>
              <a:t/>
            </a:r>
            <a:br>
              <a:rPr lang="de-DE" sz="2400" dirty="0"/>
            </a:br>
            <a:endParaRPr lang="en-US" sz="2400" dirty="0">
              <a:solidFill>
                <a:srgbClr val="FF0000"/>
              </a:solidFill>
            </a:endParaRPr>
          </a:p>
        </p:txBody>
      </p:sp>
      <p:sp>
        <p:nvSpPr>
          <p:cNvPr id="5" name="TextBox 4"/>
          <p:cNvSpPr txBox="1"/>
          <p:nvPr/>
        </p:nvSpPr>
        <p:spPr>
          <a:xfrm>
            <a:off x="1289538" y="6221047"/>
            <a:ext cx="4590167" cy="461665"/>
          </a:xfrm>
          <a:prstGeom prst="rect">
            <a:avLst/>
          </a:prstGeom>
          <a:noFill/>
        </p:spPr>
        <p:txBody>
          <a:bodyPr wrap="none" rtlCol="0">
            <a:spAutoFit/>
          </a:bodyPr>
          <a:lstStyle/>
          <a:p>
            <a:r>
              <a:rPr lang="de-DE" dirty="0" smtClean="0"/>
              <a:t>*Email from Yasuhiro Murayama</a:t>
            </a:r>
            <a:endParaRPr lang="de-DE" dirty="0"/>
          </a:p>
        </p:txBody>
      </p:sp>
      <p:sp>
        <p:nvSpPr>
          <p:cNvPr id="6" name="TextBox 5"/>
          <p:cNvSpPr txBox="1"/>
          <p:nvPr/>
        </p:nvSpPr>
        <p:spPr>
          <a:xfrm>
            <a:off x="226646" y="2087610"/>
            <a:ext cx="8764954" cy="4524315"/>
          </a:xfrm>
          <a:prstGeom prst="rect">
            <a:avLst/>
          </a:prstGeom>
          <a:solidFill>
            <a:srgbClr val="CCFFFF"/>
          </a:solidFill>
          <a:ln>
            <a:solidFill>
              <a:schemeClr val="tx1"/>
            </a:solidFill>
          </a:ln>
        </p:spPr>
        <p:txBody>
          <a:bodyPr wrap="square" rtlCol="0">
            <a:spAutoFit/>
          </a:bodyPr>
          <a:lstStyle/>
          <a:p>
            <a:r>
              <a:rPr lang="en-US" sz="1600" dirty="0"/>
              <a:t>Dear Yasuhiro,</a:t>
            </a:r>
            <a:br>
              <a:rPr lang="en-US" sz="1600" dirty="0"/>
            </a:br>
            <a:r>
              <a:rPr lang="en-US" sz="1600" dirty="0" smtClean="0"/>
              <a:t>…</a:t>
            </a:r>
          </a:p>
          <a:p>
            <a:r>
              <a:rPr lang="en-US" sz="1600" dirty="0" smtClean="0"/>
              <a:t>Yes </a:t>
            </a:r>
            <a:r>
              <a:rPr lang="en-US" sz="1600" dirty="0"/>
              <a:t>indeed </a:t>
            </a:r>
            <a:r>
              <a:rPr lang="en-US" sz="1600" dirty="0">
                <a:solidFill>
                  <a:srgbClr val="FF0000"/>
                </a:solidFill>
              </a:rPr>
              <a:t>2 authors (Peter L. Evans, Angelo </a:t>
            </a:r>
            <a:r>
              <a:rPr lang="en-US" sz="1600" dirty="0" err="1">
                <a:solidFill>
                  <a:srgbClr val="FF0000"/>
                </a:solidFill>
              </a:rPr>
              <a:t>Strollo</a:t>
            </a:r>
            <a:r>
              <a:rPr lang="en-US" sz="1600" dirty="0">
                <a:solidFill>
                  <a:srgbClr val="FF0000"/>
                </a:solidFill>
              </a:rPr>
              <a:t>) of the EOS article are </a:t>
            </a:r>
            <a:r>
              <a:rPr lang="en-US" sz="1600" dirty="0" smtClean="0">
                <a:solidFill>
                  <a:srgbClr val="FF0000"/>
                </a:solidFill>
              </a:rPr>
              <a:t> from GFZ Potsdam</a:t>
            </a:r>
            <a:r>
              <a:rPr lang="en-US" sz="1600" dirty="0"/>
              <a:t>, but they are no Germans. Unfortunately I do not know these </a:t>
            </a:r>
            <a:r>
              <a:rPr lang="en-US" sz="1600" dirty="0" smtClean="0"/>
              <a:t>persons</a:t>
            </a:r>
            <a:r>
              <a:rPr lang="en-US" sz="1600" dirty="0"/>
              <a:t>. At GFZ there are working more than 1200 people now, and </a:t>
            </a:r>
            <a:r>
              <a:rPr lang="en-US" sz="1600" dirty="0">
                <a:solidFill>
                  <a:srgbClr val="FF0000"/>
                </a:solidFill>
              </a:rPr>
              <a:t>the inner </a:t>
            </a:r>
            <a:r>
              <a:rPr lang="en-US" sz="1600" dirty="0" smtClean="0">
                <a:solidFill>
                  <a:srgbClr val="FF0000"/>
                </a:solidFill>
              </a:rPr>
              <a:t>communication </a:t>
            </a:r>
            <a:r>
              <a:rPr lang="en-US" sz="1600" dirty="0">
                <a:solidFill>
                  <a:srgbClr val="FF0000"/>
                </a:solidFill>
              </a:rPr>
              <a:t>at GFZ </a:t>
            </a:r>
            <a:r>
              <a:rPr lang="en-US" sz="1600" dirty="0" err="1">
                <a:solidFill>
                  <a:srgbClr val="FF0000"/>
                </a:solidFill>
              </a:rPr>
              <a:t>alwyas</a:t>
            </a:r>
            <a:r>
              <a:rPr lang="en-US" sz="1600" dirty="0">
                <a:solidFill>
                  <a:srgbClr val="FF0000"/>
                </a:solidFill>
              </a:rPr>
              <a:t> has been a </a:t>
            </a:r>
            <a:r>
              <a:rPr lang="en-US" sz="1600" dirty="0" err="1">
                <a:solidFill>
                  <a:srgbClr val="FF0000"/>
                </a:solidFill>
              </a:rPr>
              <a:t>challange</a:t>
            </a:r>
            <a:r>
              <a:rPr lang="en-US" sz="1600" dirty="0"/>
              <a:t>. GEOFON, a huge network of </a:t>
            </a:r>
            <a:r>
              <a:rPr lang="en-US" sz="1600" dirty="0" smtClean="0"/>
              <a:t>seismometers </a:t>
            </a:r>
            <a:r>
              <a:rPr lang="en-US" sz="1600" dirty="0"/>
              <a:t>and the appropriate data center are hosted by GFZ institution. </a:t>
            </a:r>
            <a:br>
              <a:rPr lang="en-US" sz="1600" dirty="0"/>
            </a:br>
            <a:r>
              <a:rPr lang="en-US" sz="1600" dirty="0"/>
              <a:t>I am </a:t>
            </a:r>
            <a:r>
              <a:rPr lang="en-US" sz="1600" dirty="0" err="1"/>
              <a:t>surpised</a:t>
            </a:r>
            <a:r>
              <a:rPr lang="en-US" sz="1600" dirty="0"/>
              <a:t> that </a:t>
            </a:r>
            <a:r>
              <a:rPr lang="en-US" sz="1600" dirty="0">
                <a:solidFill>
                  <a:srgbClr val="FF0000"/>
                </a:solidFill>
              </a:rPr>
              <a:t>the scientific library of Einstein Campus (mainly hosted </a:t>
            </a:r>
            <a:r>
              <a:rPr lang="en-US" sz="1600" dirty="0" smtClean="0">
                <a:solidFill>
                  <a:srgbClr val="FF0000"/>
                </a:solidFill>
              </a:rPr>
              <a:t>and </a:t>
            </a:r>
            <a:r>
              <a:rPr lang="en-US" sz="1600" dirty="0">
                <a:solidFill>
                  <a:srgbClr val="FF0000"/>
                </a:solidFill>
              </a:rPr>
              <a:t>supported by GFZ) is not involved in these activities and related </a:t>
            </a:r>
            <a:r>
              <a:rPr lang="en-US" sz="1600" dirty="0" smtClean="0">
                <a:solidFill>
                  <a:srgbClr val="FF0000"/>
                </a:solidFill>
              </a:rPr>
              <a:t>article</a:t>
            </a:r>
            <a:r>
              <a:rPr lang="en-US" sz="1600" dirty="0"/>
              <a:t>. I know </a:t>
            </a:r>
            <a:r>
              <a:rPr lang="en-US" sz="1600" dirty="0">
                <a:solidFill>
                  <a:srgbClr val="FF0000"/>
                </a:solidFill>
              </a:rPr>
              <a:t>the head of the scientific library Roland </a:t>
            </a:r>
            <a:r>
              <a:rPr lang="en-US" sz="1600" dirty="0" err="1">
                <a:solidFill>
                  <a:srgbClr val="FF0000"/>
                </a:solidFill>
              </a:rPr>
              <a:t>Bertelmann</a:t>
            </a:r>
            <a:r>
              <a:rPr lang="en-US" sz="1600" dirty="0"/>
              <a:t>, and he </a:t>
            </a:r>
            <a:r>
              <a:rPr lang="en-US" sz="1600" dirty="0" smtClean="0">
                <a:solidFill>
                  <a:srgbClr val="FF0000"/>
                </a:solidFill>
              </a:rPr>
              <a:t>always </a:t>
            </a:r>
            <a:r>
              <a:rPr lang="en-US" sz="1600" dirty="0">
                <a:solidFill>
                  <a:srgbClr val="FF0000"/>
                </a:solidFill>
              </a:rPr>
              <a:t>was/is supporting the use of DOI for </a:t>
            </a:r>
            <a:r>
              <a:rPr lang="en-US" sz="1600" dirty="0" err="1">
                <a:solidFill>
                  <a:srgbClr val="FF0000"/>
                </a:solidFill>
              </a:rPr>
              <a:t>referncing</a:t>
            </a:r>
            <a:r>
              <a:rPr lang="en-US" sz="1600" dirty="0">
                <a:solidFill>
                  <a:srgbClr val="FF0000"/>
                </a:solidFill>
              </a:rPr>
              <a:t> data</a:t>
            </a:r>
            <a:r>
              <a:rPr lang="en-US" sz="1600" dirty="0"/>
              <a:t>. There are some </a:t>
            </a:r>
            <a:r>
              <a:rPr lang="en-US" sz="1600" dirty="0" smtClean="0"/>
              <a:t>CHAMP </a:t>
            </a:r>
            <a:r>
              <a:rPr lang="en-US" sz="1600" dirty="0"/>
              <a:t>data also referenced by DOI done in cooperation with the library some </a:t>
            </a:r>
            <a:br>
              <a:rPr lang="en-US" sz="1600" dirty="0"/>
            </a:br>
            <a:r>
              <a:rPr lang="en-US" sz="1600" dirty="0"/>
              <a:t>years ago already.</a:t>
            </a:r>
            <a:br>
              <a:rPr lang="en-US" sz="1600" dirty="0"/>
            </a:br>
            <a:r>
              <a:rPr lang="en-US" sz="1600" dirty="0"/>
              <a:t/>
            </a:r>
            <a:br>
              <a:rPr lang="en-US" sz="1600" dirty="0"/>
            </a:br>
            <a:r>
              <a:rPr lang="en-US" sz="1600" dirty="0"/>
              <a:t>That's for now. Let us discuss the impact of this article and related </a:t>
            </a:r>
            <a:r>
              <a:rPr lang="en-US" sz="1600" dirty="0" smtClean="0"/>
              <a:t>activities </a:t>
            </a:r>
            <a:r>
              <a:rPr lang="en-US" sz="1600" dirty="0"/>
              <a:t>at the workshop next week. And of course, I could ask the GFZ </a:t>
            </a:r>
            <a:r>
              <a:rPr lang="en-US" sz="1600" dirty="0" smtClean="0"/>
              <a:t>people </a:t>
            </a:r>
            <a:r>
              <a:rPr lang="en-US" sz="1600" dirty="0"/>
              <a:t>for more details...</a:t>
            </a:r>
            <a:br>
              <a:rPr lang="en-US" sz="1600" dirty="0"/>
            </a:br>
            <a:r>
              <a:rPr lang="en-US" sz="1600" dirty="0"/>
              <a:t/>
            </a:r>
            <a:br>
              <a:rPr lang="en-US" sz="1600" dirty="0"/>
            </a:br>
            <a:r>
              <a:rPr lang="en-US" sz="1600" dirty="0"/>
              <a:t>Best wishes,</a:t>
            </a:r>
            <a:br>
              <a:rPr lang="en-US" sz="1600" dirty="0"/>
            </a:br>
            <a:r>
              <a:rPr lang="en-US" sz="1600" dirty="0" smtClean="0"/>
              <a:t>Bernd</a:t>
            </a:r>
            <a:endParaRPr lang="de-DE" sz="1600" dirty="0"/>
          </a:p>
        </p:txBody>
      </p:sp>
    </p:spTree>
    <p:extLst>
      <p:ext uri="{BB962C8B-B14F-4D97-AF65-F5344CB8AC3E}">
        <p14:creationId xmlns:p14="http://schemas.microsoft.com/office/powerpoint/2010/main" val="111743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GFZ ISDC</a:t>
            </a:r>
            <a:endParaRPr lang="de-DE" dirty="0"/>
          </a:p>
        </p:txBody>
      </p:sp>
      <p:sp>
        <p:nvSpPr>
          <p:cNvPr id="3" name="Content Placeholder 2"/>
          <p:cNvSpPr>
            <a:spLocks noGrp="1"/>
          </p:cNvSpPr>
          <p:nvPr>
            <p:ph idx="1"/>
          </p:nvPr>
        </p:nvSpPr>
        <p:spPr/>
        <p:txBody>
          <a:bodyPr/>
          <a:lstStyle/>
          <a:p>
            <a:endParaRPr lang="de-DE"/>
          </a:p>
        </p:txBody>
      </p:sp>
    </p:spTree>
    <p:extLst>
      <p:ext uri="{BB962C8B-B14F-4D97-AF65-F5344CB8AC3E}">
        <p14:creationId xmlns:p14="http://schemas.microsoft.com/office/powerpoint/2010/main" val="2446788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GFZ ISDC (Proof of concept)</a:t>
            </a:r>
            <a:endParaRPr lang="de-DE" dirty="0"/>
          </a:p>
        </p:txBody>
      </p:sp>
      <p:sp>
        <p:nvSpPr>
          <p:cNvPr id="3" name="Content Placeholder 2"/>
          <p:cNvSpPr>
            <a:spLocks noGrp="1"/>
          </p:cNvSpPr>
          <p:nvPr>
            <p:ph idx="1"/>
          </p:nvPr>
        </p:nvSpPr>
        <p:spPr/>
        <p:txBody>
          <a:bodyPr/>
          <a:lstStyle/>
          <a:p>
            <a:endParaRPr lang="de-DE"/>
          </a:p>
        </p:txBody>
      </p:sp>
    </p:spTree>
    <p:extLst>
      <p:ext uri="{BB962C8B-B14F-4D97-AF65-F5344CB8AC3E}">
        <p14:creationId xmlns:p14="http://schemas.microsoft.com/office/powerpoint/2010/main" val="1860165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96"/>
            <a:ext cx="8839200" cy="1219200"/>
          </a:xfrm>
        </p:spPr>
        <p:txBody>
          <a:bodyPr/>
          <a:lstStyle/>
          <a:p>
            <a:r>
              <a:rPr lang="de-DE" dirty="0" smtClean="0">
                <a:solidFill>
                  <a:schemeClr val="accent2">
                    <a:lumMod val="20000"/>
                    <a:lumOff val="80000"/>
                  </a:schemeClr>
                </a:solidFill>
              </a:rPr>
              <a:t>Open Data</a:t>
            </a:r>
            <a:r>
              <a:rPr lang="de-DE" dirty="0" smtClean="0"/>
              <a:t>/Open Science</a:t>
            </a:r>
            <a:endParaRPr lang="de-DE" dirty="0"/>
          </a:p>
        </p:txBody>
      </p:sp>
      <p:sp>
        <p:nvSpPr>
          <p:cNvPr id="3" name="Content Placeholder 2"/>
          <p:cNvSpPr>
            <a:spLocks noGrp="1"/>
          </p:cNvSpPr>
          <p:nvPr>
            <p:ph idx="1"/>
          </p:nvPr>
        </p:nvSpPr>
        <p:spPr>
          <a:xfrm>
            <a:off x="370513" y="1157152"/>
            <a:ext cx="8204435" cy="4867015"/>
          </a:xfrm>
        </p:spPr>
        <p:txBody>
          <a:bodyPr/>
          <a:lstStyle/>
          <a:p>
            <a:pPr marL="0" indent="0">
              <a:buNone/>
            </a:pPr>
            <a:r>
              <a:rPr lang="en-US" sz="2400" b="1" dirty="0" smtClean="0">
                <a:solidFill>
                  <a:srgbClr val="00B050"/>
                </a:solidFill>
              </a:rPr>
              <a:t>The Open Science Project: OpenScience.org*</a:t>
            </a:r>
            <a:endParaRPr lang="en-US" sz="2400" dirty="0" smtClean="0">
              <a:solidFill>
                <a:srgbClr val="00B050"/>
              </a:solidFill>
            </a:endParaRP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p:txBody>
      </p:sp>
      <p:sp>
        <p:nvSpPr>
          <p:cNvPr id="5" name="Textfeld 7"/>
          <p:cNvSpPr txBox="1"/>
          <p:nvPr/>
        </p:nvSpPr>
        <p:spPr>
          <a:xfrm>
            <a:off x="1384184" y="6362352"/>
            <a:ext cx="6149130" cy="240066"/>
          </a:xfrm>
          <a:prstGeom prst="rect">
            <a:avLst/>
          </a:prstGeom>
          <a:solidFill>
            <a:schemeClr val="accent5"/>
          </a:solidFill>
          <a:ln>
            <a:solidFill>
              <a:schemeClr val="tx1"/>
            </a:solidFill>
          </a:ln>
          <a:effectLst/>
        </p:spPr>
        <p:txBody>
          <a:bodyPr wrap="square" rtlCol="0">
            <a:spAutoFit/>
          </a:bodyPr>
          <a:lstStyle/>
          <a:p>
            <a:pPr>
              <a:lnSpc>
                <a:spcPct val="80000"/>
              </a:lnSpc>
            </a:pPr>
            <a:r>
              <a:rPr lang="en-US" sz="1200" dirty="0"/>
              <a:t>*http://www.openscience.org/blog/wp-content/uploads/2013/06/OpenSciencePoster.pdf</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513" y="1855484"/>
            <a:ext cx="8128932" cy="4168683"/>
          </a:xfrm>
          <a:prstGeom prst="rect">
            <a:avLst/>
          </a:prstGeom>
        </p:spPr>
      </p:pic>
    </p:spTree>
    <p:extLst>
      <p:ext uri="{BB962C8B-B14F-4D97-AF65-F5344CB8AC3E}">
        <p14:creationId xmlns:p14="http://schemas.microsoft.com/office/powerpoint/2010/main" val="13426506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96"/>
            <a:ext cx="8839200" cy="1219200"/>
          </a:xfrm>
        </p:spPr>
        <p:txBody>
          <a:bodyPr/>
          <a:lstStyle/>
          <a:p>
            <a:r>
              <a:rPr lang="de-DE" dirty="0" smtClean="0">
                <a:solidFill>
                  <a:schemeClr val="accent2">
                    <a:lumMod val="20000"/>
                    <a:lumOff val="80000"/>
                  </a:schemeClr>
                </a:solidFill>
              </a:rPr>
              <a:t>Open Data</a:t>
            </a:r>
            <a:r>
              <a:rPr lang="de-DE" dirty="0" smtClean="0"/>
              <a:t>/Open Science</a:t>
            </a:r>
            <a:endParaRPr lang="de-DE" dirty="0"/>
          </a:p>
        </p:txBody>
      </p:sp>
      <p:sp>
        <p:nvSpPr>
          <p:cNvPr id="3" name="Content Placeholder 2"/>
          <p:cNvSpPr>
            <a:spLocks noGrp="1"/>
          </p:cNvSpPr>
          <p:nvPr>
            <p:ph idx="1"/>
          </p:nvPr>
        </p:nvSpPr>
        <p:spPr>
          <a:xfrm>
            <a:off x="528506" y="988501"/>
            <a:ext cx="8204435" cy="4665679"/>
          </a:xfrm>
        </p:spPr>
        <p:txBody>
          <a:bodyPr/>
          <a:lstStyle/>
          <a:p>
            <a:pPr marL="0" indent="0">
              <a:buNone/>
            </a:pPr>
            <a:endParaRPr lang="en-US" sz="2400" b="1" dirty="0" smtClean="0"/>
          </a:p>
          <a:p>
            <a:pPr marL="0" indent="0">
              <a:buNone/>
            </a:pPr>
            <a:endParaRPr lang="en-US" sz="2400" b="1" dirty="0"/>
          </a:p>
          <a:p>
            <a:pPr marL="0" indent="0">
              <a:buNone/>
            </a:pPr>
            <a:endParaRPr lang="en-US" sz="2400" b="1" dirty="0" smtClean="0"/>
          </a:p>
          <a:p>
            <a:pPr marL="0" indent="0">
              <a:buNone/>
            </a:pPr>
            <a:endParaRPr lang="en-US" sz="2400" b="1" dirty="0"/>
          </a:p>
          <a:p>
            <a:pPr marL="0" indent="0">
              <a:buNone/>
            </a:pPr>
            <a:r>
              <a:rPr lang="en-US" sz="2400" b="1" dirty="0" smtClean="0"/>
              <a:t>About </a:t>
            </a:r>
            <a:r>
              <a:rPr lang="en-US" sz="2400" b="1" dirty="0" err="1" smtClean="0"/>
              <a:t>OpenScience</a:t>
            </a:r>
            <a:r>
              <a:rPr lang="en-US" sz="2400" b="1" dirty="0" smtClean="0"/>
              <a:t>*</a:t>
            </a:r>
          </a:p>
          <a:p>
            <a:pPr marL="0" indent="0">
              <a:buNone/>
            </a:pPr>
            <a:endParaRPr lang="en-US" b="1" dirty="0"/>
          </a:p>
          <a:p>
            <a:pPr marL="0" indent="0">
              <a:buNone/>
            </a:pPr>
            <a:r>
              <a:rPr lang="en-US" b="1" i="1" dirty="0"/>
              <a:t>The </a:t>
            </a:r>
            <a:r>
              <a:rPr lang="en-US" b="1" i="1" dirty="0" err="1"/>
              <a:t>OpenScience</a:t>
            </a:r>
            <a:r>
              <a:rPr lang="en-US" b="1" i="1" dirty="0"/>
              <a:t> </a:t>
            </a:r>
            <a:r>
              <a:rPr lang="en-US" b="1" i="1" dirty="0" smtClean="0"/>
              <a:t>project</a:t>
            </a:r>
            <a:r>
              <a:rPr lang="en-US" b="1" i="1" baseline="30000" dirty="0" smtClean="0"/>
              <a:t>1</a:t>
            </a:r>
            <a:r>
              <a:rPr lang="en-US" dirty="0"/>
              <a:t> is dedicated to writing and </a:t>
            </a:r>
            <a:r>
              <a:rPr lang="en-US" dirty="0">
                <a:solidFill>
                  <a:srgbClr val="0033CC"/>
                </a:solidFill>
              </a:rPr>
              <a:t>releasing free and </a:t>
            </a:r>
            <a:r>
              <a:rPr lang="en-US" dirty="0">
                <a:solidFill>
                  <a:srgbClr val="0033CC"/>
                </a:solidFill>
                <a:hlinkClick r:id="rId2"/>
              </a:rPr>
              <a:t>Open </a:t>
            </a:r>
            <a:r>
              <a:rPr lang="en-US" dirty="0" smtClean="0">
                <a:solidFill>
                  <a:srgbClr val="0033CC"/>
                </a:solidFill>
                <a:hlinkClick r:id="rId2"/>
              </a:rPr>
              <a:t>Source</a:t>
            </a:r>
            <a:r>
              <a:rPr lang="en-US" dirty="0" smtClean="0">
                <a:solidFill>
                  <a:srgbClr val="0033CC"/>
                </a:solidFill>
              </a:rPr>
              <a:t> scientific </a:t>
            </a:r>
            <a:r>
              <a:rPr lang="en-US" dirty="0">
                <a:solidFill>
                  <a:srgbClr val="0033CC"/>
                </a:solidFill>
              </a:rPr>
              <a:t>software</a:t>
            </a:r>
            <a:r>
              <a:rPr lang="en-US" dirty="0"/>
              <a:t>. We are a group of scientists, mathematicians and engineers who want to encourage a collaborative environment in which science can be pursued by </a:t>
            </a:r>
            <a:r>
              <a:rPr lang="en-US" i="1" dirty="0"/>
              <a:t>anyone</a:t>
            </a:r>
            <a:r>
              <a:rPr lang="en-US" dirty="0"/>
              <a:t> who is inspired to discover something new about the natural world.</a:t>
            </a:r>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p:txBody>
      </p:sp>
      <p:sp>
        <p:nvSpPr>
          <p:cNvPr id="5" name="Textfeld 7"/>
          <p:cNvSpPr txBox="1"/>
          <p:nvPr/>
        </p:nvSpPr>
        <p:spPr>
          <a:xfrm>
            <a:off x="2510526" y="6337185"/>
            <a:ext cx="3386935" cy="240066"/>
          </a:xfrm>
          <a:prstGeom prst="rect">
            <a:avLst/>
          </a:prstGeom>
          <a:solidFill>
            <a:schemeClr val="accent5"/>
          </a:solidFill>
          <a:ln>
            <a:solidFill>
              <a:schemeClr val="tx1"/>
            </a:solidFill>
          </a:ln>
          <a:effectLst/>
        </p:spPr>
        <p:txBody>
          <a:bodyPr wrap="square" rtlCol="0">
            <a:spAutoFit/>
          </a:bodyPr>
          <a:lstStyle/>
          <a:p>
            <a:pPr>
              <a:lnSpc>
                <a:spcPct val="80000"/>
              </a:lnSpc>
            </a:pPr>
            <a:r>
              <a:rPr lang="en-US" sz="1200" dirty="0"/>
              <a:t>*http://www.openscience.org/blog/?page_id=44</a:t>
            </a:r>
          </a:p>
        </p:txBody>
      </p:sp>
      <p:pic>
        <p:nvPicPr>
          <p:cNvPr id="2050" name="Picture 2" descr="http://www.openscience.org/blog/wp-content/uploads/2010/07/openScienceBannerN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473" y="1037437"/>
            <a:ext cx="7938761" cy="16722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4812355" y="5285064"/>
            <a:ext cx="3920586" cy="61239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indent="0">
              <a:buNone/>
            </a:pPr>
            <a:r>
              <a:rPr lang="en-US" sz="1600" baseline="30000" dirty="0" smtClean="0">
                <a:solidFill>
                  <a:srgbClr val="0033CC"/>
                </a:solidFill>
              </a:rPr>
              <a:t>1</a:t>
            </a:r>
            <a:r>
              <a:rPr lang="en-US" sz="1600" dirty="0" smtClean="0">
                <a:solidFill>
                  <a:srgbClr val="0033CC"/>
                </a:solidFill>
              </a:rPr>
              <a:t>Initiated </a:t>
            </a:r>
            <a:r>
              <a:rPr lang="en-US" sz="1600" dirty="0">
                <a:solidFill>
                  <a:srgbClr val="0033CC"/>
                </a:solidFill>
              </a:rPr>
              <a:t>by a group </a:t>
            </a:r>
            <a:r>
              <a:rPr lang="en-US" sz="1600" dirty="0" smtClean="0">
                <a:solidFill>
                  <a:srgbClr val="0033CC"/>
                </a:solidFill>
              </a:rPr>
              <a:t>led by </a:t>
            </a:r>
            <a:r>
              <a:rPr lang="en-US" sz="1600" dirty="0">
                <a:solidFill>
                  <a:srgbClr val="0033CC"/>
                </a:solidFill>
              </a:rPr>
              <a:t>Dan </a:t>
            </a:r>
            <a:r>
              <a:rPr lang="en-US" sz="1600" dirty="0" err="1">
                <a:solidFill>
                  <a:srgbClr val="0033CC"/>
                </a:solidFill>
              </a:rPr>
              <a:t>Gezelter</a:t>
            </a:r>
            <a:r>
              <a:rPr lang="en-US" sz="1600" dirty="0">
                <a:solidFill>
                  <a:srgbClr val="0033CC"/>
                </a:solidFill>
              </a:rPr>
              <a:t> </a:t>
            </a:r>
            <a:r>
              <a:rPr lang="en-US" sz="1600" dirty="0" smtClean="0">
                <a:solidFill>
                  <a:srgbClr val="0033CC"/>
                </a:solidFill>
              </a:rPr>
              <a:t>(Theoretical &amp; Computational Chemistry)</a:t>
            </a:r>
            <a:endParaRPr lang="en-US" sz="1600" dirty="0">
              <a:solidFill>
                <a:srgbClr val="0033CC"/>
              </a:solidFill>
            </a:endParaRPr>
          </a:p>
        </p:txBody>
      </p:sp>
    </p:spTree>
    <p:extLst>
      <p:ext uri="{BB962C8B-B14F-4D97-AF65-F5344CB8AC3E}">
        <p14:creationId xmlns:p14="http://schemas.microsoft.com/office/powerpoint/2010/main" val="15833125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96"/>
            <a:ext cx="8839200" cy="1219200"/>
          </a:xfrm>
        </p:spPr>
        <p:txBody>
          <a:bodyPr/>
          <a:lstStyle/>
          <a:p>
            <a:r>
              <a:rPr lang="de-DE" dirty="0" smtClean="0">
                <a:solidFill>
                  <a:schemeClr val="accent2">
                    <a:lumMod val="20000"/>
                    <a:lumOff val="80000"/>
                  </a:schemeClr>
                </a:solidFill>
              </a:rPr>
              <a:t>Open Data</a:t>
            </a:r>
            <a:r>
              <a:rPr lang="de-DE" dirty="0" smtClean="0"/>
              <a:t>/Open Science</a:t>
            </a:r>
            <a:endParaRPr lang="de-DE" dirty="0"/>
          </a:p>
        </p:txBody>
      </p:sp>
      <p:sp>
        <p:nvSpPr>
          <p:cNvPr id="3" name="Content Placeholder 2"/>
          <p:cNvSpPr>
            <a:spLocks noGrp="1"/>
          </p:cNvSpPr>
          <p:nvPr>
            <p:ph idx="1"/>
          </p:nvPr>
        </p:nvSpPr>
        <p:spPr>
          <a:xfrm>
            <a:off x="503339" y="988501"/>
            <a:ext cx="8271517" cy="4955099"/>
          </a:xfrm>
        </p:spPr>
        <p:txBody>
          <a:bodyPr/>
          <a:lstStyle/>
          <a:p>
            <a:pPr marL="0" indent="0">
              <a:buNone/>
            </a:pPr>
            <a:endParaRPr lang="en-US" sz="2400" b="1" dirty="0" smtClean="0"/>
          </a:p>
          <a:p>
            <a:pPr marL="0" indent="0">
              <a:buNone/>
            </a:pPr>
            <a:endParaRPr lang="en-US" sz="2400" b="1" dirty="0"/>
          </a:p>
          <a:p>
            <a:pPr marL="0" indent="0">
              <a:buNone/>
            </a:pPr>
            <a:endParaRPr lang="en-US" sz="2400" b="1" dirty="0" smtClean="0"/>
          </a:p>
          <a:p>
            <a:pPr marL="0" indent="0">
              <a:buNone/>
            </a:pPr>
            <a:endParaRPr lang="en-US" sz="2400" b="1" dirty="0"/>
          </a:p>
          <a:p>
            <a:pPr marL="0" indent="0">
              <a:buNone/>
            </a:pPr>
            <a:r>
              <a:rPr lang="en-US" sz="2400" b="1" dirty="0" smtClean="0"/>
              <a:t>6 Open Science Principles*</a:t>
            </a:r>
          </a:p>
          <a:p>
            <a:pPr marL="0" indent="0">
              <a:buNone/>
            </a:pPr>
            <a:endParaRPr lang="en-US" sz="2400" b="1" dirty="0" smtClean="0"/>
          </a:p>
          <a:p>
            <a:r>
              <a:rPr lang="en-US" dirty="0" smtClean="0">
                <a:solidFill>
                  <a:srgbClr val="0033CC"/>
                </a:solidFill>
              </a:rPr>
              <a:t>Open Methodology </a:t>
            </a:r>
            <a:r>
              <a:rPr lang="en-US" dirty="0" smtClean="0"/>
              <a:t>(documentation of used methods)</a:t>
            </a:r>
          </a:p>
          <a:p>
            <a:r>
              <a:rPr lang="en-US" dirty="0" smtClean="0">
                <a:solidFill>
                  <a:srgbClr val="0033CC"/>
                </a:solidFill>
              </a:rPr>
              <a:t>Open Source </a:t>
            </a:r>
            <a:r>
              <a:rPr lang="en-US" dirty="0" smtClean="0"/>
              <a:t>(software and hardware)</a:t>
            </a:r>
          </a:p>
          <a:p>
            <a:r>
              <a:rPr lang="en-US" dirty="0" smtClean="0">
                <a:solidFill>
                  <a:srgbClr val="0033CC"/>
                </a:solidFill>
              </a:rPr>
              <a:t>Open Data </a:t>
            </a:r>
            <a:r>
              <a:rPr lang="en-US" dirty="0" smtClean="0"/>
              <a:t>(free access to data)</a:t>
            </a:r>
          </a:p>
          <a:p>
            <a:r>
              <a:rPr lang="en-US" dirty="0" smtClean="0">
                <a:solidFill>
                  <a:srgbClr val="0033CC"/>
                </a:solidFill>
              </a:rPr>
              <a:t>Open Access </a:t>
            </a:r>
            <a:r>
              <a:rPr lang="en-US" dirty="0" smtClean="0"/>
              <a:t>(publishing in open access journals)</a:t>
            </a:r>
          </a:p>
          <a:p>
            <a:r>
              <a:rPr lang="en-US" dirty="0" smtClean="0">
                <a:solidFill>
                  <a:srgbClr val="FF0000"/>
                </a:solidFill>
              </a:rPr>
              <a:t>Open Peer Review</a:t>
            </a:r>
            <a:r>
              <a:rPr lang="en-US" dirty="0" smtClean="0">
                <a:solidFill>
                  <a:srgbClr val="0033CC"/>
                </a:solidFill>
              </a:rPr>
              <a:t> </a:t>
            </a:r>
            <a:r>
              <a:rPr lang="en-US" dirty="0" smtClean="0"/>
              <a:t>(transparent and open review process)</a:t>
            </a:r>
          </a:p>
          <a:p>
            <a:r>
              <a:rPr lang="en-US" dirty="0" smtClean="0">
                <a:solidFill>
                  <a:srgbClr val="0033CC"/>
                </a:solidFill>
              </a:rPr>
              <a:t>Open Educational Resource </a:t>
            </a:r>
            <a:r>
              <a:rPr lang="en-US" dirty="0" smtClean="0"/>
              <a:t>(use of free and open materials)</a:t>
            </a:r>
          </a:p>
          <a:p>
            <a:pPr marL="0" indent="0">
              <a:buNone/>
            </a:pPr>
            <a:endParaRPr lang="en-US"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p:txBody>
      </p:sp>
      <p:sp>
        <p:nvSpPr>
          <p:cNvPr id="5" name="Textfeld 7"/>
          <p:cNvSpPr txBox="1"/>
          <p:nvPr/>
        </p:nvSpPr>
        <p:spPr>
          <a:xfrm>
            <a:off x="2510526" y="6337185"/>
            <a:ext cx="3084931" cy="240066"/>
          </a:xfrm>
          <a:prstGeom prst="rect">
            <a:avLst/>
          </a:prstGeom>
          <a:solidFill>
            <a:schemeClr val="accent5"/>
          </a:solidFill>
          <a:ln>
            <a:solidFill>
              <a:schemeClr val="tx1"/>
            </a:solidFill>
          </a:ln>
          <a:effectLst/>
        </p:spPr>
        <p:txBody>
          <a:bodyPr wrap="square" rtlCol="0">
            <a:spAutoFit/>
          </a:bodyPr>
          <a:lstStyle/>
          <a:p>
            <a:pPr>
              <a:lnSpc>
                <a:spcPct val="80000"/>
              </a:lnSpc>
            </a:pPr>
            <a:r>
              <a:rPr lang="en-US" sz="1200" dirty="0"/>
              <a:t>*http://openscienceasap.org/open-science/</a:t>
            </a:r>
          </a:p>
        </p:txBody>
      </p:sp>
      <p:sp>
        <p:nvSpPr>
          <p:cNvPr id="4" name="Rectangle 3"/>
          <p:cNvSpPr/>
          <p:nvPr/>
        </p:nvSpPr>
        <p:spPr bwMode="auto">
          <a:xfrm>
            <a:off x="11348077" y="6448929"/>
            <a:ext cx="2477825" cy="9756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indent="0">
              <a:buNone/>
            </a:pPr>
            <a:r>
              <a:rPr lang="en-US" sz="1600" dirty="0" smtClean="0">
                <a:solidFill>
                  <a:srgbClr val="0033CC"/>
                </a:solidFill>
              </a:rPr>
              <a:t>*Source: Open Science </a:t>
            </a:r>
            <a:r>
              <a:rPr lang="en-US" sz="1600" dirty="0" smtClean="0"/>
              <a:t>AS</a:t>
            </a:r>
            <a:r>
              <a:rPr lang="en-US" sz="1600" dirty="0" smtClean="0">
                <a:solidFill>
                  <a:srgbClr val="0033CC"/>
                </a:solidFill>
              </a:rPr>
              <a:t> </a:t>
            </a:r>
            <a:r>
              <a:rPr lang="en-US" sz="1600" dirty="0" smtClean="0"/>
              <a:t>A</a:t>
            </a:r>
            <a:r>
              <a:rPr lang="en-US" sz="1600" dirty="0" smtClean="0">
                <a:solidFill>
                  <a:srgbClr val="0033CC"/>
                </a:solidFill>
              </a:rPr>
              <a:t> </a:t>
            </a:r>
            <a:r>
              <a:rPr lang="en-US" sz="1600" dirty="0" smtClean="0"/>
              <a:t>P</a:t>
            </a:r>
            <a:r>
              <a:rPr lang="en-US" sz="1600" dirty="0" smtClean="0">
                <a:solidFill>
                  <a:srgbClr val="0033CC"/>
                </a:solidFill>
              </a:rPr>
              <a:t>ractice initiative from University of Graz</a:t>
            </a:r>
            <a:endParaRPr lang="en-US" sz="1600" dirty="0">
              <a:solidFill>
                <a:srgbClr val="0033CC"/>
              </a:solidFill>
            </a:endParaRPr>
          </a:p>
        </p:txBody>
      </p:sp>
      <p:pic>
        <p:nvPicPr>
          <p:cNvPr id="3074" name="Picture 2" descr="http://openscienceasap.org/wp-content/uploads/2013/10/header-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784" y="1050081"/>
            <a:ext cx="5905851" cy="15379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204" y="2350783"/>
            <a:ext cx="2583842" cy="457141"/>
          </a:xfrm>
          <a:prstGeom prst="rect">
            <a:avLst/>
          </a:prstGeom>
        </p:spPr>
      </p:pic>
      <p:pic>
        <p:nvPicPr>
          <p:cNvPr id="3076" name="Picture 4" descr="http://www.innomol.eu/var/ezdemo_site/storage/images/innomol/consortium/institute-of-molecular-biosciences-structural-biology-group-the-karl-franzens-university-of-graz-unigraz/1609-2-eng-GB/Karl-Franzens-University-of-Graz_ng_image_fu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6075" y="1050081"/>
            <a:ext cx="1290971" cy="108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958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176"/>
            <a:ext cx="8839200" cy="1219200"/>
          </a:xfrm>
        </p:spPr>
        <p:txBody>
          <a:bodyPr/>
          <a:lstStyle/>
          <a:p>
            <a:r>
              <a:rPr lang="de-DE" dirty="0"/>
              <a:t>MoU between ESPAS and IOGONET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7606" y="1223376"/>
            <a:ext cx="6368788" cy="4776591"/>
          </a:xfrm>
        </p:spPr>
      </p:pic>
      <p:sp>
        <p:nvSpPr>
          <p:cNvPr id="5" name="TextBox 4"/>
          <p:cNvSpPr txBox="1"/>
          <p:nvPr/>
        </p:nvSpPr>
        <p:spPr>
          <a:xfrm>
            <a:off x="613776" y="2192055"/>
            <a:ext cx="2494594" cy="1200329"/>
          </a:xfrm>
          <a:prstGeom prst="rect">
            <a:avLst/>
          </a:prstGeom>
          <a:noFill/>
        </p:spPr>
        <p:txBody>
          <a:bodyPr wrap="none" rtlCol="0">
            <a:spAutoFit/>
          </a:bodyPr>
          <a:lstStyle/>
          <a:p>
            <a:r>
              <a:rPr lang="de-DE" dirty="0" smtClean="0"/>
              <a:t>Mike Hapgood</a:t>
            </a:r>
          </a:p>
          <a:p>
            <a:r>
              <a:rPr lang="de-DE" dirty="0" smtClean="0"/>
              <a:t>RAL, STFC</a:t>
            </a:r>
          </a:p>
          <a:p>
            <a:r>
              <a:rPr lang="de-DE" dirty="0" smtClean="0"/>
              <a:t>Oxford, England </a:t>
            </a:r>
            <a:endParaRPr lang="de-DE" dirty="0"/>
          </a:p>
        </p:txBody>
      </p:sp>
      <p:sp>
        <p:nvSpPr>
          <p:cNvPr id="7" name="TextBox 6"/>
          <p:cNvSpPr txBox="1"/>
          <p:nvPr/>
        </p:nvSpPr>
        <p:spPr>
          <a:xfrm>
            <a:off x="6593742" y="3724405"/>
            <a:ext cx="2564676" cy="1200329"/>
          </a:xfrm>
          <a:prstGeom prst="rect">
            <a:avLst/>
          </a:prstGeom>
          <a:noFill/>
        </p:spPr>
        <p:txBody>
          <a:bodyPr wrap="none" rtlCol="0">
            <a:spAutoFit/>
          </a:bodyPr>
          <a:lstStyle/>
          <a:p>
            <a:r>
              <a:rPr lang="de-DE" dirty="0" smtClean="0"/>
              <a:t>Toshihiko Iyemori</a:t>
            </a:r>
          </a:p>
          <a:p>
            <a:r>
              <a:rPr lang="ja-JP" altLang="de-DE" dirty="0"/>
              <a:t>京都大学</a:t>
            </a:r>
            <a:r>
              <a:rPr lang="de-DE" dirty="0" smtClean="0"/>
              <a:t>, WDC</a:t>
            </a:r>
          </a:p>
          <a:p>
            <a:r>
              <a:rPr lang="de-DE" dirty="0" smtClean="0"/>
              <a:t>Kyoto, Japan </a:t>
            </a:r>
            <a:endParaRPr lang="de-DE" dirty="0"/>
          </a:p>
        </p:txBody>
      </p:sp>
      <p:sp>
        <p:nvSpPr>
          <p:cNvPr id="8" name="TextBox 7"/>
          <p:cNvSpPr txBox="1"/>
          <p:nvPr/>
        </p:nvSpPr>
        <p:spPr>
          <a:xfrm>
            <a:off x="2805831" y="6250488"/>
            <a:ext cx="3677610" cy="461665"/>
          </a:xfrm>
          <a:prstGeom prst="rect">
            <a:avLst/>
          </a:prstGeom>
          <a:noFill/>
        </p:spPr>
        <p:txBody>
          <a:bodyPr wrap="none" rtlCol="0">
            <a:spAutoFit/>
          </a:bodyPr>
          <a:lstStyle/>
          <a:p>
            <a:r>
              <a:rPr lang="de-DE" dirty="0" smtClean="0"/>
              <a:t>Neustrelitz, 19 June 2013</a:t>
            </a:r>
            <a:endParaRPr lang="de-DE" dirty="0"/>
          </a:p>
        </p:txBody>
      </p:sp>
    </p:spTree>
    <p:extLst>
      <p:ext uri="{BB962C8B-B14F-4D97-AF65-F5344CB8AC3E}">
        <p14:creationId xmlns:p14="http://schemas.microsoft.com/office/powerpoint/2010/main" val="5635828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bwMode="auto">
          <a:xfrm>
            <a:off x="0" y="6032810"/>
            <a:ext cx="9144000" cy="82519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 name="Content Placeholder 2"/>
          <p:cNvSpPr>
            <a:spLocks noGrp="1"/>
          </p:cNvSpPr>
          <p:nvPr>
            <p:ph idx="1"/>
          </p:nvPr>
        </p:nvSpPr>
        <p:spPr>
          <a:xfrm>
            <a:off x="139874" y="135698"/>
            <a:ext cx="8839200" cy="4038600"/>
          </a:xfrm>
        </p:spPr>
        <p:txBody>
          <a:bodyPr/>
          <a:lstStyle/>
          <a:p>
            <a:pPr marL="0" indent="0">
              <a:buNone/>
            </a:pPr>
            <a:r>
              <a:rPr lang="en-GB" sz="1800" b="1" dirty="0"/>
              <a:t>Major Objectives and Scope</a:t>
            </a:r>
            <a:endParaRPr lang="de-DE" sz="1800" dirty="0"/>
          </a:p>
          <a:p>
            <a:pPr marL="0" indent="0">
              <a:buNone/>
            </a:pPr>
            <a:r>
              <a:rPr lang="en-GB" sz="1800" dirty="0"/>
              <a:t>The aim of the cooperation is to promote and establish a research community to build the infrastructures to solve the global data issues.</a:t>
            </a:r>
            <a:endParaRPr lang="de-DE" sz="1800" dirty="0"/>
          </a:p>
          <a:p>
            <a:pPr marL="0" lvl="0" indent="0">
              <a:buNone/>
            </a:pPr>
            <a:r>
              <a:rPr lang="en-GB" sz="1800" dirty="0" smtClean="0"/>
              <a:t>1. Activities</a:t>
            </a:r>
            <a:endParaRPr lang="de-DE" sz="1800" dirty="0"/>
          </a:p>
          <a:p>
            <a:pPr marL="0" indent="0">
              <a:buNone/>
            </a:pPr>
            <a:r>
              <a:rPr lang="en-GB" sz="1800" dirty="0"/>
              <a:t>The primary activities are agreed as follows:</a:t>
            </a:r>
            <a:endParaRPr lang="de-DE" sz="1800" dirty="0"/>
          </a:p>
          <a:p>
            <a:pPr marL="0" indent="0">
              <a:buNone/>
            </a:pPr>
            <a:r>
              <a:rPr lang="en-GB" sz="1800" dirty="0" smtClean="0"/>
              <a:t>- Exchange </a:t>
            </a:r>
            <a:r>
              <a:rPr lang="en-GB" sz="1800" dirty="0"/>
              <a:t>of information including </a:t>
            </a:r>
            <a:r>
              <a:rPr lang="en-GB" sz="1800" dirty="0" smtClean="0"/>
              <a:t>data</a:t>
            </a:r>
            <a:endParaRPr lang="de-DE" sz="1800" dirty="0" smtClean="0">
              <a:solidFill>
                <a:srgbClr val="FF0000"/>
              </a:solidFill>
            </a:endParaRPr>
          </a:p>
          <a:p>
            <a:pPr marL="0" indent="0">
              <a:buNone/>
            </a:pPr>
            <a:r>
              <a:rPr lang="en-GB" sz="1800" dirty="0" smtClean="0"/>
              <a:t>- Exchange of researchers</a:t>
            </a:r>
            <a:endParaRPr lang="de-DE" sz="1800" dirty="0" smtClean="0"/>
          </a:p>
          <a:p>
            <a:pPr marL="0" indent="0">
              <a:buNone/>
            </a:pPr>
            <a:r>
              <a:rPr lang="en-GB" sz="1800" dirty="0" smtClean="0"/>
              <a:t>- Promotion </a:t>
            </a:r>
            <a:r>
              <a:rPr lang="en-GB" sz="1800" dirty="0"/>
              <a:t>of cooperative projects in a common field of interest</a:t>
            </a:r>
            <a:endParaRPr lang="de-DE" sz="1800" dirty="0"/>
          </a:p>
          <a:p>
            <a:pPr marL="0" indent="0">
              <a:buNone/>
            </a:pPr>
            <a:r>
              <a:rPr lang="en-GB" sz="1800" dirty="0"/>
              <a:t> </a:t>
            </a:r>
            <a:endParaRPr lang="de-DE" sz="1800" dirty="0"/>
          </a:p>
          <a:p>
            <a:pPr marL="0" lvl="0" indent="0">
              <a:buNone/>
            </a:pPr>
            <a:r>
              <a:rPr lang="en-GB" sz="1800" dirty="0" smtClean="0"/>
              <a:t>2. Cooperation </a:t>
            </a:r>
            <a:r>
              <a:rPr lang="en-GB" sz="1800" dirty="0"/>
              <a:t>field</a:t>
            </a:r>
            <a:endParaRPr lang="de-DE" sz="1800" dirty="0"/>
          </a:p>
          <a:p>
            <a:pPr marL="0" indent="0">
              <a:buNone/>
            </a:pPr>
            <a:r>
              <a:rPr lang="en-GB" sz="1800" dirty="0"/>
              <a:t>The cooperation will focus on the following studies, and personnel of the other field of interest by either institute may be invited to participate in the joint work independently from other institutions with mutual agreement.</a:t>
            </a:r>
            <a:endParaRPr lang="de-DE" sz="1800" dirty="0"/>
          </a:p>
          <a:p>
            <a:pPr marL="0" indent="0">
              <a:buNone/>
            </a:pPr>
            <a:r>
              <a:rPr lang="en-GB" sz="1800" dirty="0" smtClean="0"/>
              <a:t>- Make </a:t>
            </a:r>
            <a:r>
              <a:rPr lang="en-GB" sz="1800" dirty="0"/>
              <a:t>global geophysical data accessible for other science domains</a:t>
            </a:r>
            <a:endParaRPr lang="de-DE" sz="1800" dirty="0"/>
          </a:p>
          <a:p>
            <a:pPr marL="0" indent="0">
              <a:buNone/>
            </a:pPr>
            <a:r>
              <a:rPr lang="en-GB" sz="1800" dirty="0" smtClean="0"/>
              <a:t>- Make </a:t>
            </a:r>
            <a:r>
              <a:rPr lang="en-GB" sz="1800" dirty="0"/>
              <a:t>network of global observation data for integrated approach with </a:t>
            </a:r>
            <a:r>
              <a:rPr lang="en-GB" sz="1800" dirty="0" smtClean="0"/>
              <a:t> </a:t>
            </a:r>
          </a:p>
          <a:p>
            <a:pPr marL="0" indent="0">
              <a:buNone/>
            </a:pPr>
            <a:r>
              <a:rPr lang="en-GB" sz="1800" dirty="0" smtClean="0"/>
              <a:t>   the </a:t>
            </a:r>
            <a:r>
              <a:rPr lang="en-GB" sz="1800" dirty="0"/>
              <a:t>same metadata </a:t>
            </a:r>
            <a:r>
              <a:rPr lang="en-GB" sz="1800" dirty="0" smtClean="0"/>
              <a:t>vocabulary </a:t>
            </a:r>
            <a:endParaRPr lang="de-DE" sz="1800" dirty="0"/>
          </a:p>
          <a:p>
            <a:pPr marL="0" indent="0">
              <a:buNone/>
            </a:pPr>
            <a:r>
              <a:rPr lang="en-GB" sz="1800" dirty="0" smtClean="0"/>
              <a:t>- Enhance </a:t>
            </a:r>
            <a:r>
              <a:rPr lang="en-GB" sz="1800" dirty="0"/>
              <a:t>usage of the common observational infrastructure</a:t>
            </a:r>
            <a:endParaRPr lang="de-DE" sz="1800" dirty="0"/>
          </a:p>
          <a:p>
            <a:pPr marL="0" indent="0">
              <a:buNone/>
            </a:pPr>
            <a:r>
              <a:rPr lang="en-GB" sz="1800" dirty="0" smtClean="0"/>
              <a:t>- Promote </a:t>
            </a:r>
            <a:r>
              <a:rPr lang="en-GB" sz="1800" dirty="0"/>
              <a:t>cooperation in the area of studies on solar, </a:t>
            </a:r>
            <a:r>
              <a:rPr lang="en-GB" sz="1800" dirty="0" err="1"/>
              <a:t>heliospherical</a:t>
            </a:r>
            <a:r>
              <a:rPr lang="en-GB" sz="1800" dirty="0"/>
              <a:t>, </a:t>
            </a:r>
            <a:r>
              <a:rPr lang="en-GB" sz="1800" dirty="0" smtClean="0"/>
              <a:t>solar-   </a:t>
            </a:r>
          </a:p>
          <a:p>
            <a:pPr marL="0" indent="0">
              <a:buNone/>
            </a:pPr>
            <a:r>
              <a:rPr lang="en-GB" sz="1800" dirty="0"/>
              <a:t> </a:t>
            </a:r>
            <a:r>
              <a:rPr lang="en-GB" sz="1800" dirty="0" smtClean="0"/>
              <a:t>  terrestrial </a:t>
            </a:r>
            <a:r>
              <a:rPr lang="en-GB" sz="1800" dirty="0"/>
              <a:t>and geophysical activity </a:t>
            </a:r>
            <a:endParaRPr lang="de-DE" sz="1800" dirty="0"/>
          </a:p>
          <a:p>
            <a:pPr marL="0" indent="0">
              <a:buNone/>
            </a:pPr>
            <a:r>
              <a:rPr lang="en-GB" sz="1800" dirty="0" smtClean="0"/>
              <a:t>- Use </a:t>
            </a:r>
            <a:r>
              <a:rPr lang="en-GB" sz="1800" dirty="0"/>
              <a:t>the e-infrastructures for education and for capacity building </a:t>
            </a:r>
            <a:endParaRPr lang="de-DE" sz="1800" dirty="0"/>
          </a:p>
          <a:p>
            <a:endParaRPr lang="de-DE" sz="1800" dirty="0"/>
          </a:p>
        </p:txBody>
      </p:sp>
      <p:sp>
        <p:nvSpPr>
          <p:cNvPr id="11" name="TextBox 10"/>
          <p:cNvSpPr txBox="1"/>
          <p:nvPr/>
        </p:nvSpPr>
        <p:spPr>
          <a:xfrm>
            <a:off x="8430011" y="5085559"/>
            <a:ext cx="356188" cy="461665"/>
          </a:xfrm>
          <a:prstGeom prst="rect">
            <a:avLst/>
          </a:prstGeom>
          <a:noFill/>
        </p:spPr>
        <p:txBody>
          <a:bodyPr wrap="none" rtlCol="0">
            <a:spAutoFit/>
          </a:bodyPr>
          <a:lstStyle/>
          <a:p>
            <a:r>
              <a:rPr lang="en-GB" dirty="0" smtClean="0">
                <a:solidFill>
                  <a:srgbClr val="FF0000"/>
                </a:solidFill>
              </a:rPr>
              <a:t>o</a:t>
            </a:r>
            <a:endParaRPr lang="de-DE" dirty="0">
              <a:solidFill>
                <a:srgbClr val="FF0000"/>
              </a:solidFill>
            </a:endParaRPr>
          </a:p>
        </p:txBody>
      </p:sp>
      <p:sp>
        <p:nvSpPr>
          <p:cNvPr id="12" name="TextBox 11"/>
          <p:cNvSpPr txBox="1"/>
          <p:nvPr/>
        </p:nvSpPr>
        <p:spPr>
          <a:xfrm>
            <a:off x="8588486" y="5112931"/>
            <a:ext cx="492443" cy="461665"/>
          </a:xfrm>
          <a:prstGeom prst="rect">
            <a:avLst/>
          </a:prstGeom>
          <a:noFill/>
        </p:spPr>
        <p:txBody>
          <a:bodyPr wrap="none" rtlCol="0">
            <a:spAutoFit/>
          </a:bodyPr>
          <a:lstStyle/>
          <a:p>
            <a:r>
              <a:rPr lang="en-GB" dirty="0">
                <a:solidFill>
                  <a:srgbClr val="FF0000"/>
                </a:solidFill>
              </a:rPr>
              <a:t>×</a:t>
            </a:r>
            <a:endParaRPr lang="de-DE" dirty="0"/>
          </a:p>
        </p:txBody>
      </p:sp>
      <p:sp>
        <p:nvSpPr>
          <p:cNvPr id="13" name="TextBox 12"/>
          <p:cNvSpPr txBox="1"/>
          <p:nvPr/>
        </p:nvSpPr>
        <p:spPr>
          <a:xfrm>
            <a:off x="8432099" y="1981199"/>
            <a:ext cx="441146" cy="461665"/>
          </a:xfrm>
          <a:prstGeom prst="rect">
            <a:avLst/>
          </a:prstGeom>
          <a:noFill/>
        </p:spPr>
        <p:txBody>
          <a:bodyPr wrap="none" rtlCol="0">
            <a:spAutoFit/>
          </a:bodyPr>
          <a:lstStyle/>
          <a:p>
            <a:r>
              <a:rPr lang="en-GB" dirty="0" smtClean="0">
                <a:solidFill>
                  <a:srgbClr val="FF0000"/>
                </a:solidFill>
              </a:rPr>
              <a:t>o </a:t>
            </a:r>
            <a:endParaRPr lang="de-DE" dirty="0">
              <a:solidFill>
                <a:srgbClr val="FF0000"/>
              </a:solidFill>
            </a:endParaRPr>
          </a:p>
        </p:txBody>
      </p:sp>
      <p:sp>
        <p:nvSpPr>
          <p:cNvPr id="14" name="TextBox 13"/>
          <p:cNvSpPr txBox="1"/>
          <p:nvPr/>
        </p:nvSpPr>
        <p:spPr>
          <a:xfrm>
            <a:off x="8434187" y="2321489"/>
            <a:ext cx="356188" cy="461665"/>
          </a:xfrm>
          <a:prstGeom prst="rect">
            <a:avLst/>
          </a:prstGeom>
          <a:noFill/>
        </p:spPr>
        <p:txBody>
          <a:bodyPr wrap="none" rtlCol="0">
            <a:spAutoFit/>
          </a:bodyPr>
          <a:lstStyle/>
          <a:p>
            <a:r>
              <a:rPr lang="en-GB" dirty="0" smtClean="0">
                <a:solidFill>
                  <a:srgbClr val="FF0000"/>
                </a:solidFill>
              </a:rPr>
              <a:t>o</a:t>
            </a:r>
            <a:endParaRPr lang="de-DE" dirty="0">
              <a:solidFill>
                <a:srgbClr val="FF0000"/>
              </a:solidFill>
            </a:endParaRPr>
          </a:p>
        </p:txBody>
      </p:sp>
      <p:sp>
        <p:nvSpPr>
          <p:cNvPr id="15" name="TextBox 14"/>
          <p:cNvSpPr txBox="1"/>
          <p:nvPr/>
        </p:nvSpPr>
        <p:spPr>
          <a:xfrm>
            <a:off x="8432099" y="5400797"/>
            <a:ext cx="356188" cy="461665"/>
          </a:xfrm>
          <a:prstGeom prst="rect">
            <a:avLst/>
          </a:prstGeom>
          <a:noFill/>
        </p:spPr>
        <p:txBody>
          <a:bodyPr wrap="none" rtlCol="0">
            <a:spAutoFit/>
          </a:bodyPr>
          <a:lstStyle/>
          <a:p>
            <a:r>
              <a:rPr lang="en-GB" dirty="0" smtClean="0">
                <a:solidFill>
                  <a:srgbClr val="FF0000"/>
                </a:solidFill>
              </a:rPr>
              <a:t>o</a:t>
            </a:r>
            <a:endParaRPr lang="de-DE" dirty="0">
              <a:solidFill>
                <a:srgbClr val="FF0000"/>
              </a:solidFill>
            </a:endParaRPr>
          </a:p>
        </p:txBody>
      </p:sp>
      <p:sp>
        <p:nvSpPr>
          <p:cNvPr id="16" name="TextBox 15"/>
          <p:cNvSpPr txBox="1"/>
          <p:nvPr/>
        </p:nvSpPr>
        <p:spPr>
          <a:xfrm>
            <a:off x="8590574" y="5428169"/>
            <a:ext cx="492443" cy="461665"/>
          </a:xfrm>
          <a:prstGeom prst="rect">
            <a:avLst/>
          </a:prstGeom>
          <a:noFill/>
        </p:spPr>
        <p:txBody>
          <a:bodyPr wrap="none" rtlCol="0">
            <a:spAutoFit/>
          </a:bodyPr>
          <a:lstStyle/>
          <a:p>
            <a:r>
              <a:rPr lang="en-GB" dirty="0">
                <a:solidFill>
                  <a:srgbClr val="FF0000"/>
                </a:solidFill>
              </a:rPr>
              <a:t>×</a:t>
            </a:r>
            <a:endParaRPr lang="de-DE" dirty="0"/>
          </a:p>
        </p:txBody>
      </p:sp>
      <p:sp>
        <p:nvSpPr>
          <p:cNvPr id="17" name="TextBox 16"/>
          <p:cNvSpPr txBox="1"/>
          <p:nvPr/>
        </p:nvSpPr>
        <p:spPr>
          <a:xfrm>
            <a:off x="8365106" y="4501245"/>
            <a:ext cx="492443" cy="461665"/>
          </a:xfrm>
          <a:prstGeom prst="rect">
            <a:avLst/>
          </a:prstGeom>
          <a:noFill/>
        </p:spPr>
        <p:txBody>
          <a:bodyPr wrap="none" rtlCol="0">
            <a:spAutoFit/>
          </a:bodyPr>
          <a:lstStyle/>
          <a:p>
            <a:r>
              <a:rPr lang="en-GB" dirty="0">
                <a:solidFill>
                  <a:srgbClr val="FF0000"/>
                </a:solidFill>
              </a:rPr>
              <a:t>×</a:t>
            </a:r>
            <a:endParaRPr lang="de-DE" dirty="0"/>
          </a:p>
        </p:txBody>
      </p:sp>
      <p:sp>
        <p:nvSpPr>
          <p:cNvPr id="18" name="TextBox 17"/>
          <p:cNvSpPr txBox="1"/>
          <p:nvPr/>
        </p:nvSpPr>
        <p:spPr>
          <a:xfrm>
            <a:off x="8436275" y="6144007"/>
            <a:ext cx="356188" cy="461665"/>
          </a:xfrm>
          <a:prstGeom prst="rect">
            <a:avLst/>
          </a:prstGeom>
          <a:noFill/>
        </p:spPr>
        <p:txBody>
          <a:bodyPr wrap="none" rtlCol="0">
            <a:spAutoFit/>
          </a:bodyPr>
          <a:lstStyle/>
          <a:p>
            <a:r>
              <a:rPr lang="en-GB" dirty="0" smtClean="0">
                <a:solidFill>
                  <a:srgbClr val="FF0000"/>
                </a:solidFill>
              </a:rPr>
              <a:t>o</a:t>
            </a:r>
            <a:endParaRPr lang="de-DE" dirty="0">
              <a:solidFill>
                <a:srgbClr val="FF0000"/>
              </a:solidFill>
            </a:endParaRPr>
          </a:p>
        </p:txBody>
      </p:sp>
      <p:sp>
        <p:nvSpPr>
          <p:cNvPr id="19" name="TextBox 18"/>
          <p:cNvSpPr txBox="1"/>
          <p:nvPr/>
        </p:nvSpPr>
        <p:spPr>
          <a:xfrm>
            <a:off x="8438363" y="6434193"/>
            <a:ext cx="356188" cy="461665"/>
          </a:xfrm>
          <a:prstGeom prst="rect">
            <a:avLst/>
          </a:prstGeom>
          <a:noFill/>
        </p:spPr>
        <p:txBody>
          <a:bodyPr wrap="none" rtlCol="0">
            <a:spAutoFit/>
          </a:bodyPr>
          <a:lstStyle/>
          <a:p>
            <a:r>
              <a:rPr lang="en-GB" dirty="0" smtClean="0">
                <a:solidFill>
                  <a:srgbClr val="FF0000"/>
                </a:solidFill>
              </a:rPr>
              <a:t>o</a:t>
            </a:r>
            <a:endParaRPr lang="de-DE" dirty="0">
              <a:solidFill>
                <a:srgbClr val="FF0000"/>
              </a:solidFill>
            </a:endParaRPr>
          </a:p>
        </p:txBody>
      </p:sp>
      <p:sp>
        <p:nvSpPr>
          <p:cNvPr id="21" name="TextBox 20"/>
          <p:cNvSpPr txBox="1"/>
          <p:nvPr/>
        </p:nvSpPr>
        <p:spPr>
          <a:xfrm>
            <a:off x="8432099" y="1655523"/>
            <a:ext cx="356188" cy="461665"/>
          </a:xfrm>
          <a:prstGeom prst="rect">
            <a:avLst/>
          </a:prstGeom>
          <a:noFill/>
        </p:spPr>
        <p:txBody>
          <a:bodyPr wrap="none" rtlCol="0">
            <a:spAutoFit/>
          </a:bodyPr>
          <a:lstStyle/>
          <a:p>
            <a:r>
              <a:rPr lang="en-GB" dirty="0" smtClean="0">
                <a:solidFill>
                  <a:srgbClr val="FF0000"/>
                </a:solidFill>
              </a:rPr>
              <a:t>o</a:t>
            </a:r>
            <a:endParaRPr lang="de-DE" dirty="0">
              <a:solidFill>
                <a:srgbClr val="FF0000"/>
              </a:solidFill>
            </a:endParaRPr>
          </a:p>
        </p:txBody>
      </p:sp>
      <p:sp>
        <p:nvSpPr>
          <p:cNvPr id="22" name="TextBox 21"/>
          <p:cNvSpPr txBox="1"/>
          <p:nvPr/>
        </p:nvSpPr>
        <p:spPr>
          <a:xfrm>
            <a:off x="8590574" y="1682895"/>
            <a:ext cx="492443" cy="461665"/>
          </a:xfrm>
          <a:prstGeom prst="rect">
            <a:avLst/>
          </a:prstGeom>
          <a:noFill/>
        </p:spPr>
        <p:txBody>
          <a:bodyPr wrap="none" rtlCol="0">
            <a:spAutoFit/>
          </a:bodyPr>
          <a:lstStyle/>
          <a:p>
            <a:r>
              <a:rPr lang="en-GB" dirty="0">
                <a:solidFill>
                  <a:srgbClr val="FF0000"/>
                </a:solidFill>
              </a:rPr>
              <a:t>×</a:t>
            </a:r>
            <a:endParaRPr lang="de-DE" dirty="0"/>
          </a:p>
        </p:txBody>
      </p:sp>
      <p:sp>
        <p:nvSpPr>
          <p:cNvPr id="2" name="TextBox 1"/>
          <p:cNvSpPr txBox="1"/>
          <p:nvPr/>
        </p:nvSpPr>
        <p:spPr>
          <a:xfrm rot="19916481">
            <a:off x="-227936" y="3053905"/>
            <a:ext cx="9539791" cy="523220"/>
          </a:xfrm>
          <a:prstGeom prst="rect">
            <a:avLst/>
          </a:prstGeom>
          <a:solidFill>
            <a:srgbClr val="FFFF00"/>
          </a:solidFill>
          <a:ln>
            <a:solidFill>
              <a:schemeClr val="tx1"/>
            </a:solidFill>
          </a:ln>
        </p:spPr>
        <p:txBody>
          <a:bodyPr wrap="none" rtlCol="0">
            <a:spAutoFit/>
          </a:bodyPr>
          <a:lstStyle/>
          <a:p>
            <a:r>
              <a:rPr lang="de-DE" sz="2800" dirty="0" smtClean="0">
                <a:solidFill>
                  <a:srgbClr val="FF0000"/>
                </a:solidFill>
              </a:rPr>
              <a:t>Major Objectives according to the Open Science Principles</a:t>
            </a:r>
            <a:endParaRPr lang="de-DE" sz="2800" dirty="0">
              <a:solidFill>
                <a:srgbClr val="FF0000"/>
              </a:solidFill>
            </a:endParaRPr>
          </a:p>
        </p:txBody>
      </p:sp>
    </p:spTree>
    <p:extLst>
      <p:ext uri="{BB962C8B-B14F-4D97-AF65-F5344CB8AC3E}">
        <p14:creationId xmlns:p14="http://schemas.microsoft.com/office/powerpoint/2010/main" val="62479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bwMode="auto">
          <a:xfrm>
            <a:off x="323528" y="1052736"/>
            <a:ext cx="8496944" cy="792088"/>
          </a:xfrm>
          <a:prstGeom prst="rect">
            <a:avLst/>
          </a:prstGeom>
          <a:noFill/>
          <a:ln w="9525">
            <a:noFill/>
            <a:miter lim="800000"/>
            <a:headEnd/>
            <a:tailEnd/>
          </a:ln>
          <a:effectLst/>
        </p:spPr>
        <p:txBody>
          <a:bodyPr wrap="square" lIns="36000" tIns="36000" rIns="36000" bIns="36000" rtlCol="0" anchor="ctr" anchorCtr="1">
            <a:prstTxWarp prst="textNoShape">
              <a:avLst/>
            </a:prstTxWarp>
            <a:normAutofit/>
          </a:bodyPr>
          <a:lstStyle/>
          <a:p>
            <a:pPr>
              <a:spcBef>
                <a:spcPct val="50000"/>
              </a:spcBef>
            </a:pPr>
            <a:endParaRPr kumimoji="1" lang="ja-JP" altLang="en-US" sz="1200" b="1" dirty="0" err="1" smtClean="0"/>
          </a:p>
        </p:txBody>
      </p:sp>
      <p:sp>
        <p:nvSpPr>
          <p:cNvPr id="6" name="テキスト ボックス 5"/>
          <p:cNvSpPr txBox="1"/>
          <p:nvPr/>
        </p:nvSpPr>
        <p:spPr bwMode="auto">
          <a:xfrm>
            <a:off x="683568" y="980728"/>
            <a:ext cx="8064896" cy="720080"/>
          </a:xfrm>
          <a:prstGeom prst="rect">
            <a:avLst/>
          </a:prstGeom>
          <a:noFill/>
          <a:ln w="9525">
            <a:noFill/>
            <a:miter lim="800000"/>
            <a:headEnd/>
            <a:tailEnd/>
          </a:ln>
          <a:effectLst/>
        </p:spPr>
        <p:txBody>
          <a:bodyPr wrap="square" lIns="36000" tIns="36000" rIns="36000" bIns="36000" rtlCol="0" anchor="ctr" anchorCtr="1">
            <a:prstTxWarp prst="textNoShape">
              <a:avLst/>
            </a:prstTxWarp>
            <a:noAutofit/>
          </a:bodyPr>
          <a:lstStyle/>
          <a:p>
            <a:pPr>
              <a:spcBef>
                <a:spcPct val="50000"/>
              </a:spcBef>
            </a:pPr>
            <a:r>
              <a:rPr kumimoji="1" lang="en-US" altLang="ja-JP" sz="2000" b="1" dirty="0" smtClean="0"/>
              <a:t>Future direction:  To establish a close collaboration </a:t>
            </a:r>
            <a:r>
              <a:rPr lang="en-US" altLang="ja-JP" sz="2000" b="1" dirty="0" smtClean="0"/>
              <a:t>among various data systems</a:t>
            </a:r>
            <a:endParaRPr kumimoji="1" lang="ja-JP" altLang="en-US" sz="2000" b="1" dirty="0" err="1" smtClean="0"/>
          </a:p>
        </p:txBody>
      </p:sp>
      <p:sp>
        <p:nvSpPr>
          <p:cNvPr id="11" name="Rectangle 2"/>
          <p:cNvSpPr txBox="1">
            <a:spLocks noChangeArrowheads="1"/>
          </p:cNvSpPr>
          <p:nvPr/>
        </p:nvSpPr>
        <p:spPr bwMode="auto">
          <a:xfrm>
            <a:off x="1763713" y="228600"/>
            <a:ext cx="6999287" cy="533400"/>
          </a:xfrm>
          <a:prstGeom prst="rect">
            <a:avLst/>
          </a:prstGeom>
          <a:solidFill>
            <a:srgbClr val="000080"/>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rgbClr val="00589C"/>
                </a:solidFill>
                <a:latin typeface="+mj-lt"/>
                <a:ea typeface="+mj-ea"/>
                <a:cs typeface="+mj-cs"/>
              </a:defRPr>
            </a:lvl1pPr>
            <a:lvl2pPr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2pPr>
            <a:lvl3pPr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3pPr>
            <a:lvl4pPr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4pPr>
            <a:lvl5pPr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5pPr>
            <a:lvl6pPr marL="457200"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589C"/>
                </a:solidFill>
                <a:latin typeface="Verdana" pitchFamily="96" charset="0"/>
                <a:ea typeface="ＭＳ Ｐゴシック" pitchFamily="96" charset="-128"/>
              </a:defRPr>
            </a:lvl9pPr>
          </a:lstStyle>
          <a:p>
            <a:r>
              <a:rPr kumimoji="1" lang="en-US" altLang="ja-JP" sz="2800" kern="0" dirty="0">
                <a:solidFill>
                  <a:srgbClr val="FFFFFF"/>
                </a:solidFill>
                <a:latin typeface="ヒラギノ角ゴ Pro W6"/>
              </a:rPr>
              <a:t>Cooperation among data systems </a:t>
            </a:r>
            <a:endParaRPr lang="ja-JP" altLang="en-US" kern="0" dirty="0"/>
          </a:p>
        </p:txBody>
      </p:sp>
      <p:pic>
        <p:nvPicPr>
          <p:cNvPr id="12" name="Picture 6" descr="logo"/>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6538" y="223838"/>
            <a:ext cx="15049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8"/>
          <p:cNvSpPr/>
          <p:nvPr/>
        </p:nvSpPr>
        <p:spPr bwMode="auto">
          <a:xfrm>
            <a:off x="0" y="6032810"/>
            <a:ext cx="9144000" cy="82519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7771" y="1988840"/>
            <a:ext cx="884872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64286" y="1434547"/>
            <a:ext cx="4711739" cy="707886"/>
          </a:xfrm>
          <a:prstGeom prst="rect">
            <a:avLst/>
          </a:prstGeom>
          <a:solidFill>
            <a:schemeClr val="accent5"/>
          </a:solidFill>
          <a:ln>
            <a:solidFill>
              <a:schemeClr val="bg2"/>
            </a:solidFill>
          </a:ln>
        </p:spPr>
        <p:txBody>
          <a:bodyPr wrap="none" rtlCol="0">
            <a:spAutoFit/>
          </a:bodyPr>
          <a:lstStyle/>
          <a:p>
            <a:r>
              <a:rPr lang="de-DE" sz="2000" dirty="0" smtClean="0">
                <a:solidFill>
                  <a:srgbClr val="FF0000"/>
                </a:solidFill>
              </a:rPr>
              <a:t>Source: Presentation from T. Iyemori at </a:t>
            </a:r>
          </a:p>
          <a:p>
            <a:r>
              <a:rPr lang="de-DE" sz="2000" dirty="0" smtClean="0">
                <a:solidFill>
                  <a:srgbClr val="FF0000"/>
                </a:solidFill>
              </a:rPr>
              <a:t>ESPAS meeting, Neustrelitz,19.06.2013</a:t>
            </a:r>
            <a:endParaRPr lang="de-DE" sz="2000" dirty="0">
              <a:solidFill>
                <a:srgbClr val="FF0000"/>
              </a:solidFill>
            </a:endParaRPr>
          </a:p>
        </p:txBody>
      </p:sp>
    </p:spTree>
    <p:extLst>
      <p:ext uri="{BB962C8B-B14F-4D97-AF65-F5344CB8AC3E}">
        <p14:creationId xmlns:p14="http://schemas.microsoft.com/office/powerpoint/2010/main" val="3562214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
            <a:ext cx="8839200" cy="1219200"/>
          </a:xfrm>
        </p:spPr>
        <p:txBody>
          <a:bodyPr/>
          <a:lstStyle/>
          <a:p>
            <a:pPr algn="l"/>
            <a:r>
              <a:rPr lang="de-DE" dirty="0" smtClean="0"/>
              <a:t>      Berlin Declaration*</a:t>
            </a:r>
            <a:endParaRPr lang="de-DE" dirty="0"/>
          </a:p>
        </p:txBody>
      </p:sp>
      <p:sp>
        <p:nvSpPr>
          <p:cNvPr id="3" name="Content Placeholder 2"/>
          <p:cNvSpPr>
            <a:spLocks noGrp="1"/>
          </p:cNvSpPr>
          <p:nvPr>
            <p:ph idx="1"/>
          </p:nvPr>
        </p:nvSpPr>
        <p:spPr>
          <a:xfrm>
            <a:off x="152400" y="1391138"/>
            <a:ext cx="8839200" cy="4540739"/>
          </a:xfrm>
        </p:spPr>
        <p:txBody>
          <a:bodyPr/>
          <a:lstStyle/>
          <a:p>
            <a:pPr marL="0" indent="0">
              <a:buNone/>
            </a:pPr>
            <a:r>
              <a:rPr lang="en-US" sz="2400" dirty="0">
                <a:solidFill>
                  <a:srgbClr val="0033CC"/>
                </a:solidFill>
              </a:rPr>
              <a:t>Berlin Declaration on Open Access to Knowledge in the Sciences and </a:t>
            </a:r>
            <a:r>
              <a:rPr lang="en-US" sz="2400" dirty="0" smtClean="0">
                <a:solidFill>
                  <a:srgbClr val="0033CC"/>
                </a:solidFill>
              </a:rPr>
              <a:t>Humanities, </a:t>
            </a:r>
            <a:r>
              <a:rPr lang="en-US" sz="2400" dirty="0" smtClean="0"/>
              <a:t>22 October 2003</a:t>
            </a:r>
          </a:p>
          <a:p>
            <a:pPr marL="0" indent="0">
              <a:buNone/>
            </a:pPr>
            <a:endParaRPr lang="en-US" sz="2400" dirty="0"/>
          </a:p>
          <a:p>
            <a:pPr marL="0" indent="0">
              <a:buNone/>
            </a:pPr>
            <a:r>
              <a:rPr lang="en-US" sz="2400" dirty="0" smtClean="0"/>
              <a:t>Preface </a:t>
            </a:r>
            <a:r>
              <a:rPr lang="en-US" sz="2400" i="1" dirty="0" smtClean="0"/>
              <a:t>(part 1)</a:t>
            </a:r>
          </a:p>
          <a:p>
            <a:r>
              <a:rPr lang="en-US" sz="2400" dirty="0"/>
              <a:t>The Internet has fundamentally changed the practical and economic realities of distributing scientific knowledge and cultural heritage. For the first time ever, </a:t>
            </a:r>
            <a:r>
              <a:rPr lang="en-US" sz="2400" dirty="0">
                <a:solidFill>
                  <a:srgbClr val="FF0000"/>
                </a:solidFill>
              </a:rPr>
              <a:t>the Internet now offers the chance to constitute a global and interactive representation of human knowledge</a:t>
            </a:r>
            <a:r>
              <a:rPr lang="en-US" sz="2400" dirty="0"/>
              <a:t>, including cultural heritage </a:t>
            </a:r>
            <a:r>
              <a:rPr lang="en-US" sz="2400" dirty="0">
                <a:solidFill>
                  <a:srgbClr val="FF0000"/>
                </a:solidFill>
              </a:rPr>
              <a:t>and the guarantee of worldwide </a:t>
            </a:r>
            <a:r>
              <a:rPr lang="en-US" sz="2400" dirty="0" smtClean="0">
                <a:solidFill>
                  <a:srgbClr val="FF0000"/>
                </a:solidFill>
              </a:rPr>
              <a:t>access</a:t>
            </a:r>
            <a:r>
              <a:rPr lang="en-US" sz="2400" dirty="0" smtClean="0"/>
              <a:t>.</a:t>
            </a:r>
            <a:endParaRPr lang="en-US" sz="2400" dirty="0"/>
          </a:p>
          <a:p>
            <a:pPr marL="0" indent="0">
              <a:buNone/>
            </a:pPr>
            <a:endParaRPr lang="de-DE" sz="2400" dirty="0"/>
          </a:p>
        </p:txBody>
      </p:sp>
      <p:pic>
        <p:nvPicPr>
          <p:cNvPr id="4" name="Picture 3"/>
          <p:cNvPicPr>
            <a:picLocks noChangeAspect="1"/>
          </p:cNvPicPr>
          <p:nvPr/>
        </p:nvPicPr>
        <p:blipFill>
          <a:blip r:embed="rId2"/>
          <a:stretch>
            <a:fillRect/>
          </a:stretch>
        </p:blipFill>
        <p:spPr>
          <a:xfrm>
            <a:off x="5308844" y="237149"/>
            <a:ext cx="3366234" cy="827763"/>
          </a:xfrm>
          <a:prstGeom prst="rect">
            <a:avLst/>
          </a:prstGeom>
        </p:spPr>
      </p:pic>
      <p:sp>
        <p:nvSpPr>
          <p:cNvPr id="5" name="TextBox 4"/>
          <p:cNvSpPr txBox="1"/>
          <p:nvPr/>
        </p:nvSpPr>
        <p:spPr>
          <a:xfrm>
            <a:off x="1391138" y="6205416"/>
            <a:ext cx="6571030" cy="461665"/>
          </a:xfrm>
          <a:prstGeom prst="rect">
            <a:avLst/>
          </a:prstGeom>
          <a:noFill/>
        </p:spPr>
        <p:txBody>
          <a:bodyPr wrap="none" rtlCol="0">
            <a:spAutoFit/>
          </a:bodyPr>
          <a:lstStyle/>
          <a:p>
            <a:r>
              <a:rPr lang="de-DE" dirty="0" smtClean="0"/>
              <a:t>*http</a:t>
            </a:r>
            <a:r>
              <a:rPr lang="de-DE" dirty="0"/>
              <a:t>://openaccess.mpg.de/Berliner-Erklaerung</a:t>
            </a:r>
          </a:p>
        </p:txBody>
      </p:sp>
    </p:spTree>
    <p:extLst>
      <p:ext uri="{BB962C8B-B14F-4D97-AF65-F5344CB8AC3E}">
        <p14:creationId xmlns:p14="http://schemas.microsoft.com/office/powerpoint/2010/main" val="649542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de-DE" smtClean="0"/>
          </a:p>
        </p:txBody>
      </p:sp>
      <p:sp>
        <p:nvSpPr>
          <p:cNvPr id="4099" name="Rectangle 3"/>
          <p:cNvSpPr>
            <a:spLocks noGrp="1" noChangeArrowheads="1"/>
          </p:cNvSpPr>
          <p:nvPr>
            <p:ph type="body" idx="1"/>
          </p:nvPr>
        </p:nvSpPr>
        <p:spPr/>
        <p:txBody>
          <a:bodyPr/>
          <a:lstStyle/>
          <a:p>
            <a:endParaRPr lang="de-DE" smtClean="0">
              <a:latin typeface="+mj-lt"/>
            </a:endParaRPr>
          </a:p>
        </p:txBody>
      </p:sp>
      <p:pic>
        <p:nvPicPr>
          <p:cNvPr id="4" name="Picture 2"/>
          <p:cNvPicPr>
            <a:picLocks noChangeAspect="1" noChangeArrowheads="1"/>
          </p:cNvPicPr>
          <p:nvPr/>
        </p:nvPicPr>
        <p:blipFill>
          <a:blip r:embed="rId2" cstate="print"/>
          <a:srcRect/>
          <a:stretch>
            <a:fillRect/>
          </a:stretch>
        </p:blipFill>
        <p:spPr bwMode="auto">
          <a:xfrm>
            <a:off x="0" y="116632"/>
            <a:ext cx="9144001" cy="6604887"/>
          </a:xfrm>
          <a:prstGeom prst="rect">
            <a:avLst/>
          </a:prstGeom>
          <a:noFill/>
          <a:ln w="9525">
            <a:noFill/>
            <a:miter lim="800000"/>
            <a:headEnd/>
            <a:tailEnd/>
          </a:ln>
          <a:effectLst/>
        </p:spPr>
      </p:pic>
      <p:sp>
        <p:nvSpPr>
          <p:cNvPr id="6" name="Textfeld 5"/>
          <p:cNvSpPr txBox="1"/>
          <p:nvPr/>
        </p:nvSpPr>
        <p:spPr>
          <a:xfrm>
            <a:off x="212656" y="2488145"/>
            <a:ext cx="8552521" cy="1815882"/>
          </a:xfrm>
          <a:prstGeom prst="rect">
            <a:avLst/>
          </a:prstGeom>
          <a:solidFill>
            <a:srgbClr val="FFFF99"/>
          </a:solidFill>
          <a:ln>
            <a:solidFill>
              <a:schemeClr val="tx1"/>
            </a:solidFill>
          </a:ln>
          <a:effectLst/>
        </p:spPr>
        <p:txBody>
          <a:bodyPr wrap="square" rtlCol="0">
            <a:spAutoFit/>
          </a:bodyPr>
          <a:lstStyle/>
          <a:p>
            <a:r>
              <a:rPr lang="de-DE" dirty="0" err="1" smtClean="0">
                <a:solidFill>
                  <a:srgbClr val="0000FF"/>
                </a:solidFill>
                <a:latin typeface="+mj-lt"/>
              </a:rPr>
              <a:t>Objectives</a:t>
            </a:r>
            <a:r>
              <a:rPr lang="de-DE" dirty="0" smtClean="0">
                <a:solidFill>
                  <a:srgbClr val="0000FF"/>
                </a:solidFill>
                <a:latin typeface="+mj-lt"/>
              </a:rPr>
              <a:t>:</a:t>
            </a:r>
          </a:p>
          <a:p>
            <a:pPr>
              <a:buFont typeface="Arial" pitchFamily="34" charset="0"/>
              <a:buChar char="•"/>
            </a:pPr>
            <a:r>
              <a:rPr lang="en-US" sz="2100" dirty="0" smtClean="0">
                <a:latin typeface="+mj-lt"/>
              </a:rPr>
              <a:t> A</a:t>
            </a:r>
            <a:r>
              <a:rPr lang="en-GB" sz="2100" dirty="0" smtClean="0">
                <a:latin typeface="+mj-lt"/>
              </a:rPr>
              <a:t> platform to integrate heterogeneous data from earth’s  </a:t>
            </a:r>
          </a:p>
          <a:p>
            <a:r>
              <a:rPr lang="en-GB" sz="2100" dirty="0" smtClean="0">
                <a:latin typeface="+mj-lt"/>
              </a:rPr>
              <a:t>  thermosphere, ionosphere, </a:t>
            </a:r>
            <a:r>
              <a:rPr lang="en-GB" sz="2100" dirty="0" err="1" smtClean="0">
                <a:latin typeface="+mj-lt"/>
              </a:rPr>
              <a:t>plasmasphere</a:t>
            </a:r>
            <a:r>
              <a:rPr lang="en-GB" sz="2100" dirty="0" smtClean="0">
                <a:latin typeface="+mj-lt"/>
              </a:rPr>
              <a:t> &amp; magnetosphere</a:t>
            </a:r>
            <a:endParaRPr lang="en-US" sz="2100" dirty="0" smtClean="0">
              <a:latin typeface="+mj-lt"/>
            </a:endParaRPr>
          </a:p>
          <a:p>
            <a:pPr>
              <a:buFont typeface="Arial" pitchFamily="34" charset="0"/>
              <a:buChar char="•"/>
            </a:pPr>
            <a:r>
              <a:rPr lang="de-DE" sz="2100" dirty="0" smtClean="0">
                <a:latin typeface="+mj-lt"/>
              </a:rPr>
              <a:t> </a:t>
            </a:r>
            <a:r>
              <a:rPr lang="de-DE" sz="2100" dirty="0" err="1" smtClean="0">
                <a:latin typeface="+mj-lt"/>
              </a:rPr>
              <a:t>Provides</a:t>
            </a:r>
            <a:r>
              <a:rPr lang="de-DE" sz="2100" dirty="0" smtClean="0">
                <a:latin typeface="+mj-lt"/>
              </a:rPr>
              <a:t> </a:t>
            </a:r>
            <a:r>
              <a:rPr lang="de-DE" sz="2100" dirty="0" err="1" smtClean="0">
                <a:latin typeface="+mj-lt"/>
              </a:rPr>
              <a:t>unique</a:t>
            </a:r>
            <a:r>
              <a:rPr lang="de-DE" sz="2100" dirty="0" smtClean="0">
                <a:latin typeface="+mj-lt"/>
              </a:rPr>
              <a:t> </a:t>
            </a:r>
            <a:r>
              <a:rPr lang="de-DE" sz="2100" dirty="0" err="1" smtClean="0">
                <a:latin typeface="+mj-lt"/>
              </a:rPr>
              <a:t>access</a:t>
            </a:r>
            <a:r>
              <a:rPr lang="de-DE" sz="2100" dirty="0" smtClean="0">
                <a:latin typeface="+mj-lt"/>
              </a:rPr>
              <a:t> </a:t>
            </a:r>
            <a:r>
              <a:rPr lang="de-DE" sz="2100" dirty="0" err="1" smtClean="0">
                <a:latin typeface="+mj-lt"/>
              </a:rPr>
              <a:t>to</a:t>
            </a:r>
            <a:r>
              <a:rPr lang="de-DE" sz="2100" dirty="0" smtClean="0">
                <a:latin typeface="+mj-lt"/>
              </a:rPr>
              <a:t> </a:t>
            </a:r>
            <a:r>
              <a:rPr lang="de-DE" sz="2100" dirty="0" err="1" smtClean="0">
                <a:latin typeface="+mj-lt"/>
              </a:rPr>
              <a:t>scientific</a:t>
            </a:r>
            <a:r>
              <a:rPr lang="de-DE" sz="2100" dirty="0" smtClean="0">
                <a:latin typeface="+mj-lt"/>
              </a:rPr>
              <a:t> </a:t>
            </a:r>
            <a:r>
              <a:rPr lang="de-DE" sz="2100" dirty="0" err="1" smtClean="0">
                <a:latin typeface="+mj-lt"/>
              </a:rPr>
              <a:t>near-earth</a:t>
            </a:r>
            <a:r>
              <a:rPr lang="de-DE" sz="2100" dirty="0" smtClean="0">
                <a:latin typeface="+mj-lt"/>
              </a:rPr>
              <a:t> </a:t>
            </a:r>
            <a:r>
              <a:rPr lang="de-DE" sz="2100" dirty="0" err="1" smtClean="0">
                <a:latin typeface="+mj-lt"/>
              </a:rPr>
              <a:t>space</a:t>
            </a:r>
            <a:r>
              <a:rPr lang="de-DE" sz="2100" dirty="0" smtClean="0">
                <a:latin typeface="+mj-lt"/>
              </a:rPr>
              <a:t> </a:t>
            </a:r>
            <a:r>
              <a:rPr lang="de-DE" sz="2100" dirty="0" err="1" smtClean="0">
                <a:latin typeface="+mj-lt"/>
              </a:rPr>
              <a:t>data</a:t>
            </a:r>
            <a:endParaRPr lang="de-DE" sz="2100" dirty="0" smtClean="0">
              <a:latin typeface="+mj-lt"/>
            </a:endParaRPr>
          </a:p>
          <a:p>
            <a:pPr>
              <a:buFont typeface="Arial" pitchFamily="34" charset="0"/>
              <a:buChar char="•"/>
            </a:pPr>
            <a:r>
              <a:rPr lang="de-DE" sz="2100" dirty="0" smtClean="0">
                <a:latin typeface="+mj-lt"/>
              </a:rPr>
              <a:t> </a:t>
            </a:r>
            <a:r>
              <a:rPr lang="de-DE" sz="2100" dirty="0" err="1" smtClean="0">
                <a:latin typeface="+mj-lt"/>
              </a:rPr>
              <a:t>Offers</a:t>
            </a:r>
            <a:r>
              <a:rPr lang="de-DE" sz="2100" dirty="0" smtClean="0">
                <a:latin typeface="+mj-lt"/>
              </a:rPr>
              <a:t> Web-</a:t>
            </a:r>
            <a:r>
              <a:rPr lang="de-DE" sz="2100" dirty="0" err="1" smtClean="0">
                <a:latin typeface="+mj-lt"/>
              </a:rPr>
              <a:t>based</a:t>
            </a:r>
            <a:r>
              <a:rPr lang="de-DE" sz="2100" dirty="0" smtClean="0">
                <a:latin typeface="+mj-lt"/>
              </a:rPr>
              <a:t> </a:t>
            </a:r>
            <a:r>
              <a:rPr lang="de-DE" sz="2100" dirty="0" err="1" smtClean="0">
                <a:latin typeface="+mj-lt"/>
              </a:rPr>
              <a:t>applications</a:t>
            </a:r>
            <a:r>
              <a:rPr lang="de-DE" sz="2100" dirty="0" smtClean="0">
                <a:latin typeface="+mj-lt"/>
              </a:rPr>
              <a:t> </a:t>
            </a:r>
            <a:r>
              <a:rPr lang="de-DE" sz="2100" dirty="0" err="1" smtClean="0">
                <a:latin typeface="+mj-lt"/>
              </a:rPr>
              <a:t>and</a:t>
            </a:r>
            <a:r>
              <a:rPr lang="de-DE" sz="2100" dirty="0" smtClean="0">
                <a:latin typeface="+mj-lt"/>
              </a:rPr>
              <a:t> </a:t>
            </a:r>
            <a:r>
              <a:rPr lang="de-DE" sz="2100" dirty="0" err="1" smtClean="0">
                <a:latin typeface="+mj-lt"/>
              </a:rPr>
              <a:t>services</a:t>
            </a:r>
            <a:endParaRPr lang="de-DE" sz="2100" dirty="0" smtClean="0">
              <a:latin typeface="+mj-lt"/>
            </a:endParaRPr>
          </a:p>
        </p:txBody>
      </p:sp>
      <p:pic>
        <p:nvPicPr>
          <p:cNvPr id="7" name="Picture 2" descr="C:\Users\Main User\Documents\ESPAS\Logos\ARC.PNG"/>
          <p:cNvPicPr>
            <a:picLocks noChangeAspect="1" noChangeArrowheads="1"/>
          </p:cNvPicPr>
          <p:nvPr/>
        </p:nvPicPr>
        <p:blipFill>
          <a:blip r:embed="rId3" cstate="print"/>
          <a:srcRect/>
          <a:stretch>
            <a:fillRect/>
          </a:stretch>
        </p:blipFill>
        <p:spPr bwMode="auto">
          <a:xfrm>
            <a:off x="1331640" y="5805264"/>
            <a:ext cx="786089" cy="684000"/>
          </a:xfrm>
          <a:prstGeom prst="rect">
            <a:avLst/>
          </a:prstGeom>
          <a:noFill/>
        </p:spPr>
      </p:pic>
      <p:pic>
        <p:nvPicPr>
          <p:cNvPr id="8" name="Picture 3" descr="C:\Users\Main User\Documents\ESPAS\Logos\BISA.PNG"/>
          <p:cNvPicPr>
            <a:picLocks noChangeAspect="1" noChangeArrowheads="1"/>
          </p:cNvPicPr>
          <p:nvPr/>
        </p:nvPicPr>
        <p:blipFill>
          <a:blip r:embed="rId4" cstate="print"/>
          <a:srcRect/>
          <a:stretch>
            <a:fillRect/>
          </a:stretch>
        </p:blipFill>
        <p:spPr bwMode="auto">
          <a:xfrm>
            <a:off x="6749977" y="5157192"/>
            <a:ext cx="486319" cy="671379"/>
          </a:xfrm>
          <a:prstGeom prst="rect">
            <a:avLst/>
          </a:prstGeom>
          <a:noFill/>
        </p:spPr>
      </p:pic>
      <p:pic>
        <p:nvPicPr>
          <p:cNvPr id="9" name="Picture 4" descr="C:\Users\Main User\Documents\ESPAS\Logos\DLR.PNG"/>
          <p:cNvPicPr>
            <a:picLocks noChangeAspect="1" noChangeArrowheads="1"/>
          </p:cNvPicPr>
          <p:nvPr/>
        </p:nvPicPr>
        <p:blipFill>
          <a:blip r:embed="rId5" cstate="print"/>
          <a:srcRect/>
          <a:stretch>
            <a:fillRect/>
          </a:stretch>
        </p:blipFill>
        <p:spPr bwMode="auto">
          <a:xfrm>
            <a:off x="1331640" y="5157192"/>
            <a:ext cx="989355" cy="684000"/>
          </a:xfrm>
          <a:prstGeom prst="rect">
            <a:avLst/>
          </a:prstGeom>
          <a:noFill/>
        </p:spPr>
      </p:pic>
      <p:pic>
        <p:nvPicPr>
          <p:cNvPr id="10" name="Picture 5" descr="C:\Users\Main User\Documents\ESPAS\Logos\D-SRC-button.gif"/>
          <p:cNvPicPr>
            <a:picLocks noChangeAspect="1" noChangeArrowheads="1"/>
          </p:cNvPicPr>
          <p:nvPr/>
        </p:nvPicPr>
        <p:blipFill>
          <a:blip r:embed="rId6" cstate="print"/>
          <a:srcRect/>
          <a:stretch>
            <a:fillRect/>
          </a:stretch>
        </p:blipFill>
        <p:spPr bwMode="auto">
          <a:xfrm>
            <a:off x="6300192" y="6381328"/>
            <a:ext cx="523638" cy="432000"/>
          </a:xfrm>
          <a:prstGeom prst="rect">
            <a:avLst/>
          </a:prstGeom>
          <a:noFill/>
        </p:spPr>
      </p:pic>
      <p:pic>
        <p:nvPicPr>
          <p:cNvPr id="11" name="Picture 6" descr="C:\Users\Main User\Documents\ESPAS\Logos\DTU.PNG"/>
          <p:cNvPicPr>
            <a:picLocks noChangeAspect="1" noChangeArrowheads="1"/>
          </p:cNvPicPr>
          <p:nvPr/>
        </p:nvPicPr>
        <p:blipFill>
          <a:blip r:embed="rId7" cstate="print"/>
          <a:srcRect/>
          <a:stretch>
            <a:fillRect/>
          </a:stretch>
        </p:blipFill>
        <p:spPr bwMode="auto">
          <a:xfrm>
            <a:off x="8460431" y="5157192"/>
            <a:ext cx="600658" cy="756000"/>
          </a:xfrm>
          <a:prstGeom prst="rect">
            <a:avLst/>
          </a:prstGeom>
          <a:noFill/>
        </p:spPr>
      </p:pic>
      <p:pic>
        <p:nvPicPr>
          <p:cNvPr id="12" name="Picture 7" descr="C:\Users\Main User\Documents\ESPAS\Logos\EISCAT.PNG"/>
          <p:cNvPicPr>
            <a:picLocks noChangeAspect="1" noChangeArrowheads="1"/>
          </p:cNvPicPr>
          <p:nvPr/>
        </p:nvPicPr>
        <p:blipFill>
          <a:blip r:embed="rId8" cstate="print"/>
          <a:srcRect/>
          <a:stretch>
            <a:fillRect/>
          </a:stretch>
        </p:blipFill>
        <p:spPr bwMode="auto">
          <a:xfrm>
            <a:off x="683568" y="5157192"/>
            <a:ext cx="660813" cy="684000"/>
          </a:xfrm>
          <a:prstGeom prst="rect">
            <a:avLst/>
          </a:prstGeom>
          <a:noFill/>
        </p:spPr>
      </p:pic>
      <p:pic>
        <p:nvPicPr>
          <p:cNvPr id="13" name="Picture 9" descr="C:\Users\Main User\Documents\ESPAS\Logos\INGV.PNG"/>
          <p:cNvPicPr>
            <a:picLocks noChangeAspect="1" noChangeArrowheads="1"/>
          </p:cNvPicPr>
          <p:nvPr/>
        </p:nvPicPr>
        <p:blipFill>
          <a:blip r:embed="rId9" cstate="print"/>
          <a:srcRect/>
          <a:stretch>
            <a:fillRect/>
          </a:stretch>
        </p:blipFill>
        <p:spPr bwMode="auto">
          <a:xfrm>
            <a:off x="2339752" y="6381328"/>
            <a:ext cx="1141716" cy="432000"/>
          </a:xfrm>
          <a:prstGeom prst="rect">
            <a:avLst/>
          </a:prstGeom>
          <a:noFill/>
        </p:spPr>
      </p:pic>
      <p:pic>
        <p:nvPicPr>
          <p:cNvPr id="14" name="Picture 10" descr="C:\Users\Main User\Documents\ESPAS\Logos\LDI.PNG"/>
          <p:cNvPicPr>
            <a:picLocks noChangeAspect="1" noChangeArrowheads="1"/>
          </p:cNvPicPr>
          <p:nvPr/>
        </p:nvPicPr>
        <p:blipFill>
          <a:blip r:embed="rId10" cstate="print"/>
          <a:srcRect/>
          <a:stretch>
            <a:fillRect/>
          </a:stretch>
        </p:blipFill>
        <p:spPr bwMode="auto">
          <a:xfrm>
            <a:off x="7804241" y="5949280"/>
            <a:ext cx="584183" cy="540000"/>
          </a:xfrm>
          <a:prstGeom prst="rect">
            <a:avLst/>
          </a:prstGeom>
          <a:noFill/>
        </p:spPr>
      </p:pic>
      <p:pic>
        <p:nvPicPr>
          <p:cNvPr id="15" name="Picture 12" descr="C:\Users\Main User\Documents\ESPAS\Logos\NKUA.PNG"/>
          <p:cNvPicPr>
            <a:picLocks noChangeAspect="1" noChangeArrowheads="1"/>
          </p:cNvPicPr>
          <p:nvPr/>
        </p:nvPicPr>
        <p:blipFill>
          <a:blip r:embed="rId11" cstate="print"/>
          <a:srcRect/>
          <a:stretch>
            <a:fillRect/>
          </a:stretch>
        </p:blipFill>
        <p:spPr bwMode="auto">
          <a:xfrm>
            <a:off x="107504" y="5805264"/>
            <a:ext cx="491077" cy="684000"/>
          </a:xfrm>
          <a:prstGeom prst="rect">
            <a:avLst/>
          </a:prstGeom>
          <a:noFill/>
        </p:spPr>
      </p:pic>
      <p:pic>
        <p:nvPicPr>
          <p:cNvPr id="16" name="Picture 13" descr="C:\Users\Main User\Documents\ESPAS\Logos\OULU.PNG"/>
          <p:cNvPicPr>
            <a:picLocks noChangeAspect="1" noChangeArrowheads="1"/>
          </p:cNvPicPr>
          <p:nvPr/>
        </p:nvPicPr>
        <p:blipFill>
          <a:blip r:embed="rId12" cstate="print"/>
          <a:srcRect/>
          <a:stretch>
            <a:fillRect/>
          </a:stretch>
        </p:blipFill>
        <p:spPr bwMode="auto">
          <a:xfrm>
            <a:off x="8412005" y="5913344"/>
            <a:ext cx="624491" cy="612000"/>
          </a:xfrm>
          <a:prstGeom prst="rect">
            <a:avLst/>
          </a:prstGeom>
          <a:noFill/>
        </p:spPr>
      </p:pic>
      <p:pic>
        <p:nvPicPr>
          <p:cNvPr id="17" name="Picture 14" descr="C:\Users\Main User\Documents\ESPAS\Logos\ROB.PNG"/>
          <p:cNvPicPr>
            <a:picLocks noChangeAspect="1" noChangeArrowheads="1"/>
          </p:cNvPicPr>
          <p:nvPr/>
        </p:nvPicPr>
        <p:blipFill>
          <a:blip r:embed="rId13" cstate="print"/>
          <a:srcRect/>
          <a:stretch>
            <a:fillRect/>
          </a:stretch>
        </p:blipFill>
        <p:spPr bwMode="auto">
          <a:xfrm>
            <a:off x="4644008" y="6381376"/>
            <a:ext cx="717882" cy="432000"/>
          </a:xfrm>
          <a:prstGeom prst="rect">
            <a:avLst/>
          </a:prstGeom>
          <a:noFill/>
        </p:spPr>
      </p:pic>
      <p:pic>
        <p:nvPicPr>
          <p:cNvPr id="18" name="Picture 15" descr="C:\Users\Main User\Documents\ESPAS\Logos\SGO.PNG"/>
          <p:cNvPicPr>
            <a:picLocks noChangeAspect="1" noChangeArrowheads="1"/>
          </p:cNvPicPr>
          <p:nvPr/>
        </p:nvPicPr>
        <p:blipFill>
          <a:blip r:embed="rId14" cstate="print"/>
          <a:srcRect/>
          <a:stretch>
            <a:fillRect/>
          </a:stretch>
        </p:blipFill>
        <p:spPr bwMode="auto">
          <a:xfrm>
            <a:off x="3491880" y="6381328"/>
            <a:ext cx="704219" cy="432000"/>
          </a:xfrm>
          <a:prstGeom prst="rect">
            <a:avLst/>
          </a:prstGeom>
          <a:noFill/>
        </p:spPr>
      </p:pic>
      <p:pic>
        <p:nvPicPr>
          <p:cNvPr id="19" name="Picture 16" descr="C:\Users\Main User\Documents\ESPAS\Logos\STFC.PNG"/>
          <p:cNvPicPr>
            <a:picLocks noChangeAspect="1" noChangeArrowheads="1"/>
          </p:cNvPicPr>
          <p:nvPr/>
        </p:nvPicPr>
        <p:blipFill>
          <a:blip r:embed="rId15" cstate="print"/>
          <a:srcRect/>
          <a:stretch>
            <a:fillRect/>
          </a:stretch>
        </p:blipFill>
        <p:spPr bwMode="auto">
          <a:xfrm>
            <a:off x="107504" y="5157272"/>
            <a:ext cx="630000" cy="684000"/>
          </a:xfrm>
          <a:prstGeom prst="rect">
            <a:avLst/>
          </a:prstGeom>
          <a:noFill/>
        </p:spPr>
      </p:pic>
      <p:pic>
        <p:nvPicPr>
          <p:cNvPr id="20" name="Picture 17" descr="C:\Users\Main User\Documents\ESPAS\Logos\UBIRM.PNG"/>
          <p:cNvPicPr>
            <a:picLocks noChangeAspect="1" noChangeArrowheads="1"/>
          </p:cNvPicPr>
          <p:nvPr/>
        </p:nvPicPr>
        <p:blipFill>
          <a:blip r:embed="rId16" cstate="print"/>
          <a:srcRect/>
          <a:stretch>
            <a:fillRect/>
          </a:stretch>
        </p:blipFill>
        <p:spPr bwMode="auto">
          <a:xfrm>
            <a:off x="7287558" y="5157192"/>
            <a:ext cx="1172874" cy="356617"/>
          </a:xfrm>
          <a:prstGeom prst="rect">
            <a:avLst/>
          </a:prstGeom>
          <a:noFill/>
        </p:spPr>
      </p:pic>
      <p:pic>
        <p:nvPicPr>
          <p:cNvPr id="21" name="Picture 20" descr="C:\Users\Main User\Documents\ESPAS\Logos\UCL.PNG"/>
          <p:cNvPicPr>
            <a:picLocks noChangeAspect="1" noChangeArrowheads="1"/>
          </p:cNvPicPr>
          <p:nvPr/>
        </p:nvPicPr>
        <p:blipFill>
          <a:blip r:embed="rId17" cstate="print"/>
          <a:srcRect/>
          <a:stretch>
            <a:fillRect/>
          </a:stretch>
        </p:blipFill>
        <p:spPr bwMode="auto">
          <a:xfrm>
            <a:off x="6737846" y="5877272"/>
            <a:ext cx="1074514" cy="352101"/>
          </a:xfrm>
          <a:prstGeom prst="rect">
            <a:avLst/>
          </a:prstGeom>
          <a:noFill/>
        </p:spPr>
      </p:pic>
      <p:pic>
        <p:nvPicPr>
          <p:cNvPr id="22" name="Picture 21" descr="C:\Users\Main User\Documents\ESPAS\Logos\UIT.PNG"/>
          <p:cNvPicPr>
            <a:picLocks noChangeAspect="1" noChangeArrowheads="1"/>
          </p:cNvPicPr>
          <p:nvPr/>
        </p:nvPicPr>
        <p:blipFill>
          <a:blip r:embed="rId18" cstate="print"/>
          <a:srcRect/>
          <a:stretch>
            <a:fillRect/>
          </a:stretch>
        </p:blipFill>
        <p:spPr bwMode="auto">
          <a:xfrm>
            <a:off x="4211960" y="6381376"/>
            <a:ext cx="432000" cy="432000"/>
          </a:xfrm>
          <a:prstGeom prst="rect">
            <a:avLst/>
          </a:prstGeom>
          <a:noFill/>
        </p:spPr>
      </p:pic>
      <p:pic>
        <p:nvPicPr>
          <p:cNvPr id="23" name="Picture 22" descr="C:\Users\Main User\Documents\ESPAS\Logos\ULEIC.PNG"/>
          <p:cNvPicPr>
            <a:picLocks noChangeAspect="1" noChangeArrowheads="1"/>
          </p:cNvPicPr>
          <p:nvPr/>
        </p:nvPicPr>
        <p:blipFill>
          <a:blip r:embed="rId19" cstate="print"/>
          <a:srcRect/>
          <a:stretch>
            <a:fillRect/>
          </a:stretch>
        </p:blipFill>
        <p:spPr bwMode="auto">
          <a:xfrm>
            <a:off x="7295803" y="5517232"/>
            <a:ext cx="1164629" cy="337923"/>
          </a:xfrm>
          <a:prstGeom prst="rect">
            <a:avLst/>
          </a:prstGeom>
          <a:noFill/>
        </p:spPr>
      </p:pic>
      <p:pic>
        <p:nvPicPr>
          <p:cNvPr id="24" name="Picture 23" descr="C:\Users\Main User\Documents\ΙΑΑΔΕΤ\Λογότυπα ΙΑΑΔΕΤ_files\image002.jpg"/>
          <p:cNvPicPr>
            <a:picLocks noChangeAspect="1" noChangeArrowheads="1"/>
          </p:cNvPicPr>
          <p:nvPr/>
        </p:nvPicPr>
        <p:blipFill>
          <a:blip r:embed="rId20" cstate="print"/>
          <a:srcRect/>
          <a:stretch>
            <a:fillRect/>
          </a:stretch>
        </p:blipFill>
        <p:spPr bwMode="auto">
          <a:xfrm>
            <a:off x="611560" y="5805264"/>
            <a:ext cx="704884" cy="684000"/>
          </a:xfrm>
          <a:prstGeom prst="rect">
            <a:avLst/>
          </a:prstGeom>
          <a:noFill/>
        </p:spPr>
      </p:pic>
      <p:pic>
        <p:nvPicPr>
          <p:cNvPr id="25" name="Picture 24" descr="C:\Users\Main User\Documents\ESPAS\Logos\METOFFICE.PNG"/>
          <p:cNvPicPr>
            <a:picLocks noChangeAspect="1" noChangeArrowheads="1"/>
          </p:cNvPicPr>
          <p:nvPr/>
        </p:nvPicPr>
        <p:blipFill>
          <a:blip r:embed="rId21" cstate="print"/>
          <a:srcRect/>
          <a:stretch>
            <a:fillRect/>
          </a:stretch>
        </p:blipFill>
        <p:spPr bwMode="auto">
          <a:xfrm>
            <a:off x="7791320" y="6525344"/>
            <a:ext cx="1245176" cy="324000"/>
          </a:xfrm>
          <a:prstGeom prst="rect">
            <a:avLst/>
          </a:prstGeom>
          <a:noFill/>
        </p:spPr>
      </p:pic>
      <p:sp>
        <p:nvSpPr>
          <p:cNvPr id="26" name="TextBox 21"/>
          <p:cNvSpPr txBox="1"/>
          <p:nvPr/>
        </p:nvSpPr>
        <p:spPr>
          <a:xfrm>
            <a:off x="2268584" y="5052365"/>
            <a:ext cx="4497976" cy="1200329"/>
          </a:xfrm>
          <a:prstGeom prst="rect">
            <a:avLst/>
          </a:prstGeom>
          <a:solidFill>
            <a:srgbClr val="FFFF99"/>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buClr>
                <a:srgbClr val="002060"/>
              </a:buClr>
            </a:pPr>
            <a:r>
              <a:rPr lang="en-US" sz="1800" dirty="0" smtClean="0">
                <a:solidFill>
                  <a:srgbClr val="FF0000"/>
                </a:solidFill>
                <a:latin typeface="+mj-lt"/>
              </a:rPr>
              <a:t>ESPAS User Interface:</a:t>
            </a:r>
          </a:p>
          <a:p>
            <a:pPr algn="ctr">
              <a:buClr>
                <a:srgbClr val="002060"/>
              </a:buClr>
            </a:pPr>
            <a:r>
              <a:rPr lang="en-US" sz="1800" dirty="0" smtClean="0">
                <a:solidFill>
                  <a:srgbClr val="FF0000"/>
                </a:solidFill>
                <a:latin typeface="+mj-lt"/>
                <a:hlinkClick r:id="rId22"/>
              </a:rPr>
              <a:t>http://www.espas-fp7.eu</a:t>
            </a:r>
            <a:endParaRPr lang="en-US" sz="1800" dirty="0" smtClean="0">
              <a:solidFill>
                <a:srgbClr val="FF0000"/>
              </a:solidFill>
              <a:latin typeface="+mj-lt"/>
            </a:endParaRPr>
          </a:p>
          <a:p>
            <a:pPr algn="ctr"/>
            <a:r>
              <a:rPr lang="en-US" sz="1800" dirty="0" smtClean="0">
                <a:solidFill>
                  <a:srgbClr val="FF0000"/>
                </a:solidFill>
                <a:latin typeface="+mj-lt"/>
              </a:rPr>
              <a:t>Next ESPAS release: October 2013</a:t>
            </a:r>
          </a:p>
          <a:p>
            <a:pPr algn="ctr"/>
            <a:r>
              <a:rPr lang="en-US" sz="1800" dirty="0" smtClean="0">
                <a:solidFill>
                  <a:srgbClr val="FF0000"/>
                </a:solidFill>
                <a:latin typeface="+mj-lt"/>
              </a:rPr>
              <a:t>Final ESPAS release: November 2015</a:t>
            </a:r>
          </a:p>
        </p:txBody>
      </p:sp>
      <p:pic>
        <p:nvPicPr>
          <p:cNvPr id="27" name="Picture 25" descr="C:\Users\Main User\Documents\ESPAS\Logos\IPAG.PNG"/>
          <p:cNvPicPr>
            <a:picLocks noChangeAspect="1" noChangeArrowheads="1"/>
          </p:cNvPicPr>
          <p:nvPr/>
        </p:nvPicPr>
        <p:blipFill>
          <a:blip r:embed="rId23" cstate="print"/>
          <a:srcRect/>
          <a:stretch>
            <a:fillRect/>
          </a:stretch>
        </p:blipFill>
        <p:spPr bwMode="auto">
          <a:xfrm>
            <a:off x="6944542" y="6282308"/>
            <a:ext cx="795810" cy="575692"/>
          </a:xfrm>
          <a:prstGeom prst="rect">
            <a:avLst/>
          </a:prstGeom>
          <a:noFill/>
        </p:spPr>
      </p:pic>
      <p:pic>
        <p:nvPicPr>
          <p:cNvPr id="28" name="Picture 26" descr="C:\Users\Main User\Documents\ESPAS\Logos\JFW.PNG"/>
          <p:cNvPicPr>
            <a:picLocks noChangeAspect="1" noChangeArrowheads="1"/>
          </p:cNvPicPr>
          <p:nvPr/>
        </p:nvPicPr>
        <p:blipFill>
          <a:blip r:embed="rId24" cstate="print"/>
          <a:srcRect/>
          <a:stretch>
            <a:fillRect/>
          </a:stretch>
        </p:blipFill>
        <p:spPr bwMode="auto">
          <a:xfrm>
            <a:off x="5364088" y="6381328"/>
            <a:ext cx="438894" cy="432000"/>
          </a:xfrm>
          <a:prstGeom prst="rect">
            <a:avLst/>
          </a:prstGeom>
          <a:noFill/>
        </p:spPr>
      </p:pic>
      <p:pic>
        <p:nvPicPr>
          <p:cNvPr id="29" name="Picture 27" descr="C:\Users\Main User\Documents\ESPAS\Logos\GFZ.PNG"/>
          <p:cNvPicPr>
            <a:picLocks noChangeAspect="1" noChangeArrowheads="1"/>
          </p:cNvPicPr>
          <p:nvPr/>
        </p:nvPicPr>
        <p:blipFill>
          <a:blip r:embed="rId25" cstate="print"/>
          <a:srcRect/>
          <a:stretch>
            <a:fillRect/>
          </a:stretch>
        </p:blipFill>
        <p:spPr bwMode="auto">
          <a:xfrm>
            <a:off x="5796136" y="6381376"/>
            <a:ext cx="551172" cy="432000"/>
          </a:xfrm>
          <a:prstGeom prst="rect">
            <a:avLst/>
          </a:prstGeom>
          <a:noFill/>
        </p:spPr>
      </p:pic>
      <p:pic>
        <p:nvPicPr>
          <p:cNvPr id="30" name="Picture 28" descr="C:\Users\Main User\Documents\ESPAS\Logos\FMI.PNG"/>
          <p:cNvPicPr>
            <a:picLocks noChangeAspect="1" noChangeArrowheads="1"/>
          </p:cNvPicPr>
          <p:nvPr/>
        </p:nvPicPr>
        <p:blipFill>
          <a:blip r:embed="rId26" cstate="print"/>
          <a:srcRect/>
          <a:stretch>
            <a:fillRect/>
          </a:stretch>
        </p:blipFill>
        <p:spPr bwMode="auto">
          <a:xfrm>
            <a:off x="1922650" y="6381328"/>
            <a:ext cx="417102" cy="432000"/>
          </a:xfrm>
          <a:prstGeom prst="rect">
            <a:avLst/>
          </a:prstGeom>
          <a:noFill/>
        </p:spPr>
      </p:pic>
    </p:spTree>
    <p:extLst>
      <p:ext uri="{BB962C8B-B14F-4D97-AF65-F5344CB8AC3E}">
        <p14:creationId xmlns:p14="http://schemas.microsoft.com/office/powerpoint/2010/main" val="725952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7695" y="75067"/>
            <a:ext cx="8728363" cy="656453"/>
          </a:xfrm>
          <a:solidFill>
            <a:srgbClr val="FFFF00"/>
          </a:solidFill>
          <a:ln>
            <a:solidFill>
              <a:schemeClr val="tx1"/>
            </a:solidFill>
          </a:ln>
        </p:spPr>
        <p:txBody>
          <a:bodyPr/>
          <a:lstStyle/>
          <a:p>
            <a:r>
              <a:rPr lang="en-US" sz="2800" dirty="0" smtClean="0"/>
              <a:t>GFZ ISDC Semantic Web Project</a:t>
            </a:r>
            <a:r>
              <a:rPr lang="en-US" sz="2800" dirty="0" smtClean="0">
                <a:solidFill>
                  <a:srgbClr val="FF0000"/>
                </a:solidFill>
              </a:rPr>
              <a:t>*</a:t>
            </a:r>
            <a:r>
              <a:rPr lang="en-US" sz="2800" dirty="0" smtClean="0"/>
              <a:t> </a:t>
            </a:r>
            <a:endParaRPr lang="en-US" sz="2800" dirty="0">
              <a:solidFill>
                <a:srgbClr val="FF0000"/>
              </a:solidFill>
            </a:endParaRPr>
          </a:p>
        </p:txBody>
      </p:sp>
      <p:sp>
        <p:nvSpPr>
          <p:cNvPr id="16" name="Text Box 4"/>
          <p:cNvSpPr txBox="1">
            <a:spLocks noChangeArrowheads="1"/>
          </p:cNvSpPr>
          <p:nvPr/>
        </p:nvSpPr>
        <p:spPr bwMode="auto">
          <a:xfrm>
            <a:off x="5569877" y="6325719"/>
            <a:ext cx="2235774" cy="369332"/>
          </a:xfrm>
          <a:prstGeom prst="rect">
            <a:avLst/>
          </a:prstGeom>
          <a:solidFill>
            <a:schemeClr val="bg2">
              <a:lumMod val="20000"/>
              <a:lumOff val="80000"/>
            </a:schemeClr>
          </a:solidFill>
          <a:ln w="9525">
            <a:solidFill>
              <a:schemeClr val="tx1"/>
            </a:solidFill>
            <a:miter lim="800000"/>
            <a:headEnd/>
            <a:tailEnd/>
          </a:ln>
        </p:spPr>
        <p:txBody>
          <a:bodyPr wrap="square">
            <a:spAutoFit/>
          </a:bodyPr>
          <a:lstStyle/>
          <a:p>
            <a:r>
              <a:rPr lang="en-US" sz="1800" dirty="0" smtClean="0">
                <a:solidFill>
                  <a:srgbClr val="FF0000"/>
                </a:solidFill>
              </a:rPr>
              <a:t>*</a:t>
            </a:r>
            <a:r>
              <a:rPr lang="en-US" sz="1800" dirty="0" smtClean="0">
                <a:solidFill>
                  <a:srgbClr val="FF3300"/>
                </a:solidFill>
                <a:hlinkClick r:id="rId2"/>
              </a:rPr>
              <a:t>https://gfz.github.io</a:t>
            </a:r>
            <a:endParaRPr lang="en-US" sz="1800" dirty="0">
              <a:solidFill>
                <a:srgbClr val="FF3300"/>
              </a:solidFill>
            </a:endParaRPr>
          </a:p>
        </p:txBody>
      </p:sp>
      <p:pic>
        <p:nvPicPr>
          <p:cNvPr id="65537" name="Picture 1"/>
          <p:cNvPicPr>
            <a:picLocks noChangeAspect="1" noChangeArrowheads="1"/>
          </p:cNvPicPr>
          <p:nvPr/>
        </p:nvPicPr>
        <p:blipFill>
          <a:blip r:embed="rId3" cstate="print"/>
          <a:srcRect/>
          <a:stretch>
            <a:fillRect/>
          </a:stretch>
        </p:blipFill>
        <p:spPr bwMode="auto">
          <a:xfrm>
            <a:off x="260776" y="819243"/>
            <a:ext cx="8716972" cy="5163653"/>
          </a:xfrm>
          <a:prstGeom prst="rect">
            <a:avLst/>
          </a:prstGeom>
          <a:noFill/>
          <a:ln w="9525">
            <a:solidFill>
              <a:schemeClr val="tx1"/>
            </a:solidFill>
            <a:miter lim="800000"/>
            <a:headEnd/>
            <a:tailEnd/>
          </a:ln>
        </p:spPr>
      </p:pic>
      <p:pic>
        <p:nvPicPr>
          <p:cNvPr id="65539" name="Picture 3" descr="Logo"/>
          <p:cNvPicPr>
            <a:picLocks noChangeAspect="1" noChangeArrowheads="1"/>
          </p:cNvPicPr>
          <p:nvPr/>
        </p:nvPicPr>
        <p:blipFill>
          <a:blip r:embed="rId4" cstate="print"/>
          <a:srcRect/>
          <a:stretch>
            <a:fillRect/>
          </a:stretch>
        </p:blipFill>
        <p:spPr bwMode="auto">
          <a:xfrm>
            <a:off x="8235544" y="1136477"/>
            <a:ext cx="343190" cy="343190"/>
          </a:xfrm>
          <a:prstGeom prst="rect">
            <a:avLst/>
          </a:prstGeom>
          <a:noFill/>
        </p:spPr>
      </p:pic>
      <p:pic>
        <p:nvPicPr>
          <p:cNvPr id="8" name="Picture 4" descr="http://comsys.informatik.uni-kiel.de/wp-content/uploads/2013/09/semantic_web.jpg"/>
          <p:cNvPicPr>
            <a:picLocks noChangeAspect="1" noChangeArrowheads="1"/>
          </p:cNvPicPr>
          <p:nvPr/>
        </p:nvPicPr>
        <p:blipFill>
          <a:blip r:embed="rId5" cstate="print"/>
          <a:srcRect/>
          <a:stretch>
            <a:fillRect/>
          </a:stretch>
        </p:blipFill>
        <p:spPr bwMode="auto">
          <a:xfrm>
            <a:off x="8179725" y="4031671"/>
            <a:ext cx="532014" cy="524702"/>
          </a:xfrm>
          <a:prstGeom prst="rect">
            <a:avLst/>
          </a:prstGeom>
          <a:noFill/>
          <a:ln>
            <a:noFill/>
          </a:ln>
          <a:effectLst/>
        </p:spPr>
      </p:pic>
    </p:spTree>
    <p:extLst>
      <p:ext uri="{BB962C8B-B14F-4D97-AF65-F5344CB8AC3E}">
        <p14:creationId xmlns:p14="http://schemas.microsoft.com/office/powerpoint/2010/main" val="30212405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Picture 2" descr="http://www.iugonet.org/en/figures/observations1_en.png"/>
          <p:cNvPicPr>
            <a:picLocks noChangeAspect="1" noChangeArrowheads="1"/>
          </p:cNvPicPr>
          <p:nvPr/>
        </p:nvPicPr>
        <p:blipFill>
          <a:blip r:embed="rId2" cstate="print"/>
          <a:srcRect/>
          <a:stretch>
            <a:fillRect/>
          </a:stretch>
        </p:blipFill>
        <p:spPr bwMode="auto">
          <a:xfrm>
            <a:off x="0" y="0"/>
            <a:ext cx="9153689" cy="6858000"/>
          </a:xfrm>
          <a:prstGeom prst="rect">
            <a:avLst/>
          </a:prstGeom>
          <a:noFill/>
        </p:spPr>
      </p:pic>
      <p:sp>
        <p:nvSpPr>
          <p:cNvPr id="5" name="Textfeld 4"/>
          <p:cNvSpPr txBox="1"/>
          <p:nvPr/>
        </p:nvSpPr>
        <p:spPr>
          <a:xfrm>
            <a:off x="2267744" y="6550223"/>
            <a:ext cx="4600683" cy="307777"/>
          </a:xfrm>
          <a:prstGeom prst="rect">
            <a:avLst/>
          </a:prstGeom>
          <a:solidFill>
            <a:schemeClr val="accent5"/>
          </a:solidFill>
          <a:ln>
            <a:solidFill>
              <a:schemeClr val="tx1"/>
            </a:solidFill>
          </a:ln>
        </p:spPr>
        <p:txBody>
          <a:bodyPr wrap="none" rtlCol="0">
            <a:spAutoFit/>
          </a:bodyPr>
          <a:lstStyle/>
          <a:p>
            <a:r>
              <a:rPr lang="en-US" sz="1400" dirty="0" smtClean="0">
                <a:hlinkClick r:id="rId3"/>
              </a:rPr>
              <a:t>http://www.iugonet.org/en/figures/observations1_en.png</a:t>
            </a:r>
            <a:endParaRPr lang="en-US" sz="1400" dirty="0"/>
          </a:p>
        </p:txBody>
      </p:sp>
      <p:sp>
        <p:nvSpPr>
          <p:cNvPr id="6" name="Textfeld 5"/>
          <p:cNvSpPr txBox="1"/>
          <p:nvPr/>
        </p:nvSpPr>
        <p:spPr>
          <a:xfrm>
            <a:off x="755576" y="3657935"/>
            <a:ext cx="8316416" cy="1200329"/>
          </a:xfrm>
          <a:prstGeom prst="rect">
            <a:avLst/>
          </a:prstGeom>
          <a:solidFill>
            <a:srgbClr val="FFFF99"/>
          </a:solidFill>
          <a:ln>
            <a:solidFill>
              <a:schemeClr val="tx1"/>
            </a:solidFill>
          </a:ln>
          <a:effectLst/>
        </p:spPr>
        <p:txBody>
          <a:bodyPr wrap="square" rtlCol="0">
            <a:spAutoFit/>
          </a:bodyPr>
          <a:lstStyle/>
          <a:p>
            <a:r>
              <a:rPr lang="de-DE" sz="2400" dirty="0" err="1" smtClean="0">
                <a:solidFill>
                  <a:srgbClr val="0000FF"/>
                </a:solidFill>
              </a:rPr>
              <a:t>Near-earth</a:t>
            </a:r>
            <a:r>
              <a:rPr lang="de-DE" sz="2400" dirty="0" smtClean="0">
                <a:solidFill>
                  <a:srgbClr val="0000FF"/>
                </a:solidFill>
              </a:rPr>
              <a:t> </a:t>
            </a:r>
            <a:r>
              <a:rPr lang="de-DE" sz="2400" dirty="0" err="1" smtClean="0">
                <a:solidFill>
                  <a:srgbClr val="0000FF"/>
                </a:solidFill>
              </a:rPr>
              <a:t>space</a:t>
            </a:r>
            <a:r>
              <a:rPr lang="de-DE" sz="2400" dirty="0" smtClean="0">
                <a:solidFill>
                  <a:srgbClr val="0000FF"/>
                </a:solidFill>
              </a:rPr>
              <a:t> </a:t>
            </a:r>
            <a:r>
              <a:rPr lang="de-DE" sz="2400" dirty="0" err="1" smtClean="0">
                <a:solidFill>
                  <a:srgbClr val="0000FF"/>
                </a:solidFill>
              </a:rPr>
              <a:t>data</a:t>
            </a:r>
            <a:r>
              <a:rPr lang="de-DE" sz="2400" dirty="0" smtClean="0">
                <a:solidFill>
                  <a:srgbClr val="0000FF"/>
                </a:solidFill>
              </a:rPr>
              <a:t> </a:t>
            </a:r>
            <a:r>
              <a:rPr lang="de-DE" sz="2400" dirty="0" err="1" smtClean="0">
                <a:solidFill>
                  <a:srgbClr val="0000FF"/>
                </a:solidFill>
              </a:rPr>
              <a:t>of</a:t>
            </a:r>
            <a:r>
              <a:rPr lang="de-DE" sz="2400" dirty="0" smtClean="0">
                <a:solidFill>
                  <a:srgbClr val="0000FF"/>
                </a:solidFill>
              </a:rPr>
              <a:t> ESPAS </a:t>
            </a:r>
            <a:r>
              <a:rPr lang="de-DE" sz="2400" dirty="0" err="1" smtClean="0">
                <a:solidFill>
                  <a:srgbClr val="0000FF"/>
                </a:solidFill>
              </a:rPr>
              <a:t>and</a:t>
            </a:r>
            <a:r>
              <a:rPr lang="de-DE" sz="2400" dirty="0" smtClean="0">
                <a:solidFill>
                  <a:srgbClr val="0000FF"/>
                </a:solidFill>
              </a:rPr>
              <a:t> IUGONET</a:t>
            </a:r>
          </a:p>
          <a:p>
            <a:pPr>
              <a:buFont typeface="Arial" pitchFamily="34" charset="0"/>
              <a:buChar char="•"/>
            </a:pPr>
            <a:r>
              <a:rPr lang="de-DE" sz="2400" dirty="0" smtClean="0"/>
              <a:t> </a:t>
            </a:r>
            <a:r>
              <a:rPr lang="de-DE" sz="2400" dirty="0" err="1" smtClean="0"/>
              <a:t>measure</a:t>
            </a:r>
            <a:r>
              <a:rPr lang="de-DE" sz="2400" dirty="0" smtClean="0"/>
              <a:t> </a:t>
            </a:r>
            <a:r>
              <a:rPr lang="de-DE" sz="2400" dirty="0" err="1" smtClean="0"/>
              <a:t>and</a:t>
            </a:r>
            <a:r>
              <a:rPr lang="de-DE" sz="2400" dirty="0" smtClean="0"/>
              <a:t> </a:t>
            </a:r>
            <a:r>
              <a:rPr lang="de-DE" sz="2400" dirty="0" err="1" smtClean="0"/>
              <a:t>use</a:t>
            </a:r>
            <a:r>
              <a:rPr lang="de-DE" sz="2400" dirty="0" smtClean="0"/>
              <a:t> the same </a:t>
            </a:r>
            <a:r>
              <a:rPr lang="de-DE" dirty="0" smtClean="0"/>
              <a:t>type</a:t>
            </a:r>
            <a:r>
              <a:rPr lang="de-DE" sz="2400" dirty="0" smtClean="0"/>
              <a:t> </a:t>
            </a:r>
            <a:r>
              <a:rPr lang="de-DE" sz="2400" dirty="0" err="1" smtClean="0"/>
              <a:t>of</a:t>
            </a:r>
            <a:r>
              <a:rPr lang="de-DE" sz="2400" dirty="0" smtClean="0"/>
              <a:t> </a:t>
            </a:r>
            <a:r>
              <a:rPr lang="de-DE" sz="2400" dirty="0" err="1" smtClean="0"/>
              <a:t>data</a:t>
            </a:r>
            <a:r>
              <a:rPr lang="de-DE" sz="2400" dirty="0" smtClean="0"/>
              <a:t> </a:t>
            </a:r>
            <a:r>
              <a:rPr lang="de-DE" sz="2400" dirty="0" err="1" smtClean="0"/>
              <a:t>and</a:t>
            </a:r>
            <a:r>
              <a:rPr lang="de-DE" sz="2400" dirty="0" smtClean="0"/>
              <a:t> </a:t>
            </a:r>
            <a:r>
              <a:rPr lang="de-DE" sz="2400" dirty="0" err="1" smtClean="0"/>
              <a:t>information</a:t>
            </a:r>
            <a:endParaRPr lang="de-DE" sz="2400" dirty="0" smtClean="0"/>
          </a:p>
          <a:p>
            <a:pPr>
              <a:buFont typeface="Arial" pitchFamily="34" charset="0"/>
              <a:buChar char="•"/>
            </a:pPr>
            <a:r>
              <a:rPr lang="de-DE" sz="2400" dirty="0" smtClean="0"/>
              <a:t> </a:t>
            </a:r>
            <a:r>
              <a:rPr lang="de-DE" sz="2400" dirty="0" err="1" smtClean="0"/>
              <a:t>share</a:t>
            </a:r>
            <a:r>
              <a:rPr lang="de-DE" sz="2400" dirty="0" smtClean="0"/>
              <a:t> the </a:t>
            </a:r>
            <a:r>
              <a:rPr lang="de-DE" sz="2400" dirty="0" err="1" smtClean="0"/>
              <a:t>common</a:t>
            </a:r>
            <a:r>
              <a:rPr lang="de-DE" sz="2400" dirty="0" smtClean="0"/>
              <a:t> </a:t>
            </a:r>
            <a:r>
              <a:rPr lang="de-DE" sz="2400" dirty="0" err="1" smtClean="0"/>
              <a:t>use</a:t>
            </a:r>
            <a:r>
              <a:rPr lang="de-DE" sz="2400" dirty="0" smtClean="0"/>
              <a:t> </a:t>
            </a:r>
            <a:r>
              <a:rPr lang="de-DE" sz="2400" dirty="0" err="1" smtClean="0"/>
              <a:t>of</a:t>
            </a:r>
            <a:r>
              <a:rPr lang="de-DE" sz="2400" dirty="0" smtClean="0"/>
              <a:t> </a:t>
            </a:r>
            <a:r>
              <a:rPr lang="de-DE" sz="2400" dirty="0" err="1" smtClean="0"/>
              <a:t>observatories</a:t>
            </a:r>
            <a:r>
              <a:rPr lang="de-DE" sz="2400" dirty="0" smtClean="0"/>
              <a:t> </a:t>
            </a:r>
            <a:r>
              <a:rPr lang="de-DE" sz="2400" dirty="0" err="1" smtClean="0"/>
              <a:t>and</a:t>
            </a:r>
            <a:r>
              <a:rPr lang="de-DE" sz="2400" dirty="0" smtClean="0"/>
              <a:t> </a:t>
            </a:r>
            <a:r>
              <a:rPr lang="de-DE" sz="2400" dirty="0" err="1" smtClean="0"/>
              <a:t>instruments</a:t>
            </a:r>
            <a:endParaRPr lang="de-DE" sz="2400" dirty="0" smtClean="0"/>
          </a:p>
        </p:txBody>
      </p:sp>
    </p:spTree>
    <p:extLst>
      <p:ext uri="{BB962C8B-B14F-4D97-AF65-F5344CB8AC3E}">
        <p14:creationId xmlns:p14="http://schemas.microsoft.com/office/powerpoint/2010/main" val="3760127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3074" name="Picture 2" descr="http://www.iugonet.org/en/figures/mdf_category.png"/>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p:spPr>
      </p:pic>
      <p:sp>
        <p:nvSpPr>
          <p:cNvPr id="6" name="Textfeld 5"/>
          <p:cNvSpPr txBox="1"/>
          <p:nvPr/>
        </p:nvSpPr>
        <p:spPr>
          <a:xfrm>
            <a:off x="222492" y="790002"/>
            <a:ext cx="6297493" cy="369332"/>
          </a:xfrm>
          <a:prstGeom prst="rect">
            <a:avLst/>
          </a:prstGeom>
          <a:solidFill>
            <a:schemeClr val="bg2">
              <a:lumMod val="20000"/>
              <a:lumOff val="80000"/>
            </a:schemeClr>
          </a:solidFill>
          <a:ln>
            <a:solidFill>
              <a:schemeClr val="tx1"/>
            </a:solidFill>
          </a:ln>
        </p:spPr>
        <p:txBody>
          <a:bodyPr wrap="none" rtlCol="0">
            <a:spAutoFit/>
          </a:bodyPr>
          <a:lstStyle/>
          <a:p>
            <a:r>
              <a:rPr lang="en-US" sz="1800" dirty="0" smtClean="0"/>
              <a:t>source: </a:t>
            </a:r>
            <a:r>
              <a:rPr lang="en-US" sz="1800" dirty="0" smtClean="0">
                <a:hlinkClick r:id="rId3"/>
              </a:rPr>
              <a:t>http://www.iugonet.org/en/figures/mdf_category.png</a:t>
            </a:r>
            <a:endParaRPr lang="en-US" sz="1800" dirty="0"/>
          </a:p>
        </p:txBody>
      </p:sp>
      <p:sp>
        <p:nvSpPr>
          <p:cNvPr id="7" name="Rechteck 6"/>
          <p:cNvSpPr/>
          <p:nvPr/>
        </p:nvSpPr>
        <p:spPr>
          <a:xfrm>
            <a:off x="3995936" y="4653136"/>
            <a:ext cx="4680520" cy="2062103"/>
          </a:xfrm>
          <a:prstGeom prst="rect">
            <a:avLst/>
          </a:prstGeom>
          <a:solidFill>
            <a:srgbClr val="FFFF99"/>
          </a:solidFill>
          <a:ln>
            <a:solidFill>
              <a:schemeClr val="tx1"/>
            </a:solidFill>
          </a:ln>
        </p:spPr>
        <p:txBody>
          <a:bodyPr wrap="square">
            <a:spAutoFit/>
          </a:bodyPr>
          <a:lstStyle/>
          <a:p>
            <a:r>
              <a:rPr lang="en-US" sz="1600" dirty="0" smtClean="0">
                <a:solidFill>
                  <a:srgbClr val="FF0000"/>
                </a:solidFill>
              </a:rPr>
              <a:t>*</a:t>
            </a:r>
            <a:r>
              <a:rPr lang="en-US" sz="1600" dirty="0" smtClean="0"/>
              <a:t>... we selected </a:t>
            </a:r>
            <a:r>
              <a:rPr lang="en-US" sz="1600" dirty="0" smtClean="0">
                <a:hlinkClick r:id="rId4"/>
              </a:rPr>
              <a:t>the SPASE data model/metadata format</a:t>
            </a:r>
            <a:r>
              <a:rPr lang="en-US" sz="1600" dirty="0" smtClean="0"/>
              <a:t> as the base of the IUGONET metadata format because SPASE matches best the upper atmosphere data and holds versatility and expandability in terms of the international standardization. Our original modifications have been added to SPASE to create the IUGONET common metadata format.</a:t>
            </a:r>
            <a:endParaRPr lang="en-US" sz="1600" dirty="0"/>
          </a:p>
        </p:txBody>
      </p:sp>
      <p:sp>
        <p:nvSpPr>
          <p:cNvPr id="9" name="Textfeld 8"/>
          <p:cNvSpPr txBox="1"/>
          <p:nvPr/>
        </p:nvSpPr>
        <p:spPr>
          <a:xfrm>
            <a:off x="406691" y="6389641"/>
            <a:ext cx="3467359" cy="307777"/>
          </a:xfrm>
          <a:prstGeom prst="rect">
            <a:avLst/>
          </a:prstGeom>
          <a:solidFill>
            <a:schemeClr val="bg2">
              <a:lumMod val="20000"/>
              <a:lumOff val="80000"/>
            </a:schemeClr>
          </a:solidFill>
          <a:ln>
            <a:solidFill>
              <a:schemeClr val="tx1"/>
            </a:solidFill>
          </a:ln>
        </p:spPr>
        <p:txBody>
          <a:bodyPr wrap="none" rtlCol="0">
            <a:spAutoFit/>
          </a:bodyPr>
          <a:lstStyle/>
          <a:p>
            <a:r>
              <a:rPr lang="en-US" sz="1400" dirty="0" smtClean="0">
                <a:solidFill>
                  <a:srgbClr val="FF0000"/>
                </a:solidFill>
              </a:rPr>
              <a:t>*</a:t>
            </a:r>
            <a:r>
              <a:rPr lang="en-US" sz="1400" dirty="0" smtClean="0">
                <a:hlinkClick r:id="rId5"/>
              </a:rPr>
              <a:t>http://www.iugonet.org/en/mdformat.html</a:t>
            </a:r>
            <a:endParaRPr lang="en-US" sz="1400" dirty="0"/>
          </a:p>
        </p:txBody>
      </p:sp>
      <p:sp>
        <p:nvSpPr>
          <p:cNvPr id="10" name="Rechteck 9"/>
          <p:cNvSpPr/>
          <p:nvPr/>
        </p:nvSpPr>
        <p:spPr bwMode="auto">
          <a:xfrm>
            <a:off x="3765665" y="5004262"/>
            <a:ext cx="191193" cy="1088967"/>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Tree>
    <p:extLst>
      <p:ext uri="{BB962C8B-B14F-4D97-AF65-F5344CB8AC3E}">
        <p14:creationId xmlns:p14="http://schemas.microsoft.com/office/powerpoint/2010/main" val="2432806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*SPASE 2.2.2 Data Model</a:t>
            </a:r>
            <a:endParaRPr lang="de-DE" dirty="0"/>
          </a:p>
        </p:txBody>
      </p:sp>
      <p:sp>
        <p:nvSpPr>
          <p:cNvPr id="4" name="Fußzeilenplatzhalter 3"/>
          <p:cNvSpPr>
            <a:spLocks noGrp="1"/>
          </p:cNvSpPr>
          <p:nvPr>
            <p:ph type="ftr" sz="quarter" idx="11"/>
          </p:nvPr>
        </p:nvSpPr>
        <p:spPr/>
        <p:txBody>
          <a:bodyPr/>
          <a:lstStyle/>
          <a:p>
            <a:r>
              <a:rPr lang="en-US" smtClean="0"/>
              <a:t>CODATA 23, Taipei, 28 - 31 October 2012</a:t>
            </a:r>
          </a:p>
          <a:p>
            <a:endParaRPr lang="en-US" dirty="0"/>
          </a:p>
        </p:txBody>
      </p:sp>
      <p:pic>
        <p:nvPicPr>
          <p:cNvPr id="43010" name="Picture 2"/>
          <p:cNvPicPr>
            <a:picLocks noChangeAspect="1" noChangeArrowheads="1"/>
          </p:cNvPicPr>
          <p:nvPr/>
        </p:nvPicPr>
        <p:blipFill>
          <a:blip r:embed="rId2" cstate="print"/>
          <a:srcRect/>
          <a:stretch>
            <a:fillRect/>
          </a:stretch>
        </p:blipFill>
        <p:spPr bwMode="auto">
          <a:xfrm>
            <a:off x="-1" y="-6549"/>
            <a:ext cx="9144001" cy="6897801"/>
          </a:xfrm>
          <a:prstGeom prst="rect">
            <a:avLst/>
          </a:prstGeom>
          <a:noFill/>
          <a:ln w="9525">
            <a:solidFill>
              <a:schemeClr val="tx1"/>
            </a:solidFill>
            <a:miter lim="800000"/>
            <a:headEnd/>
            <a:tailEnd/>
          </a:ln>
        </p:spPr>
      </p:pic>
      <p:sp>
        <p:nvSpPr>
          <p:cNvPr id="7" name="Textfeld 6"/>
          <p:cNvSpPr txBox="1"/>
          <p:nvPr/>
        </p:nvSpPr>
        <p:spPr>
          <a:xfrm>
            <a:off x="428566" y="6072512"/>
            <a:ext cx="8325139" cy="584775"/>
          </a:xfrm>
          <a:prstGeom prst="rect">
            <a:avLst/>
          </a:prstGeom>
          <a:solidFill>
            <a:schemeClr val="accent5"/>
          </a:solidFill>
          <a:ln>
            <a:solidFill>
              <a:schemeClr val="tx1"/>
            </a:solidFill>
          </a:ln>
          <a:effectLst/>
        </p:spPr>
        <p:txBody>
          <a:bodyPr wrap="square" rtlCol="0">
            <a:spAutoFit/>
          </a:bodyPr>
          <a:lstStyle/>
          <a:p>
            <a:r>
              <a:rPr lang="en-US" sz="1600" baseline="30000" dirty="0" smtClean="0">
                <a:solidFill>
                  <a:srgbClr val="FF0000"/>
                </a:solidFill>
              </a:rPr>
              <a:t>1 </a:t>
            </a:r>
            <a:r>
              <a:rPr lang="en-US" sz="1600" b="1" dirty="0" smtClean="0"/>
              <a:t>A Space and Solar Physics Data Model </a:t>
            </a:r>
            <a:r>
              <a:rPr lang="de-DE" sz="1600" b="1" dirty="0" err="1" smtClean="0"/>
              <a:t>from</a:t>
            </a:r>
            <a:r>
              <a:rPr lang="de-DE" sz="1600" b="1" dirty="0" smtClean="0"/>
              <a:t> </a:t>
            </a:r>
            <a:r>
              <a:rPr lang="de-DE" sz="1600" b="1" dirty="0" err="1" smtClean="0"/>
              <a:t>the</a:t>
            </a:r>
            <a:r>
              <a:rPr lang="de-DE" sz="1600" b="1" dirty="0" smtClean="0"/>
              <a:t> SPASE </a:t>
            </a:r>
            <a:r>
              <a:rPr lang="de-DE" sz="1600" b="1" dirty="0" err="1" smtClean="0"/>
              <a:t>Consortium</a:t>
            </a:r>
            <a:r>
              <a:rPr lang="de-DE" sz="1600" b="1" dirty="0" smtClean="0"/>
              <a:t>, Version: 2.2.2</a:t>
            </a:r>
          </a:p>
          <a:p>
            <a:r>
              <a:rPr lang="de-DE" sz="1600" dirty="0" smtClean="0"/>
              <a:t>  Release Date: 2011-02-27</a:t>
            </a:r>
          </a:p>
        </p:txBody>
      </p:sp>
      <p:pic>
        <p:nvPicPr>
          <p:cNvPr id="6" name="Picture 8" descr="http://t3.gstatic.com/images?q=tbn:ANd9GcQSpZrnJRZfDDd6aBmilmuuqbg-FSIa_mfupYQGonnfKuESdCri6A"/>
          <p:cNvPicPr>
            <a:picLocks noChangeAspect="1" noChangeArrowheads="1"/>
          </p:cNvPicPr>
          <p:nvPr/>
        </p:nvPicPr>
        <p:blipFill>
          <a:blip r:embed="rId3" cstate="print"/>
          <a:srcRect/>
          <a:stretch>
            <a:fillRect/>
          </a:stretch>
        </p:blipFill>
        <p:spPr bwMode="auto">
          <a:xfrm>
            <a:off x="7757516" y="5614492"/>
            <a:ext cx="979861" cy="300445"/>
          </a:xfrm>
          <a:prstGeom prst="rect">
            <a:avLst/>
          </a:prstGeom>
          <a:noFill/>
        </p:spPr>
      </p:pic>
      <p:sp>
        <p:nvSpPr>
          <p:cNvPr id="10" name="Rechteck 9"/>
          <p:cNvSpPr/>
          <p:nvPr/>
        </p:nvSpPr>
        <p:spPr bwMode="auto">
          <a:xfrm>
            <a:off x="579863" y="144963"/>
            <a:ext cx="6556917" cy="82519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 name="Text Box 4"/>
          <p:cNvSpPr txBox="1">
            <a:spLocks noChangeArrowheads="1"/>
          </p:cNvSpPr>
          <p:nvPr/>
        </p:nvSpPr>
        <p:spPr bwMode="auto">
          <a:xfrm>
            <a:off x="975286" y="192283"/>
            <a:ext cx="6726772" cy="492443"/>
          </a:xfrm>
          <a:prstGeom prst="rect">
            <a:avLst/>
          </a:prstGeom>
          <a:solidFill>
            <a:srgbClr val="FFFF00"/>
          </a:solidFill>
          <a:ln w="9525">
            <a:solidFill>
              <a:schemeClr val="tx1"/>
            </a:solidFill>
            <a:miter lim="800000"/>
            <a:headEnd/>
            <a:tailEnd/>
          </a:ln>
        </p:spPr>
        <p:txBody>
          <a:bodyPr wrap="square">
            <a:spAutoFit/>
          </a:bodyPr>
          <a:lstStyle/>
          <a:p>
            <a:r>
              <a:rPr lang="en-US" sz="2600" dirty="0" smtClean="0">
                <a:solidFill>
                  <a:srgbClr val="0033CC"/>
                </a:solidFill>
              </a:rPr>
              <a:t>IUGONET’s data model is based on SPASE</a:t>
            </a:r>
            <a:r>
              <a:rPr lang="en-US" sz="2600" baseline="30000" dirty="0" smtClean="0">
                <a:solidFill>
                  <a:srgbClr val="FF0000"/>
                </a:solidFill>
              </a:rPr>
              <a:t>1</a:t>
            </a:r>
            <a:endParaRPr lang="en-US" sz="2600" i="1" dirty="0">
              <a:solidFill>
                <a:srgbClr val="0033CC"/>
              </a:solidFill>
            </a:endParaRPr>
          </a:p>
        </p:txBody>
      </p:sp>
      <p:sp>
        <p:nvSpPr>
          <p:cNvPr id="9" name="Textfeld 8"/>
          <p:cNvSpPr txBox="1"/>
          <p:nvPr/>
        </p:nvSpPr>
        <p:spPr>
          <a:xfrm>
            <a:off x="3984138" y="6515955"/>
            <a:ext cx="5102422" cy="307777"/>
          </a:xfrm>
          <a:prstGeom prst="rect">
            <a:avLst/>
          </a:prstGeom>
          <a:solidFill>
            <a:schemeClr val="bg2">
              <a:lumMod val="20000"/>
              <a:lumOff val="80000"/>
            </a:schemeClr>
          </a:solidFill>
          <a:ln>
            <a:solidFill>
              <a:schemeClr val="tx1"/>
            </a:solidFill>
          </a:ln>
        </p:spPr>
        <p:txBody>
          <a:bodyPr wrap="none" rtlCol="0">
            <a:spAutoFit/>
          </a:bodyPr>
          <a:lstStyle/>
          <a:p>
            <a:r>
              <a:rPr lang="en-US" sz="1400" baseline="30000" dirty="0" smtClean="0">
                <a:solidFill>
                  <a:srgbClr val="FF0000"/>
                </a:solidFill>
              </a:rPr>
              <a:t>1 </a:t>
            </a:r>
            <a:r>
              <a:rPr lang="en-US" sz="1400" dirty="0" smtClean="0">
                <a:hlinkClick r:id="rId4"/>
              </a:rPr>
              <a:t>http://www.spase-group.org/docs/dictionary/spase-2_2_2.pdf</a:t>
            </a:r>
            <a:endParaRPr lang="en-US" sz="1400" dirty="0"/>
          </a:p>
        </p:txBody>
      </p:sp>
    </p:spTree>
    <p:extLst>
      <p:ext uri="{BB962C8B-B14F-4D97-AF65-F5344CB8AC3E}">
        <p14:creationId xmlns:p14="http://schemas.microsoft.com/office/powerpoint/2010/main" val="3073749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0" y="6032810"/>
            <a:ext cx="9144000" cy="82519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pic>
        <p:nvPicPr>
          <p:cNvPr id="74753" name="Picture 1"/>
          <p:cNvPicPr>
            <a:picLocks noChangeAspect="1" noChangeArrowheads="1"/>
          </p:cNvPicPr>
          <p:nvPr/>
        </p:nvPicPr>
        <p:blipFill>
          <a:blip r:embed="rId2" cstate="print"/>
          <a:srcRect/>
          <a:stretch>
            <a:fillRect/>
          </a:stretch>
        </p:blipFill>
        <p:spPr bwMode="auto">
          <a:xfrm>
            <a:off x="245327" y="178813"/>
            <a:ext cx="8653346" cy="6556525"/>
          </a:xfrm>
          <a:prstGeom prst="rect">
            <a:avLst/>
          </a:prstGeom>
          <a:noFill/>
          <a:ln w="9525">
            <a:noFill/>
            <a:miter lim="800000"/>
            <a:headEnd/>
            <a:tailEnd/>
          </a:ln>
        </p:spPr>
      </p:pic>
      <p:sp>
        <p:nvSpPr>
          <p:cNvPr id="7" name="Rechteck 6"/>
          <p:cNvSpPr/>
          <p:nvPr/>
        </p:nvSpPr>
        <p:spPr bwMode="auto">
          <a:xfrm>
            <a:off x="1962615" y="301083"/>
            <a:ext cx="5943600" cy="669073"/>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 name="Textfeld 5"/>
          <p:cNvSpPr txBox="1"/>
          <p:nvPr/>
        </p:nvSpPr>
        <p:spPr>
          <a:xfrm>
            <a:off x="2575937" y="356842"/>
            <a:ext cx="4835363" cy="492443"/>
          </a:xfrm>
          <a:prstGeom prst="rect">
            <a:avLst/>
          </a:prstGeom>
          <a:solidFill>
            <a:srgbClr val="FFFF00"/>
          </a:solidFill>
          <a:ln>
            <a:solidFill>
              <a:schemeClr val="tx1"/>
            </a:solidFill>
          </a:ln>
        </p:spPr>
        <p:txBody>
          <a:bodyPr wrap="none" rtlCol="0">
            <a:spAutoFit/>
          </a:bodyPr>
          <a:lstStyle/>
          <a:p>
            <a:r>
              <a:rPr lang="en-US" sz="2600" dirty="0" smtClean="0"/>
              <a:t>IUGONET Metadata DB Portal</a:t>
            </a:r>
            <a:r>
              <a:rPr lang="en-US" sz="2600" dirty="0" smtClean="0">
                <a:solidFill>
                  <a:srgbClr val="FF0000"/>
                </a:solidFill>
              </a:rPr>
              <a:t>*</a:t>
            </a:r>
            <a:endParaRPr lang="en-US" sz="2600" dirty="0">
              <a:solidFill>
                <a:srgbClr val="FF0000"/>
              </a:solidFill>
            </a:endParaRPr>
          </a:p>
        </p:txBody>
      </p:sp>
      <p:sp>
        <p:nvSpPr>
          <p:cNvPr id="9" name="Text Box 4"/>
          <p:cNvSpPr txBox="1">
            <a:spLocks noChangeArrowheads="1"/>
          </p:cNvSpPr>
          <p:nvPr/>
        </p:nvSpPr>
        <p:spPr bwMode="auto">
          <a:xfrm>
            <a:off x="3733898" y="6259226"/>
            <a:ext cx="4878259" cy="369332"/>
          </a:xfrm>
          <a:prstGeom prst="rect">
            <a:avLst/>
          </a:prstGeom>
          <a:solidFill>
            <a:schemeClr val="bg2">
              <a:lumMod val="20000"/>
              <a:lumOff val="80000"/>
            </a:schemeClr>
          </a:solidFill>
          <a:ln w="9525">
            <a:solidFill>
              <a:schemeClr val="tx1"/>
            </a:solidFill>
            <a:miter lim="800000"/>
            <a:headEnd/>
            <a:tailEnd/>
          </a:ln>
        </p:spPr>
        <p:txBody>
          <a:bodyPr wrap="none">
            <a:spAutoFit/>
          </a:bodyPr>
          <a:lstStyle/>
          <a:p>
            <a:r>
              <a:rPr lang="en-US" sz="1800" dirty="0" smtClean="0">
                <a:solidFill>
                  <a:srgbClr val="FF3300"/>
                </a:solidFill>
              </a:rPr>
              <a:t>*</a:t>
            </a:r>
            <a:r>
              <a:rPr lang="en-US" sz="1800" dirty="0" smtClean="0">
                <a:solidFill>
                  <a:srgbClr val="FF3300"/>
                </a:solidFill>
                <a:hlinkClick r:id="rId3"/>
              </a:rPr>
              <a:t>http://iugonet1.stelab.nagoya-u.ac.jp/iugonet/</a:t>
            </a:r>
            <a:endParaRPr lang="en-US" sz="1800" dirty="0">
              <a:solidFill>
                <a:srgbClr val="FF3300"/>
              </a:solidFill>
            </a:endParaRPr>
          </a:p>
        </p:txBody>
      </p:sp>
    </p:spTree>
    <p:extLst>
      <p:ext uri="{BB962C8B-B14F-4D97-AF65-F5344CB8AC3E}">
        <p14:creationId xmlns:p14="http://schemas.microsoft.com/office/powerpoint/2010/main" val="596969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de-DE" smtClean="0"/>
          </a:p>
        </p:txBody>
      </p:sp>
      <p:sp>
        <p:nvSpPr>
          <p:cNvPr id="4099" name="Rectangle 3"/>
          <p:cNvSpPr>
            <a:spLocks noGrp="1" noChangeArrowheads="1"/>
          </p:cNvSpPr>
          <p:nvPr>
            <p:ph type="body" idx="1"/>
          </p:nvPr>
        </p:nvSpPr>
        <p:spPr/>
        <p:txBody>
          <a:bodyPr/>
          <a:lstStyle/>
          <a:p>
            <a:endParaRPr lang="de-DE" smtClean="0">
              <a:latin typeface="+mj-lt"/>
            </a:endParaRPr>
          </a:p>
        </p:txBody>
      </p:sp>
      <p:pic>
        <p:nvPicPr>
          <p:cNvPr id="4" name="Picture 2"/>
          <p:cNvPicPr>
            <a:picLocks noChangeAspect="1" noChangeArrowheads="1"/>
          </p:cNvPicPr>
          <p:nvPr/>
        </p:nvPicPr>
        <p:blipFill>
          <a:blip r:embed="rId2" cstate="print"/>
          <a:srcRect/>
          <a:stretch>
            <a:fillRect/>
          </a:stretch>
        </p:blipFill>
        <p:spPr bwMode="auto">
          <a:xfrm>
            <a:off x="0" y="116632"/>
            <a:ext cx="9144001" cy="6604887"/>
          </a:xfrm>
          <a:prstGeom prst="rect">
            <a:avLst/>
          </a:prstGeom>
          <a:noFill/>
          <a:ln w="9525">
            <a:noFill/>
            <a:miter lim="800000"/>
            <a:headEnd/>
            <a:tailEnd/>
          </a:ln>
          <a:effectLst/>
        </p:spPr>
      </p:pic>
      <p:sp>
        <p:nvSpPr>
          <p:cNvPr id="6" name="Textfeld 5"/>
          <p:cNvSpPr txBox="1"/>
          <p:nvPr/>
        </p:nvSpPr>
        <p:spPr>
          <a:xfrm>
            <a:off x="212656" y="2488145"/>
            <a:ext cx="8552521" cy="1815882"/>
          </a:xfrm>
          <a:prstGeom prst="rect">
            <a:avLst/>
          </a:prstGeom>
          <a:solidFill>
            <a:srgbClr val="FFFF99"/>
          </a:solidFill>
          <a:ln>
            <a:solidFill>
              <a:schemeClr val="tx1"/>
            </a:solidFill>
          </a:ln>
          <a:effectLst/>
        </p:spPr>
        <p:txBody>
          <a:bodyPr wrap="square" rtlCol="0">
            <a:spAutoFit/>
          </a:bodyPr>
          <a:lstStyle/>
          <a:p>
            <a:r>
              <a:rPr lang="de-DE" dirty="0" err="1" smtClean="0">
                <a:solidFill>
                  <a:srgbClr val="0000FF"/>
                </a:solidFill>
                <a:latin typeface="+mj-lt"/>
              </a:rPr>
              <a:t>Objectives</a:t>
            </a:r>
            <a:r>
              <a:rPr lang="de-DE" dirty="0" smtClean="0">
                <a:solidFill>
                  <a:srgbClr val="0000FF"/>
                </a:solidFill>
                <a:latin typeface="+mj-lt"/>
              </a:rPr>
              <a:t>:</a:t>
            </a:r>
          </a:p>
          <a:p>
            <a:pPr>
              <a:buFont typeface="Arial" pitchFamily="34" charset="0"/>
              <a:buChar char="•"/>
            </a:pPr>
            <a:r>
              <a:rPr lang="en-US" sz="2100" dirty="0" smtClean="0">
                <a:latin typeface="+mj-lt"/>
              </a:rPr>
              <a:t> A</a:t>
            </a:r>
            <a:r>
              <a:rPr lang="en-GB" sz="2100" dirty="0" smtClean="0">
                <a:latin typeface="+mj-lt"/>
              </a:rPr>
              <a:t> platform to integrate heterogeneous data from earth’s  </a:t>
            </a:r>
          </a:p>
          <a:p>
            <a:r>
              <a:rPr lang="en-GB" sz="2100" dirty="0" smtClean="0">
                <a:latin typeface="+mj-lt"/>
              </a:rPr>
              <a:t>  thermosphere, ionosphere, </a:t>
            </a:r>
            <a:r>
              <a:rPr lang="en-GB" sz="2100" dirty="0" err="1" smtClean="0">
                <a:latin typeface="+mj-lt"/>
              </a:rPr>
              <a:t>plasmasphere</a:t>
            </a:r>
            <a:r>
              <a:rPr lang="en-GB" sz="2100" dirty="0" smtClean="0">
                <a:latin typeface="+mj-lt"/>
              </a:rPr>
              <a:t> &amp; magnetosphere</a:t>
            </a:r>
            <a:endParaRPr lang="en-US" sz="2100" dirty="0" smtClean="0">
              <a:latin typeface="+mj-lt"/>
            </a:endParaRPr>
          </a:p>
          <a:p>
            <a:pPr>
              <a:buFont typeface="Arial" pitchFamily="34" charset="0"/>
              <a:buChar char="•"/>
            </a:pPr>
            <a:r>
              <a:rPr lang="de-DE" sz="2100" dirty="0" smtClean="0">
                <a:latin typeface="+mj-lt"/>
              </a:rPr>
              <a:t> </a:t>
            </a:r>
            <a:r>
              <a:rPr lang="de-DE" sz="2100" dirty="0" err="1" smtClean="0">
                <a:latin typeface="+mj-lt"/>
              </a:rPr>
              <a:t>Provides</a:t>
            </a:r>
            <a:r>
              <a:rPr lang="de-DE" sz="2100" dirty="0" smtClean="0">
                <a:latin typeface="+mj-lt"/>
              </a:rPr>
              <a:t> </a:t>
            </a:r>
            <a:r>
              <a:rPr lang="de-DE" sz="2100" dirty="0" err="1" smtClean="0">
                <a:latin typeface="+mj-lt"/>
              </a:rPr>
              <a:t>unique</a:t>
            </a:r>
            <a:r>
              <a:rPr lang="de-DE" sz="2100" dirty="0" smtClean="0">
                <a:latin typeface="+mj-lt"/>
              </a:rPr>
              <a:t> </a:t>
            </a:r>
            <a:r>
              <a:rPr lang="de-DE" sz="2100" dirty="0" err="1" smtClean="0">
                <a:latin typeface="+mj-lt"/>
              </a:rPr>
              <a:t>access</a:t>
            </a:r>
            <a:r>
              <a:rPr lang="de-DE" sz="2100" dirty="0" smtClean="0">
                <a:latin typeface="+mj-lt"/>
              </a:rPr>
              <a:t> </a:t>
            </a:r>
            <a:r>
              <a:rPr lang="de-DE" sz="2100" dirty="0" err="1" smtClean="0">
                <a:latin typeface="+mj-lt"/>
              </a:rPr>
              <a:t>to</a:t>
            </a:r>
            <a:r>
              <a:rPr lang="de-DE" sz="2100" dirty="0" smtClean="0">
                <a:latin typeface="+mj-lt"/>
              </a:rPr>
              <a:t> </a:t>
            </a:r>
            <a:r>
              <a:rPr lang="de-DE" sz="2100" dirty="0" err="1" smtClean="0">
                <a:latin typeface="+mj-lt"/>
              </a:rPr>
              <a:t>scientific</a:t>
            </a:r>
            <a:r>
              <a:rPr lang="de-DE" sz="2100" dirty="0" smtClean="0">
                <a:latin typeface="+mj-lt"/>
              </a:rPr>
              <a:t> </a:t>
            </a:r>
            <a:r>
              <a:rPr lang="de-DE" sz="2100" dirty="0" err="1" smtClean="0">
                <a:latin typeface="+mj-lt"/>
              </a:rPr>
              <a:t>near-earth</a:t>
            </a:r>
            <a:r>
              <a:rPr lang="de-DE" sz="2100" dirty="0" smtClean="0">
                <a:latin typeface="+mj-lt"/>
              </a:rPr>
              <a:t> </a:t>
            </a:r>
            <a:r>
              <a:rPr lang="de-DE" sz="2100" dirty="0" err="1" smtClean="0">
                <a:latin typeface="+mj-lt"/>
              </a:rPr>
              <a:t>space</a:t>
            </a:r>
            <a:r>
              <a:rPr lang="de-DE" sz="2100" dirty="0" smtClean="0">
                <a:latin typeface="+mj-lt"/>
              </a:rPr>
              <a:t> </a:t>
            </a:r>
            <a:r>
              <a:rPr lang="de-DE" sz="2100" dirty="0" err="1" smtClean="0">
                <a:latin typeface="+mj-lt"/>
              </a:rPr>
              <a:t>data</a:t>
            </a:r>
            <a:endParaRPr lang="de-DE" sz="2100" dirty="0" smtClean="0">
              <a:latin typeface="+mj-lt"/>
            </a:endParaRPr>
          </a:p>
          <a:p>
            <a:pPr>
              <a:buFont typeface="Arial" pitchFamily="34" charset="0"/>
              <a:buChar char="•"/>
            </a:pPr>
            <a:r>
              <a:rPr lang="de-DE" sz="2100" dirty="0" smtClean="0">
                <a:latin typeface="+mj-lt"/>
              </a:rPr>
              <a:t> </a:t>
            </a:r>
            <a:r>
              <a:rPr lang="de-DE" sz="2100" dirty="0" err="1" smtClean="0">
                <a:latin typeface="+mj-lt"/>
              </a:rPr>
              <a:t>Offers</a:t>
            </a:r>
            <a:r>
              <a:rPr lang="de-DE" sz="2100" dirty="0" smtClean="0">
                <a:latin typeface="+mj-lt"/>
              </a:rPr>
              <a:t> Web-</a:t>
            </a:r>
            <a:r>
              <a:rPr lang="de-DE" sz="2100" dirty="0" err="1" smtClean="0">
                <a:latin typeface="+mj-lt"/>
              </a:rPr>
              <a:t>based</a:t>
            </a:r>
            <a:r>
              <a:rPr lang="de-DE" sz="2100" dirty="0" smtClean="0">
                <a:latin typeface="+mj-lt"/>
              </a:rPr>
              <a:t> </a:t>
            </a:r>
            <a:r>
              <a:rPr lang="de-DE" sz="2100" dirty="0" err="1" smtClean="0">
                <a:latin typeface="+mj-lt"/>
              </a:rPr>
              <a:t>applications</a:t>
            </a:r>
            <a:r>
              <a:rPr lang="de-DE" sz="2100" dirty="0" smtClean="0">
                <a:latin typeface="+mj-lt"/>
              </a:rPr>
              <a:t> </a:t>
            </a:r>
            <a:r>
              <a:rPr lang="de-DE" sz="2100" dirty="0" err="1" smtClean="0">
                <a:latin typeface="+mj-lt"/>
              </a:rPr>
              <a:t>and</a:t>
            </a:r>
            <a:r>
              <a:rPr lang="de-DE" sz="2100" dirty="0" smtClean="0">
                <a:latin typeface="+mj-lt"/>
              </a:rPr>
              <a:t> </a:t>
            </a:r>
            <a:r>
              <a:rPr lang="de-DE" sz="2100" dirty="0" err="1" smtClean="0">
                <a:latin typeface="+mj-lt"/>
              </a:rPr>
              <a:t>services</a:t>
            </a:r>
            <a:endParaRPr lang="de-DE" sz="2100" dirty="0" smtClean="0">
              <a:latin typeface="+mj-lt"/>
            </a:endParaRPr>
          </a:p>
        </p:txBody>
      </p:sp>
      <p:pic>
        <p:nvPicPr>
          <p:cNvPr id="7" name="Picture 2" descr="C:\Users\Main User\Documents\ESPAS\Logos\ARC.PNG"/>
          <p:cNvPicPr>
            <a:picLocks noChangeAspect="1" noChangeArrowheads="1"/>
          </p:cNvPicPr>
          <p:nvPr/>
        </p:nvPicPr>
        <p:blipFill>
          <a:blip r:embed="rId3" cstate="print"/>
          <a:srcRect/>
          <a:stretch>
            <a:fillRect/>
          </a:stretch>
        </p:blipFill>
        <p:spPr bwMode="auto">
          <a:xfrm>
            <a:off x="1331640" y="5805264"/>
            <a:ext cx="786089" cy="684000"/>
          </a:xfrm>
          <a:prstGeom prst="rect">
            <a:avLst/>
          </a:prstGeom>
          <a:noFill/>
        </p:spPr>
      </p:pic>
      <p:pic>
        <p:nvPicPr>
          <p:cNvPr id="8" name="Picture 3" descr="C:\Users\Main User\Documents\ESPAS\Logos\BISA.PNG"/>
          <p:cNvPicPr>
            <a:picLocks noChangeAspect="1" noChangeArrowheads="1"/>
          </p:cNvPicPr>
          <p:nvPr/>
        </p:nvPicPr>
        <p:blipFill>
          <a:blip r:embed="rId4" cstate="print"/>
          <a:srcRect/>
          <a:stretch>
            <a:fillRect/>
          </a:stretch>
        </p:blipFill>
        <p:spPr bwMode="auto">
          <a:xfrm>
            <a:off x="6749977" y="5157192"/>
            <a:ext cx="486319" cy="671379"/>
          </a:xfrm>
          <a:prstGeom prst="rect">
            <a:avLst/>
          </a:prstGeom>
          <a:noFill/>
        </p:spPr>
      </p:pic>
      <p:pic>
        <p:nvPicPr>
          <p:cNvPr id="9" name="Picture 4" descr="C:\Users\Main User\Documents\ESPAS\Logos\DLR.PNG"/>
          <p:cNvPicPr>
            <a:picLocks noChangeAspect="1" noChangeArrowheads="1"/>
          </p:cNvPicPr>
          <p:nvPr/>
        </p:nvPicPr>
        <p:blipFill>
          <a:blip r:embed="rId5" cstate="print"/>
          <a:srcRect/>
          <a:stretch>
            <a:fillRect/>
          </a:stretch>
        </p:blipFill>
        <p:spPr bwMode="auto">
          <a:xfrm>
            <a:off x="1331640" y="5157192"/>
            <a:ext cx="989355" cy="684000"/>
          </a:xfrm>
          <a:prstGeom prst="rect">
            <a:avLst/>
          </a:prstGeom>
          <a:noFill/>
        </p:spPr>
      </p:pic>
      <p:pic>
        <p:nvPicPr>
          <p:cNvPr id="10" name="Picture 5" descr="C:\Users\Main User\Documents\ESPAS\Logos\D-SRC-button.gif"/>
          <p:cNvPicPr>
            <a:picLocks noChangeAspect="1" noChangeArrowheads="1"/>
          </p:cNvPicPr>
          <p:nvPr/>
        </p:nvPicPr>
        <p:blipFill>
          <a:blip r:embed="rId6" cstate="print"/>
          <a:srcRect/>
          <a:stretch>
            <a:fillRect/>
          </a:stretch>
        </p:blipFill>
        <p:spPr bwMode="auto">
          <a:xfrm>
            <a:off x="6300192" y="6381328"/>
            <a:ext cx="523638" cy="432000"/>
          </a:xfrm>
          <a:prstGeom prst="rect">
            <a:avLst/>
          </a:prstGeom>
          <a:noFill/>
        </p:spPr>
      </p:pic>
      <p:pic>
        <p:nvPicPr>
          <p:cNvPr id="11" name="Picture 6" descr="C:\Users\Main User\Documents\ESPAS\Logos\DTU.PNG"/>
          <p:cNvPicPr>
            <a:picLocks noChangeAspect="1" noChangeArrowheads="1"/>
          </p:cNvPicPr>
          <p:nvPr/>
        </p:nvPicPr>
        <p:blipFill>
          <a:blip r:embed="rId7" cstate="print"/>
          <a:srcRect/>
          <a:stretch>
            <a:fillRect/>
          </a:stretch>
        </p:blipFill>
        <p:spPr bwMode="auto">
          <a:xfrm>
            <a:off x="8460431" y="5157192"/>
            <a:ext cx="600658" cy="756000"/>
          </a:xfrm>
          <a:prstGeom prst="rect">
            <a:avLst/>
          </a:prstGeom>
          <a:noFill/>
        </p:spPr>
      </p:pic>
      <p:pic>
        <p:nvPicPr>
          <p:cNvPr id="12" name="Picture 7" descr="C:\Users\Main User\Documents\ESPAS\Logos\EISCAT.PNG"/>
          <p:cNvPicPr>
            <a:picLocks noChangeAspect="1" noChangeArrowheads="1"/>
          </p:cNvPicPr>
          <p:nvPr/>
        </p:nvPicPr>
        <p:blipFill>
          <a:blip r:embed="rId8" cstate="print"/>
          <a:srcRect/>
          <a:stretch>
            <a:fillRect/>
          </a:stretch>
        </p:blipFill>
        <p:spPr bwMode="auto">
          <a:xfrm>
            <a:off x="683568" y="5157192"/>
            <a:ext cx="660813" cy="684000"/>
          </a:xfrm>
          <a:prstGeom prst="rect">
            <a:avLst/>
          </a:prstGeom>
          <a:noFill/>
        </p:spPr>
      </p:pic>
      <p:pic>
        <p:nvPicPr>
          <p:cNvPr id="13" name="Picture 9" descr="C:\Users\Main User\Documents\ESPAS\Logos\INGV.PNG"/>
          <p:cNvPicPr>
            <a:picLocks noChangeAspect="1" noChangeArrowheads="1"/>
          </p:cNvPicPr>
          <p:nvPr/>
        </p:nvPicPr>
        <p:blipFill>
          <a:blip r:embed="rId9" cstate="print"/>
          <a:srcRect/>
          <a:stretch>
            <a:fillRect/>
          </a:stretch>
        </p:blipFill>
        <p:spPr bwMode="auto">
          <a:xfrm>
            <a:off x="2339752" y="6381328"/>
            <a:ext cx="1141716" cy="432000"/>
          </a:xfrm>
          <a:prstGeom prst="rect">
            <a:avLst/>
          </a:prstGeom>
          <a:noFill/>
        </p:spPr>
      </p:pic>
      <p:pic>
        <p:nvPicPr>
          <p:cNvPr id="14" name="Picture 10" descr="C:\Users\Main User\Documents\ESPAS\Logos\LDI.PNG"/>
          <p:cNvPicPr>
            <a:picLocks noChangeAspect="1" noChangeArrowheads="1"/>
          </p:cNvPicPr>
          <p:nvPr/>
        </p:nvPicPr>
        <p:blipFill>
          <a:blip r:embed="rId10" cstate="print"/>
          <a:srcRect/>
          <a:stretch>
            <a:fillRect/>
          </a:stretch>
        </p:blipFill>
        <p:spPr bwMode="auto">
          <a:xfrm>
            <a:off x="7804241" y="5949280"/>
            <a:ext cx="584183" cy="540000"/>
          </a:xfrm>
          <a:prstGeom prst="rect">
            <a:avLst/>
          </a:prstGeom>
          <a:noFill/>
        </p:spPr>
      </p:pic>
      <p:pic>
        <p:nvPicPr>
          <p:cNvPr id="15" name="Picture 12" descr="C:\Users\Main User\Documents\ESPAS\Logos\NKUA.PNG"/>
          <p:cNvPicPr>
            <a:picLocks noChangeAspect="1" noChangeArrowheads="1"/>
          </p:cNvPicPr>
          <p:nvPr/>
        </p:nvPicPr>
        <p:blipFill>
          <a:blip r:embed="rId11" cstate="print"/>
          <a:srcRect/>
          <a:stretch>
            <a:fillRect/>
          </a:stretch>
        </p:blipFill>
        <p:spPr bwMode="auto">
          <a:xfrm>
            <a:off x="107504" y="5805264"/>
            <a:ext cx="491077" cy="684000"/>
          </a:xfrm>
          <a:prstGeom prst="rect">
            <a:avLst/>
          </a:prstGeom>
          <a:noFill/>
        </p:spPr>
      </p:pic>
      <p:pic>
        <p:nvPicPr>
          <p:cNvPr id="16" name="Picture 13" descr="C:\Users\Main User\Documents\ESPAS\Logos\OULU.PNG"/>
          <p:cNvPicPr>
            <a:picLocks noChangeAspect="1" noChangeArrowheads="1"/>
          </p:cNvPicPr>
          <p:nvPr/>
        </p:nvPicPr>
        <p:blipFill>
          <a:blip r:embed="rId12" cstate="print"/>
          <a:srcRect/>
          <a:stretch>
            <a:fillRect/>
          </a:stretch>
        </p:blipFill>
        <p:spPr bwMode="auto">
          <a:xfrm>
            <a:off x="8412005" y="5913344"/>
            <a:ext cx="624491" cy="612000"/>
          </a:xfrm>
          <a:prstGeom prst="rect">
            <a:avLst/>
          </a:prstGeom>
          <a:noFill/>
        </p:spPr>
      </p:pic>
      <p:pic>
        <p:nvPicPr>
          <p:cNvPr id="17" name="Picture 14" descr="C:\Users\Main User\Documents\ESPAS\Logos\ROB.PNG"/>
          <p:cNvPicPr>
            <a:picLocks noChangeAspect="1" noChangeArrowheads="1"/>
          </p:cNvPicPr>
          <p:nvPr/>
        </p:nvPicPr>
        <p:blipFill>
          <a:blip r:embed="rId13" cstate="print"/>
          <a:srcRect/>
          <a:stretch>
            <a:fillRect/>
          </a:stretch>
        </p:blipFill>
        <p:spPr bwMode="auto">
          <a:xfrm>
            <a:off x="4644008" y="6381376"/>
            <a:ext cx="717882" cy="432000"/>
          </a:xfrm>
          <a:prstGeom prst="rect">
            <a:avLst/>
          </a:prstGeom>
          <a:noFill/>
        </p:spPr>
      </p:pic>
      <p:pic>
        <p:nvPicPr>
          <p:cNvPr id="18" name="Picture 15" descr="C:\Users\Main User\Documents\ESPAS\Logos\SGO.PNG"/>
          <p:cNvPicPr>
            <a:picLocks noChangeAspect="1" noChangeArrowheads="1"/>
          </p:cNvPicPr>
          <p:nvPr/>
        </p:nvPicPr>
        <p:blipFill>
          <a:blip r:embed="rId14" cstate="print"/>
          <a:srcRect/>
          <a:stretch>
            <a:fillRect/>
          </a:stretch>
        </p:blipFill>
        <p:spPr bwMode="auto">
          <a:xfrm>
            <a:off x="3491880" y="6381328"/>
            <a:ext cx="704219" cy="432000"/>
          </a:xfrm>
          <a:prstGeom prst="rect">
            <a:avLst/>
          </a:prstGeom>
          <a:noFill/>
        </p:spPr>
      </p:pic>
      <p:pic>
        <p:nvPicPr>
          <p:cNvPr id="19" name="Picture 16" descr="C:\Users\Main User\Documents\ESPAS\Logos\STFC.PNG"/>
          <p:cNvPicPr>
            <a:picLocks noChangeAspect="1" noChangeArrowheads="1"/>
          </p:cNvPicPr>
          <p:nvPr/>
        </p:nvPicPr>
        <p:blipFill>
          <a:blip r:embed="rId15" cstate="print"/>
          <a:srcRect/>
          <a:stretch>
            <a:fillRect/>
          </a:stretch>
        </p:blipFill>
        <p:spPr bwMode="auto">
          <a:xfrm>
            <a:off x="107504" y="5157272"/>
            <a:ext cx="630000" cy="684000"/>
          </a:xfrm>
          <a:prstGeom prst="rect">
            <a:avLst/>
          </a:prstGeom>
          <a:noFill/>
        </p:spPr>
      </p:pic>
      <p:pic>
        <p:nvPicPr>
          <p:cNvPr id="20" name="Picture 17" descr="C:\Users\Main User\Documents\ESPAS\Logos\UBIRM.PNG"/>
          <p:cNvPicPr>
            <a:picLocks noChangeAspect="1" noChangeArrowheads="1"/>
          </p:cNvPicPr>
          <p:nvPr/>
        </p:nvPicPr>
        <p:blipFill>
          <a:blip r:embed="rId16" cstate="print"/>
          <a:srcRect/>
          <a:stretch>
            <a:fillRect/>
          </a:stretch>
        </p:blipFill>
        <p:spPr bwMode="auto">
          <a:xfrm>
            <a:off x="7287558" y="5157192"/>
            <a:ext cx="1172874" cy="356617"/>
          </a:xfrm>
          <a:prstGeom prst="rect">
            <a:avLst/>
          </a:prstGeom>
          <a:noFill/>
        </p:spPr>
      </p:pic>
      <p:pic>
        <p:nvPicPr>
          <p:cNvPr id="21" name="Picture 20" descr="C:\Users\Main User\Documents\ESPAS\Logos\UCL.PNG"/>
          <p:cNvPicPr>
            <a:picLocks noChangeAspect="1" noChangeArrowheads="1"/>
          </p:cNvPicPr>
          <p:nvPr/>
        </p:nvPicPr>
        <p:blipFill>
          <a:blip r:embed="rId17" cstate="print"/>
          <a:srcRect/>
          <a:stretch>
            <a:fillRect/>
          </a:stretch>
        </p:blipFill>
        <p:spPr bwMode="auto">
          <a:xfrm>
            <a:off x="6737846" y="5877272"/>
            <a:ext cx="1074514" cy="352101"/>
          </a:xfrm>
          <a:prstGeom prst="rect">
            <a:avLst/>
          </a:prstGeom>
          <a:noFill/>
        </p:spPr>
      </p:pic>
      <p:pic>
        <p:nvPicPr>
          <p:cNvPr id="22" name="Picture 21" descr="C:\Users\Main User\Documents\ESPAS\Logos\UIT.PNG"/>
          <p:cNvPicPr>
            <a:picLocks noChangeAspect="1" noChangeArrowheads="1"/>
          </p:cNvPicPr>
          <p:nvPr/>
        </p:nvPicPr>
        <p:blipFill>
          <a:blip r:embed="rId18" cstate="print"/>
          <a:srcRect/>
          <a:stretch>
            <a:fillRect/>
          </a:stretch>
        </p:blipFill>
        <p:spPr bwMode="auto">
          <a:xfrm>
            <a:off x="4211960" y="6381376"/>
            <a:ext cx="432000" cy="432000"/>
          </a:xfrm>
          <a:prstGeom prst="rect">
            <a:avLst/>
          </a:prstGeom>
          <a:noFill/>
        </p:spPr>
      </p:pic>
      <p:pic>
        <p:nvPicPr>
          <p:cNvPr id="23" name="Picture 22" descr="C:\Users\Main User\Documents\ESPAS\Logos\ULEIC.PNG"/>
          <p:cNvPicPr>
            <a:picLocks noChangeAspect="1" noChangeArrowheads="1"/>
          </p:cNvPicPr>
          <p:nvPr/>
        </p:nvPicPr>
        <p:blipFill>
          <a:blip r:embed="rId19" cstate="print"/>
          <a:srcRect/>
          <a:stretch>
            <a:fillRect/>
          </a:stretch>
        </p:blipFill>
        <p:spPr bwMode="auto">
          <a:xfrm>
            <a:off x="7295803" y="5517232"/>
            <a:ext cx="1164629" cy="337923"/>
          </a:xfrm>
          <a:prstGeom prst="rect">
            <a:avLst/>
          </a:prstGeom>
          <a:noFill/>
        </p:spPr>
      </p:pic>
      <p:pic>
        <p:nvPicPr>
          <p:cNvPr id="24" name="Picture 23" descr="C:\Users\Main User\Documents\ΙΑΑΔΕΤ\Λογότυπα ΙΑΑΔΕΤ_files\image002.jpg"/>
          <p:cNvPicPr>
            <a:picLocks noChangeAspect="1" noChangeArrowheads="1"/>
          </p:cNvPicPr>
          <p:nvPr/>
        </p:nvPicPr>
        <p:blipFill>
          <a:blip r:embed="rId20" cstate="print"/>
          <a:srcRect/>
          <a:stretch>
            <a:fillRect/>
          </a:stretch>
        </p:blipFill>
        <p:spPr bwMode="auto">
          <a:xfrm>
            <a:off x="611560" y="5805264"/>
            <a:ext cx="704884" cy="684000"/>
          </a:xfrm>
          <a:prstGeom prst="rect">
            <a:avLst/>
          </a:prstGeom>
          <a:noFill/>
        </p:spPr>
      </p:pic>
      <p:pic>
        <p:nvPicPr>
          <p:cNvPr id="25" name="Picture 24" descr="C:\Users\Main User\Documents\ESPAS\Logos\METOFFICE.PNG"/>
          <p:cNvPicPr>
            <a:picLocks noChangeAspect="1" noChangeArrowheads="1"/>
          </p:cNvPicPr>
          <p:nvPr/>
        </p:nvPicPr>
        <p:blipFill>
          <a:blip r:embed="rId21" cstate="print"/>
          <a:srcRect/>
          <a:stretch>
            <a:fillRect/>
          </a:stretch>
        </p:blipFill>
        <p:spPr bwMode="auto">
          <a:xfrm>
            <a:off x="7791320" y="6525344"/>
            <a:ext cx="1245176" cy="324000"/>
          </a:xfrm>
          <a:prstGeom prst="rect">
            <a:avLst/>
          </a:prstGeom>
          <a:noFill/>
        </p:spPr>
      </p:pic>
      <p:sp>
        <p:nvSpPr>
          <p:cNvPr id="26" name="TextBox 21"/>
          <p:cNvSpPr txBox="1"/>
          <p:nvPr/>
        </p:nvSpPr>
        <p:spPr>
          <a:xfrm>
            <a:off x="2268584" y="5052365"/>
            <a:ext cx="4497976" cy="1200329"/>
          </a:xfrm>
          <a:prstGeom prst="rect">
            <a:avLst/>
          </a:prstGeom>
          <a:solidFill>
            <a:srgbClr val="FFFF99"/>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buClr>
                <a:srgbClr val="002060"/>
              </a:buClr>
            </a:pPr>
            <a:r>
              <a:rPr lang="en-US" sz="1800" dirty="0" smtClean="0">
                <a:solidFill>
                  <a:srgbClr val="FF0000"/>
                </a:solidFill>
                <a:latin typeface="+mj-lt"/>
              </a:rPr>
              <a:t>ESPAS User Interface:</a:t>
            </a:r>
          </a:p>
          <a:p>
            <a:pPr algn="ctr">
              <a:buClr>
                <a:srgbClr val="002060"/>
              </a:buClr>
            </a:pPr>
            <a:r>
              <a:rPr lang="en-US" sz="1800" dirty="0" smtClean="0">
                <a:solidFill>
                  <a:srgbClr val="FF0000"/>
                </a:solidFill>
                <a:latin typeface="+mj-lt"/>
                <a:hlinkClick r:id="rId22"/>
              </a:rPr>
              <a:t>http://www.espas-fp7.eu</a:t>
            </a:r>
            <a:endParaRPr lang="en-US" sz="1800" dirty="0" smtClean="0">
              <a:solidFill>
                <a:srgbClr val="FF0000"/>
              </a:solidFill>
              <a:latin typeface="+mj-lt"/>
            </a:endParaRPr>
          </a:p>
          <a:p>
            <a:pPr algn="ctr"/>
            <a:r>
              <a:rPr lang="en-US" sz="1800" dirty="0" smtClean="0">
                <a:solidFill>
                  <a:srgbClr val="FF0000"/>
                </a:solidFill>
                <a:latin typeface="+mj-lt"/>
              </a:rPr>
              <a:t>Next ESPAS release: October 2013</a:t>
            </a:r>
          </a:p>
          <a:p>
            <a:pPr algn="ctr"/>
            <a:r>
              <a:rPr lang="en-US" sz="1800" dirty="0" smtClean="0">
                <a:solidFill>
                  <a:srgbClr val="FF0000"/>
                </a:solidFill>
                <a:latin typeface="+mj-lt"/>
              </a:rPr>
              <a:t>Final ESPAS release: November 2015</a:t>
            </a:r>
          </a:p>
        </p:txBody>
      </p:sp>
      <p:pic>
        <p:nvPicPr>
          <p:cNvPr id="27" name="Picture 25" descr="C:\Users\Main User\Documents\ESPAS\Logos\IPAG.PNG"/>
          <p:cNvPicPr>
            <a:picLocks noChangeAspect="1" noChangeArrowheads="1"/>
          </p:cNvPicPr>
          <p:nvPr/>
        </p:nvPicPr>
        <p:blipFill>
          <a:blip r:embed="rId23" cstate="print"/>
          <a:srcRect/>
          <a:stretch>
            <a:fillRect/>
          </a:stretch>
        </p:blipFill>
        <p:spPr bwMode="auto">
          <a:xfrm>
            <a:off x="6944542" y="6282308"/>
            <a:ext cx="795810" cy="575692"/>
          </a:xfrm>
          <a:prstGeom prst="rect">
            <a:avLst/>
          </a:prstGeom>
          <a:noFill/>
        </p:spPr>
      </p:pic>
      <p:pic>
        <p:nvPicPr>
          <p:cNvPr id="28" name="Picture 26" descr="C:\Users\Main User\Documents\ESPAS\Logos\JFW.PNG"/>
          <p:cNvPicPr>
            <a:picLocks noChangeAspect="1" noChangeArrowheads="1"/>
          </p:cNvPicPr>
          <p:nvPr/>
        </p:nvPicPr>
        <p:blipFill>
          <a:blip r:embed="rId24" cstate="print"/>
          <a:srcRect/>
          <a:stretch>
            <a:fillRect/>
          </a:stretch>
        </p:blipFill>
        <p:spPr bwMode="auto">
          <a:xfrm>
            <a:off x="5364088" y="6381328"/>
            <a:ext cx="438894" cy="432000"/>
          </a:xfrm>
          <a:prstGeom prst="rect">
            <a:avLst/>
          </a:prstGeom>
          <a:noFill/>
        </p:spPr>
      </p:pic>
      <p:pic>
        <p:nvPicPr>
          <p:cNvPr id="29" name="Picture 27" descr="C:\Users\Main User\Documents\ESPAS\Logos\GFZ.PNG"/>
          <p:cNvPicPr>
            <a:picLocks noChangeAspect="1" noChangeArrowheads="1"/>
          </p:cNvPicPr>
          <p:nvPr/>
        </p:nvPicPr>
        <p:blipFill>
          <a:blip r:embed="rId25" cstate="print"/>
          <a:srcRect/>
          <a:stretch>
            <a:fillRect/>
          </a:stretch>
        </p:blipFill>
        <p:spPr bwMode="auto">
          <a:xfrm>
            <a:off x="5796136" y="6381376"/>
            <a:ext cx="551172" cy="432000"/>
          </a:xfrm>
          <a:prstGeom prst="rect">
            <a:avLst/>
          </a:prstGeom>
          <a:noFill/>
        </p:spPr>
      </p:pic>
      <p:pic>
        <p:nvPicPr>
          <p:cNvPr id="30" name="Picture 28" descr="C:\Users\Main User\Documents\ESPAS\Logos\FMI.PNG"/>
          <p:cNvPicPr>
            <a:picLocks noChangeAspect="1" noChangeArrowheads="1"/>
          </p:cNvPicPr>
          <p:nvPr/>
        </p:nvPicPr>
        <p:blipFill>
          <a:blip r:embed="rId26" cstate="print"/>
          <a:srcRect/>
          <a:stretch>
            <a:fillRect/>
          </a:stretch>
        </p:blipFill>
        <p:spPr bwMode="auto">
          <a:xfrm>
            <a:off x="1922650" y="6381328"/>
            <a:ext cx="417102" cy="432000"/>
          </a:xfrm>
          <a:prstGeom prst="rect">
            <a:avLst/>
          </a:prstGeom>
          <a:noFill/>
        </p:spPr>
      </p:pic>
    </p:spTree>
    <p:extLst>
      <p:ext uri="{BB962C8B-B14F-4D97-AF65-F5344CB8AC3E}">
        <p14:creationId xmlns:p14="http://schemas.microsoft.com/office/powerpoint/2010/main" val="4893090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rit\Documents\ESPAS\Data model\EARoot\EA4.png"/>
          <p:cNvPicPr>
            <a:picLocks noChangeAspect="1" noChangeArrowheads="1"/>
          </p:cNvPicPr>
          <p:nvPr/>
        </p:nvPicPr>
        <p:blipFill>
          <a:blip r:embed="rId2" cstate="print"/>
          <a:srcRect/>
          <a:stretch>
            <a:fillRect/>
          </a:stretch>
        </p:blipFill>
        <p:spPr bwMode="auto">
          <a:xfrm>
            <a:off x="0" y="1382751"/>
            <a:ext cx="9149749" cy="5475249"/>
          </a:xfrm>
          <a:prstGeom prst="rect">
            <a:avLst/>
          </a:prstGeom>
          <a:noFill/>
          <a:ln>
            <a:solidFill>
              <a:schemeClr val="tx1"/>
            </a:solidFill>
          </a:ln>
        </p:spPr>
      </p:pic>
      <p:sp>
        <p:nvSpPr>
          <p:cNvPr id="7" name="Titel 1"/>
          <p:cNvSpPr>
            <a:spLocks noGrp="1"/>
          </p:cNvSpPr>
          <p:nvPr>
            <p:ph type="title"/>
          </p:nvPr>
        </p:nvSpPr>
        <p:spPr>
          <a:xfrm>
            <a:off x="345680" y="170988"/>
            <a:ext cx="7069880" cy="944136"/>
          </a:xfrm>
          <a:solidFill>
            <a:srgbClr val="FFFF00"/>
          </a:solidFill>
          <a:ln>
            <a:solidFill>
              <a:schemeClr val="tx1"/>
            </a:solidFill>
          </a:ln>
        </p:spPr>
        <p:txBody>
          <a:bodyPr/>
          <a:lstStyle/>
          <a:p>
            <a:pPr algn="l"/>
            <a:r>
              <a:rPr lang="en-US" sz="2600" dirty="0" smtClean="0"/>
              <a:t>Part of ESPAS’s data model</a:t>
            </a:r>
            <a:br>
              <a:rPr lang="en-US" sz="2600" dirty="0" smtClean="0"/>
            </a:br>
            <a:r>
              <a:rPr lang="en-US" sz="2600" dirty="0" smtClean="0"/>
              <a:t>based on ISO 19xxx and OGC standards</a:t>
            </a:r>
            <a:endParaRPr lang="en-US" sz="2600" dirty="0"/>
          </a:p>
        </p:txBody>
      </p:sp>
      <p:sp>
        <p:nvSpPr>
          <p:cNvPr id="4" name="Textfeld 3"/>
          <p:cNvSpPr txBox="1"/>
          <p:nvPr/>
        </p:nvSpPr>
        <p:spPr>
          <a:xfrm>
            <a:off x="2502128" y="1438102"/>
            <a:ext cx="260008" cy="338554"/>
          </a:xfrm>
          <a:prstGeom prst="rect">
            <a:avLst/>
          </a:prstGeom>
          <a:noFill/>
        </p:spPr>
        <p:txBody>
          <a:bodyPr wrap="none" rtlCol="0">
            <a:spAutoFit/>
          </a:bodyPr>
          <a:lstStyle/>
          <a:p>
            <a:r>
              <a:rPr lang="en-US" sz="1600" baseline="30000" dirty="0" smtClean="0">
                <a:solidFill>
                  <a:srgbClr val="FF0000"/>
                </a:solidFill>
              </a:rPr>
              <a:t>1</a:t>
            </a:r>
            <a:endParaRPr lang="en-US" sz="1600" dirty="0"/>
          </a:p>
        </p:txBody>
      </p:sp>
      <p:sp>
        <p:nvSpPr>
          <p:cNvPr id="6" name="Textfeld 5"/>
          <p:cNvSpPr txBox="1"/>
          <p:nvPr/>
        </p:nvSpPr>
        <p:spPr>
          <a:xfrm>
            <a:off x="210160" y="5992253"/>
            <a:ext cx="3098925" cy="738664"/>
          </a:xfrm>
          <a:prstGeom prst="rect">
            <a:avLst/>
          </a:prstGeom>
          <a:solidFill>
            <a:schemeClr val="bg2">
              <a:lumMod val="20000"/>
              <a:lumOff val="80000"/>
            </a:schemeClr>
          </a:solidFill>
          <a:ln>
            <a:solidFill>
              <a:schemeClr val="tx1"/>
            </a:solidFill>
          </a:ln>
        </p:spPr>
        <p:txBody>
          <a:bodyPr wrap="none" rtlCol="0">
            <a:spAutoFit/>
          </a:bodyPr>
          <a:lstStyle/>
          <a:p>
            <a:r>
              <a:rPr lang="en-US" sz="1400" baseline="30000" dirty="0" smtClean="0">
                <a:solidFill>
                  <a:srgbClr val="FF0000"/>
                </a:solidFill>
              </a:rPr>
              <a:t>1 </a:t>
            </a:r>
            <a:r>
              <a:rPr lang="en-US" sz="1400" dirty="0" smtClean="0">
                <a:hlinkClick r:id="rId3"/>
              </a:rPr>
              <a:t>http://www.iso.org/iso/home/store/</a:t>
            </a:r>
          </a:p>
          <a:p>
            <a:r>
              <a:rPr lang="en-US" sz="1400" dirty="0" smtClean="0"/>
              <a:t>  </a:t>
            </a:r>
            <a:r>
              <a:rPr lang="en-US" sz="1400" dirty="0" err="1" smtClean="0">
                <a:hlinkClick r:id="rId3"/>
              </a:rPr>
              <a:t>catalogue_tc</a:t>
            </a:r>
            <a:r>
              <a:rPr lang="en-US" sz="1400" dirty="0" smtClean="0">
                <a:hlinkClick r:id="rId3"/>
              </a:rPr>
              <a:t>/catalogue_detail.htm?</a:t>
            </a:r>
          </a:p>
          <a:p>
            <a:r>
              <a:rPr lang="en-US" sz="1400" dirty="0" smtClean="0"/>
              <a:t>  </a:t>
            </a:r>
            <a:r>
              <a:rPr lang="en-US" sz="1400" dirty="0" err="1" smtClean="0">
                <a:hlinkClick r:id="rId3"/>
              </a:rPr>
              <a:t>csnumber</a:t>
            </a:r>
            <a:r>
              <a:rPr lang="en-US" sz="1400" dirty="0" smtClean="0">
                <a:hlinkClick r:id="rId3"/>
              </a:rPr>
              <a:t>=53798</a:t>
            </a:r>
            <a:endParaRPr lang="en-US" sz="1400" dirty="0"/>
          </a:p>
        </p:txBody>
      </p:sp>
    </p:spTree>
    <p:extLst>
      <p:ext uri="{BB962C8B-B14F-4D97-AF65-F5344CB8AC3E}">
        <p14:creationId xmlns:p14="http://schemas.microsoft.com/office/powerpoint/2010/main" val="1700584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6474" y="304799"/>
            <a:ext cx="5274532" cy="580339"/>
          </a:xfrm>
          <a:solidFill>
            <a:srgbClr val="FFFF00"/>
          </a:solidFill>
          <a:ln>
            <a:solidFill>
              <a:schemeClr val="tx1"/>
            </a:solidFill>
          </a:ln>
        </p:spPr>
        <p:txBody>
          <a:bodyPr/>
          <a:lstStyle/>
          <a:p>
            <a:r>
              <a:rPr lang="en-US" sz="2800" dirty="0" smtClean="0"/>
              <a:t>ESPAS System Architecture</a:t>
            </a:r>
            <a:r>
              <a:rPr lang="en-US" sz="2800" baseline="30000" dirty="0" smtClean="0">
                <a:solidFill>
                  <a:srgbClr val="FF0000"/>
                </a:solidFill>
              </a:rPr>
              <a:t>1</a:t>
            </a:r>
            <a:endParaRPr lang="en-US" sz="2800" dirty="0"/>
          </a:p>
        </p:txBody>
      </p:sp>
      <p:sp>
        <p:nvSpPr>
          <p:cNvPr id="80898" name="AutoShape 2" descr="http://www.espas-fp7.eu/trac/raw-attachment/wiki/WP7ESPASCoreServicesDevelopment/architecture-overview.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0900" name="AutoShape 4" descr="http://www.espas-fp7.eu/trac/raw-attachment/wiki/WP7ESPASCoreServicesDevelopment/architecture-overview.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0901" name="Picture 5" descr="C:\Users\rit\Documents\ESPAS\Data model\architecture-overview.jpg"/>
          <p:cNvPicPr>
            <a:picLocks noChangeAspect="1" noChangeArrowheads="1"/>
          </p:cNvPicPr>
          <p:nvPr/>
        </p:nvPicPr>
        <p:blipFill>
          <a:blip r:embed="rId2" cstate="print"/>
          <a:srcRect/>
          <a:stretch>
            <a:fillRect/>
          </a:stretch>
        </p:blipFill>
        <p:spPr bwMode="auto">
          <a:xfrm>
            <a:off x="262777" y="1393904"/>
            <a:ext cx="8631079" cy="4237374"/>
          </a:xfrm>
          <a:prstGeom prst="rect">
            <a:avLst/>
          </a:prstGeom>
          <a:noFill/>
          <a:ln>
            <a:solidFill>
              <a:schemeClr val="tx1"/>
            </a:solidFill>
          </a:ln>
        </p:spPr>
      </p:pic>
      <p:sp>
        <p:nvSpPr>
          <p:cNvPr id="7" name="Textfeld 6"/>
          <p:cNvSpPr txBox="1"/>
          <p:nvPr/>
        </p:nvSpPr>
        <p:spPr>
          <a:xfrm>
            <a:off x="1155455" y="6165161"/>
            <a:ext cx="6776855" cy="553998"/>
          </a:xfrm>
          <a:prstGeom prst="rect">
            <a:avLst/>
          </a:prstGeom>
          <a:solidFill>
            <a:schemeClr val="bg2">
              <a:lumMod val="20000"/>
              <a:lumOff val="80000"/>
            </a:schemeClr>
          </a:solidFill>
          <a:ln>
            <a:solidFill>
              <a:schemeClr val="tx1"/>
            </a:solidFill>
          </a:ln>
        </p:spPr>
        <p:txBody>
          <a:bodyPr wrap="none" rtlCol="0">
            <a:spAutoFit/>
          </a:bodyPr>
          <a:lstStyle/>
          <a:p>
            <a:r>
              <a:rPr lang="en-US" sz="1400" baseline="30000" dirty="0" smtClean="0">
                <a:solidFill>
                  <a:srgbClr val="FF0000"/>
                </a:solidFill>
              </a:rPr>
              <a:t>1</a:t>
            </a:r>
            <a:r>
              <a:rPr lang="de-DE" sz="1400" dirty="0" smtClean="0">
                <a:hlinkClick r:id="rId3"/>
              </a:rPr>
              <a:t>http://</a:t>
            </a:r>
            <a:r>
              <a:rPr lang="de-DE" sz="1600" dirty="0" smtClean="0">
                <a:hlinkClick r:id="rId3"/>
              </a:rPr>
              <a:t>www.espas-fp7.eu/trac/wiki/WP7ESPASCoreServicesDevelopment</a:t>
            </a:r>
            <a:endParaRPr lang="de-DE" sz="1600" dirty="0" smtClean="0"/>
          </a:p>
          <a:p>
            <a:r>
              <a:rPr lang="en-US" sz="1400" baseline="30000" dirty="0" smtClean="0">
                <a:solidFill>
                  <a:srgbClr val="FF0000"/>
                </a:solidFill>
              </a:rPr>
              <a:t>2</a:t>
            </a:r>
            <a:r>
              <a:rPr lang="en-US" sz="1400" dirty="0" smtClean="0">
                <a:hlinkClick r:id="rId4"/>
              </a:rPr>
              <a:t>http://www.d-net.research-infrastructures.eu</a:t>
            </a:r>
            <a:endParaRPr lang="en-US" sz="1400" dirty="0"/>
          </a:p>
        </p:txBody>
      </p:sp>
      <p:pic>
        <p:nvPicPr>
          <p:cNvPr id="3074" name="Picture 2"/>
          <p:cNvPicPr>
            <a:picLocks noChangeAspect="1" noChangeArrowheads="1"/>
          </p:cNvPicPr>
          <p:nvPr/>
        </p:nvPicPr>
        <p:blipFill>
          <a:blip r:embed="rId5" cstate="print"/>
          <a:srcRect/>
          <a:stretch>
            <a:fillRect/>
          </a:stretch>
        </p:blipFill>
        <p:spPr bwMode="auto">
          <a:xfrm>
            <a:off x="7508039" y="169025"/>
            <a:ext cx="1120573" cy="981712"/>
          </a:xfrm>
          <a:prstGeom prst="rect">
            <a:avLst/>
          </a:prstGeom>
          <a:noFill/>
          <a:ln w="9525">
            <a:noFill/>
            <a:miter lim="800000"/>
            <a:headEnd/>
            <a:tailEnd/>
          </a:ln>
        </p:spPr>
      </p:pic>
      <p:pic>
        <p:nvPicPr>
          <p:cNvPr id="3075" name="Picture 3"/>
          <p:cNvPicPr>
            <a:picLocks noChangeAspect="1" noChangeArrowheads="1"/>
          </p:cNvPicPr>
          <p:nvPr/>
        </p:nvPicPr>
        <p:blipFill>
          <a:blip r:embed="rId6" cstate="print"/>
          <a:srcRect/>
          <a:stretch>
            <a:fillRect/>
          </a:stretch>
        </p:blipFill>
        <p:spPr bwMode="auto">
          <a:xfrm>
            <a:off x="5932084" y="370349"/>
            <a:ext cx="1552575" cy="581025"/>
          </a:xfrm>
          <a:prstGeom prst="rect">
            <a:avLst/>
          </a:prstGeom>
          <a:noFill/>
          <a:ln w="9525">
            <a:noFill/>
            <a:miter lim="800000"/>
            <a:headEnd/>
            <a:tailEnd/>
          </a:ln>
        </p:spPr>
      </p:pic>
      <p:sp>
        <p:nvSpPr>
          <p:cNvPr id="10" name="Rechteck 9"/>
          <p:cNvSpPr/>
          <p:nvPr/>
        </p:nvSpPr>
        <p:spPr>
          <a:xfrm>
            <a:off x="8554183" y="122457"/>
            <a:ext cx="298480" cy="461665"/>
          </a:xfrm>
          <a:prstGeom prst="rect">
            <a:avLst/>
          </a:prstGeom>
        </p:spPr>
        <p:txBody>
          <a:bodyPr wrap="none">
            <a:spAutoFit/>
          </a:bodyPr>
          <a:lstStyle/>
          <a:p>
            <a:r>
              <a:rPr lang="en-US" baseline="30000" dirty="0" smtClean="0">
                <a:solidFill>
                  <a:srgbClr val="FF0000"/>
                </a:solidFill>
              </a:rPr>
              <a:t>2</a:t>
            </a:r>
            <a:endParaRPr lang="en-US" dirty="0"/>
          </a:p>
        </p:txBody>
      </p:sp>
    </p:spTree>
    <p:extLst>
      <p:ext uri="{BB962C8B-B14F-4D97-AF65-F5344CB8AC3E}">
        <p14:creationId xmlns:p14="http://schemas.microsoft.com/office/powerpoint/2010/main" val="38041434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0" y="6032810"/>
            <a:ext cx="9144000" cy="82519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pic>
        <p:nvPicPr>
          <p:cNvPr id="62466" name="Picture 2"/>
          <p:cNvPicPr>
            <a:picLocks noChangeAspect="1" noChangeArrowheads="1"/>
          </p:cNvPicPr>
          <p:nvPr/>
        </p:nvPicPr>
        <p:blipFill>
          <a:blip r:embed="rId2" cstate="print"/>
          <a:srcRect/>
          <a:stretch>
            <a:fillRect/>
          </a:stretch>
        </p:blipFill>
        <p:spPr bwMode="auto">
          <a:xfrm>
            <a:off x="108065" y="99260"/>
            <a:ext cx="7049193" cy="6693558"/>
          </a:xfrm>
          <a:prstGeom prst="rect">
            <a:avLst/>
          </a:prstGeom>
          <a:noFill/>
          <a:ln w="9525">
            <a:noFill/>
            <a:miter lim="800000"/>
            <a:headEnd/>
            <a:tailEnd/>
          </a:ln>
        </p:spPr>
      </p:pic>
      <p:sp>
        <p:nvSpPr>
          <p:cNvPr id="9" name="Textfeld 8"/>
          <p:cNvSpPr txBox="1"/>
          <p:nvPr/>
        </p:nvSpPr>
        <p:spPr>
          <a:xfrm>
            <a:off x="3715789" y="520527"/>
            <a:ext cx="3158837" cy="492443"/>
          </a:xfrm>
          <a:prstGeom prst="rect">
            <a:avLst/>
          </a:prstGeom>
          <a:solidFill>
            <a:srgbClr val="FFFF00"/>
          </a:solidFill>
          <a:ln>
            <a:solidFill>
              <a:schemeClr val="tx1"/>
            </a:solidFill>
          </a:ln>
        </p:spPr>
        <p:txBody>
          <a:bodyPr wrap="square" rtlCol="0">
            <a:spAutoFit/>
          </a:bodyPr>
          <a:lstStyle/>
          <a:p>
            <a:r>
              <a:rPr lang="en-US" sz="2600" dirty="0" smtClean="0"/>
              <a:t>ESPAS Data Portal</a:t>
            </a:r>
            <a:r>
              <a:rPr lang="en-US" sz="2600" dirty="0" smtClean="0">
                <a:solidFill>
                  <a:srgbClr val="FF0000"/>
                </a:solidFill>
              </a:rPr>
              <a:t>*</a:t>
            </a:r>
            <a:r>
              <a:rPr lang="en-US" sz="2600" dirty="0" smtClean="0"/>
              <a:t> </a:t>
            </a:r>
            <a:endParaRPr lang="en-US" sz="2600" i="1" dirty="0"/>
          </a:p>
        </p:txBody>
      </p:sp>
      <p:sp>
        <p:nvSpPr>
          <p:cNvPr id="10" name="Text Box 4"/>
          <p:cNvSpPr txBox="1">
            <a:spLocks noChangeArrowheads="1"/>
          </p:cNvSpPr>
          <p:nvPr/>
        </p:nvSpPr>
        <p:spPr bwMode="auto">
          <a:xfrm>
            <a:off x="5446698" y="6128259"/>
            <a:ext cx="3557449" cy="369332"/>
          </a:xfrm>
          <a:prstGeom prst="rect">
            <a:avLst/>
          </a:prstGeom>
          <a:solidFill>
            <a:schemeClr val="bg2">
              <a:lumMod val="20000"/>
              <a:lumOff val="80000"/>
            </a:schemeClr>
          </a:solidFill>
          <a:ln w="9525">
            <a:solidFill>
              <a:schemeClr val="tx1"/>
            </a:solidFill>
            <a:miter lim="800000"/>
            <a:headEnd/>
            <a:tailEnd/>
          </a:ln>
        </p:spPr>
        <p:txBody>
          <a:bodyPr wrap="none">
            <a:spAutoFit/>
          </a:bodyPr>
          <a:lstStyle/>
          <a:p>
            <a:r>
              <a:rPr lang="en-US" sz="1800" dirty="0" smtClean="0">
                <a:solidFill>
                  <a:srgbClr val="FF3300"/>
                </a:solidFill>
              </a:rPr>
              <a:t>*</a:t>
            </a:r>
            <a:r>
              <a:rPr lang="en-US" sz="1800" dirty="0" smtClean="0">
                <a:solidFill>
                  <a:srgbClr val="FF3300"/>
                </a:solidFill>
                <a:hlinkClick r:id="rId3"/>
              </a:rPr>
              <a:t>https://www.espas-fp7.eu/portal/</a:t>
            </a:r>
            <a:endParaRPr lang="en-US" sz="1800" dirty="0">
              <a:solidFill>
                <a:srgbClr val="FF3300"/>
              </a:solidFill>
            </a:endParaRPr>
          </a:p>
        </p:txBody>
      </p:sp>
      <p:sp>
        <p:nvSpPr>
          <p:cNvPr id="8" name="Textfeld 7"/>
          <p:cNvSpPr txBox="1"/>
          <p:nvPr/>
        </p:nvSpPr>
        <p:spPr>
          <a:xfrm>
            <a:off x="7182502" y="499998"/>
            <a:ext cx="1903085" cy="923330"/>
          </a:xfrm>
          <a:prstGeom prst="rect">
            <a:avLst/>
          </a:prstGeom>
          <a:noFill/>
        </p:spPr>
        <p:txBody>
          <a:bodyPr wrap="none" rtlCol="0">
            <a:spAutoFit/>
          </a:bodyPr>
          <a:lstStyle/>
          <a:p>
            <a:r>
              <a:rPr lang="en-US" sz="1800" dirty="0" smtClean="0">
                <a:solidFill>
                  <a:srgbClr val="0033CC"/>
                </a:solidFill>
              </a:rPr>
              <a:t>Final data server</a:t>
            </a:r>
          </a:p>
          <a:p>
            <a:r>
              <a:rPr lang="en-US" sz="1800" dirty="0" smtClean="0">
                <a:solidFill>
                  <a:srgbClr val="0033CC"/>
                </a:solidFill>
              </a:rPr>
              <a:t>release:</a:t>
            </a:r>
          </a:p>
          <a:p>
            <a:r>
              <a:rPr lang="en-US" sz="1800" dirty="0" smtClean="0">
                <a:solidFill>
                  <a:srgbClr val="0033CC"/>
                </a:solidFill>
              </a:rPr>
              <a:t>November 2015</a:t>
            </a:r>
            <a:endParaRPr lang="en-US" sz="1800" dirty="0">
              <a:solidFill>
                <a:srgbClr val="0033CC"/>
              </a:solidFill>
            </a:endParaRPr>
          </a:p>
        </p:txBody>
      </p:sp>
    </p:spTree>
    <p:extLst>
      <p:ext uri="{BB962C8B-B14F-4D97-AF65-F5344CB8AC3E}">
        <p14:creationId xmlns:p14="http://schemas.microsoft.com/office/powerpoint/2010/main" val="2666192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
            <a:ext cx="8839200" cy="1219200"/>
          </a:xfrm>
        </p:spPr>
        <p:txBody>
          <a:bodyPr/>
          <a:lstStyle/>
          <a:p>
            <a:pPr algn="l"/>
            <a:r>
              <a:rPr lang="de-DE" dirty="0" smtClean="0"/>
              <a:t>      Berlin Declaration*</a:t>
            </a:r>
            <a:endParaRPr lang="de-DE" dirty="0"/>
          </a:p>
        </p:txBody>
      </p:sp>
      <p:sp>
        <p:nvSpPr>
          <p:cNvPr id="3" name="Content Placeholder 2"/>
          <p:cNvSpPr>
            <a:spLocks noGrp="1"/>
          </p:cNvSpPr>
          <p:nvPr>
            <p:ph idx="1"/>
          </p:nvPr>
        </p:nvSpPr>
        <p:spPr>
          <a:xfrm>
            <a:off x="152400" y="1391138"/>
            <a:ext cx="8839200" cy="4540739"/>
          </a:xfrm>
        </p:spPr>
        <p:txBody>
          <a:bodyPr/>
          <a:lstStyle/>
          <a:p>
            <a:pPr marL="0" indent="0">
              <a:buNone/>
            </a:pPr>
            <a:endParaRPr lang="en-US" sz="2400" dirty="0"/>
          </a:p>
          <a:p>
            <a:pPr marL="0" indent="0">
              <a:buNone/>
            </a:pPr>
            <a:r>
              <a:rPr lang="en-US" sz="2400" dirty="0" smtClean="0"/>
              <a:t>Preface </a:t>
            </a:r>
            <a:r>
              <a:rPr lang="en-US" sz="2400" i="1" dirty="0" smtClean="0"/>
              <a:t>(part2)</a:t>
            </a:r>
          </a:p>
          <a:p>
            <a:r>
              <a:rPr lang="en-US" sz="2400" dirty="0"/>
              <a:t>In accordance with the spirit of the Declaration of the Budapest </a:t>
            </a:r>
            <a:r>
              <a:rPr lang="en-US" sz="2400" dirty="0">
                <a:solidFill>
                  <a:srgbClr val="0033CC"/>
                </a:solidFill>
              </a:rPr>
              <a:t>Open Access Initiative</a:t>
            </a:r>
            <a:r>
              <a:rPr lang="en-US" sz="2400" dirty="0"/>
              <a:t>, the </a:t>
            </a:r>
            <a:r>
              <a:rPr lang="en-US" sz="2400" dirty="0">
                <a:solidFill>
                  <a:srgbClr val="0033CC"/>
                </a:solidFill>
              </a:rPr>
              <a:t>ECHO Charter </a:t>
            </a:r>
            <a:r>
              <a:rPr lang="en-US" sz="2400" dirty="0"/>
              <a:t>and the </a:t>
            </a:r>
            <a:r>
              <a:rPr lang="en-US" sz="2400" dirty="0">
                <a:solidFill>
                  <a:srgbClr val="0033CC"/>
                </a:solidFill>
              </a:rPr>
              <a:t>Bethesda Statement on Open Access Publishing</a:t>
            </a:r>
            <a:r>
              <a:rPr lang="en-US" sz="2400" dirty="0"/>
              <a:t>, we have drafted the Berlin Declaration to promote the </a:t>
            </a:r>
            <a:r>
              <a:rPr lang="en-US" sz="2400" i="1" dirty="0">
                <a:solidFill>
                  <a:srgbClr val="FF0000"/>
                </a:solidFill>
              </a:rPr>
              <a:t>Internet as a functional instrument </a:t>
            </a:r>
            <a:r>
              <a:rPr lang="en-US" sz="2400" dirty="0">
                <a:solidFill>
                  <a:srgbClr val="FF0000"/>
                </a:solidFill>
              </a:rPr>
              <a:t>for a global scientific knowledge base </a:t>
            </a:r>
            <a:r>
              <a:rPr lang="en-US" sz="2400" dirty="0"/>
              <a:t>and human reflection and </a:t>
            </a:r>
            <a:r>
              <a:rPr lang="en-US" sz="2400" dirty="0">
                <a:solidFill>
                  <a:srgbClr val="FF0000"/>
                </a:solidFill>
              </a:rPr>
              <a:t>to specify measures which </a:t>
            </a:r>
            <a:r>
              <a:rPr lang="en-US" sz="2400" i="1" dirty="0">
                <a:solidFill>
                  <a:srgbClr val="FF0000"/>
                </a:solidFill>
              </a:rPr>
              <a:t>research policy makers</a:t>
            </a:r>
            <a:r>
              <a:rPr lang="en-US" sz="2400" dirty="0"/>
              <a:t>,</a:t>
            </a:r>
            <a:r>
              <a:rPr lang="en-US" sz="2400" dirty="0">
                <a:solidFill>
                  <a:srgbClr val="FF0000"/>
                </a:solidFill>
              </a:rPr>
              <a:t> </a:t>
            </a:r>
            <a:r>
              <a:rPr lang="en-US" sz="2400" i="1" dirty="0">
                <a:solidFill>
                  <a:srgbClr val="FF0000"/>
                </a:solidFill>
              </a:rPr>
              <a:t>research institutions</a:t>
            </a:r>
            <a:r>
              <a:rPr lang="en-US" sz="2400" dirty="0"/>
              <a:t>,</a:t>
            </a:r>
            <a:r>
              <a:rPr lang="en-US" sz="2400" dirty="0">
                <a:solidFill>
                  <a:srgbClr val="FF0000"/>
                </a:solidFill>
              </a:rPr>
              <a:t> </a:t>
            </a:r>
            <a:r>
              <a:rPr lang="en-US" sz="2400" i="1" dirty="0">
                <a:solidFill>
                  <a:srgbClr val="FF0000"/>
                </a:solidFill>
              </a:rPr>
              <a:t>funding agencies</a:t>
            </a:r>
            <a:r>
              <a:rPr lang="en-US" sz="2400" dirty="0"/>
              <a:t>,</a:t>
            </a:r>
            <a:r>
              <a:rPr lang="en-US" sz="2400" dirty="0">
                <a:solidFill>
                  <a:srgbClr val="FF0000"/>
                </a:solidFill>
              </a:rPr>
              <a:t> </a:t>
            </a:r>
            <a:r>
              <a:rPr lang="en-US" sz="2400" i="1" dirty="0">
                <a:solidFill>
                  <a:srgbClr val="FF0000"/>
                </a:solidFill>
              </a:rPr>
              <a:t>libraries</a:t>
            </a:r>
            <a:r>
              <a:rPr lang="en-US" sz="2400" dirty="0"/>
              <a:t>,</a:t>
            </a:r>
            <a:r>
              <a:rPr lang="en-US" sz="2400" dirty="0">
                <a:solidFill>
                  <a:srgbClr val="FF0000"/>
                </a:solidFill>
              </a:rPr>
              <a:t> </a:t>
            </a:r>
            <a:r>
              <a:rPr lang="en-US" sz="2400" i="1" dirty="0">
                <a:solidFill>
                  <a:srgbClr val="FF0000"/>
                </a:solidFill>
              </a:rPr>
              <a:t>archives</a:t>
            </a:r>
            <a:r>
              <a:rPr lang="en-US" sz="2400" dirty="0">
                <a:solidFill>
                  <a:srgbClr val="FF0000"/>
                </a:solidFill>
              </a:rPr>
              <a:t> </a:t>
            </a:r>
            <a:r>
              <a:rPr lang="en-US" sz="2400" dirty="0"/>
              <a:t>and</a:t>
            </a:r>
            <a:r>
              <a:rPr lang="en-US" sz="2400" dirty="0">
                <a:solidFill>
                  <a:srgbClr val="FF0000"/>
                </a:solidFill>
              </a:rPr>
              <a:t> </a:t>
            </a:r>
            <a:r>
              <a:rPr lang="en-US" sz="2400" i="1" dirty="0">
                <a:solidFill>
                  <a:srgbClr val="FF0000"/>
                </a:solidFill>
              </a:rPr>
              <a:t>museums</a:t>
            </a:r>
            <a:r>
              <a:rPr lang="en-US" sz="2400" dirty="0">
                <a:solidFill>
                  <a:srgbClr val="FF0000"/>
                </a:solidFill>
              </a:rPr>
              <a:t> </a:t>
            </a:r>
            <a:r>
              <a:rPr lang="en-US" sz="2400" dirty="0"/>
              <a:t>need to consider.</a:t>
            </a:r>
            <a:endParaRPr lang="de-DE" sz="2400" dirty="0"/>
          </a:p>
        </p:txBody>
      </p:sp>
      <p:pic>
        <p:nvPicPr>
          <p:cNvPr id="4" name="Picture 3"/>
          <p:cNvPicPr>
            <a:picLocks noChangeAspect="1"/>
          </p:cNvPicPr>
          <p:nvPr/>
        </p:nvPicPr>
        <p:blipFill>
          <a:blip r:embed="rId2"/>
          <a:stretch>
            <a:fillRect/>
          </a:stretch>
        </p:blipFill>
        <p:spPr>
          <a:xfrm>
            <a:off x="5308844" y="237149"/>
            <a:ext cx="3366234" cy="827763"/>
          </a:xfrm>
          <a:prstGeom prst="rect">
            <a:avLst/>
          </a:prstGeom>
        </p:spPr>
      </p:pic>
      <p:sp>
        <p:nvSpPr>
          <p:cNvPr id="5" name="TextBox 4"/>
          <p:cNvSpPr txBox="1"/>
          <p:nvPr/>
        </p:nvSpPr>
        <p:spPr>
          <a:xfrm>
            <a:off x="1391138" y="6205416"/>
            <a:ext cx="6571030" cy="461665"/>
          </a:xfrm>
          <a:prstGeom prst="rect">
            <a:avLst/>
          </a:prstGeom>
          <a:noFill/>
        </p:spPr>
        <p:txBody>
          <a:bodyPr wrap="none" rtlCol="0">
            <a:spAutoFit/>
          </a:bodyPr>
          <a:lstStyle/>
          <a:p>
            <a:r>
              <a:rPr lang="de-DE" dirty="0" smtClean="0"/>
              <a:t>*http</a:t>
            </a:r>
            <a:r>
              <a:rPr lang="de-DE" dirty="0"/>
              <a:t>://openaccess.mpg.de/Berliner-Erklaerung</a:t>
            </a:r>
          </a:p>
        </p:txBody>
      </p:sp>
    </p:spTree>
    <p:extLst>
      <p:ext uri="{BB962C8B-B14F-4D97-AF65-F5344CB8AC3E}">
        <p14:creationId xmlns:p14="http://schemas.microsoft.com/office/powerpoint/2010/main" val="2965788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7695" y="75067"/>
            <a:ext cx="8728363" cy="656453"/>
          </a:xfrm>
          <a:solidFill>
            <a:srgbClr val="FFFF00"/>
          </a:solidFill>
          <a:ln>
            <a:solidFill>
              <a:schemeClr val="tx1"/>
            </a:solidFill>
          </a:ln>
        </p:spPr>
        <p:txBody>
          <a:bodyPr/>
          <a:lstStyle/>
          <a:p>
            <a:r>
              <a:rPr lang="en-US" sz="2800" dirty="0" smtClean="0"/>
              <a:t>GFZ ISDC Semantic Web Project</a:t>
            </a:r>
            <a:r>
              <a:rPr lang="en-US" sz="2800" dirty="0" smtClean="0">
                <a:solidFill>
                  <a:srgbClr val="FF0000"/>
                </a:solidFill>
              </a:rPr>
              <a:t>*</a:t>
            </a:r>
            <a:r>
              <a:rPr lang="en-US" sz="2800" dirty="0" smtClean="0"/>
              <a:t> </a:t>
            </a:r>
            <a:endParaRPr lang="en-US" sz="2800" dirty="0">
              <a:solidFill>
                <a:srgbClr val="FF0000"/>
              </a:solidFill>
            </a:endParaRPr>
          </a:p>
        </p:txBody>
      </p:sp>
      <p:sp>
        <p:nvSpPr>
          <p:cNvPr id="16" name="Text Box 4"/>
          <p:cNvSpPr txBox="1">
            <a:spLocks noChangeArrowheads="1"/>
          </p:cNvSpPr>
          <p:nvPr/>
        </p:nvSpPr>
        <p:spPr bwMode="auto">
          <a:xfrm>
            <a:off x="5569877" y="6325719"/>
            <a:ext cx="2235774" cy="369332"/>
          </a:xfrm>
          <a:prstGeom prst="rect">
            <a:avLst/>
          </a:prstGeom>
          <a:solidFill>
            <a:schemeClr val="bg2">
              <a:lumMod val="20000"/>
              <a:lumOff val="80000"/>
            </a:schemeClr>
          </a:solidFill>
          <a:ln w="9525">
            <a:solidFill>
              <a:schemeClr val="tx1"/>
            </a:solidFill>
            <a:miter lim="800000"/>
            <a:headEnd/>
            <a:tailEnd/>
          </a:ln>
        </p:spPr>
        <p:txBody>
          <a:bodyPr wrap="square">
            <a:spAutoFit/>
          </a:bodyPr>
          <a:lstStyle/>
          <a:p>
            <a:r>
              <a:rPr lang="en-US" sz="1800" dirty="0" smtClean="0">
                <a:solidFill>
                  <a:srgbClr val="FF0000"/>
                </a:solidFill>
              </a:rPr>
              <a:t>*</a:t>
            </a:r>
            <a:r>
              <a:rPr lang="en-US" sz="1800" dirty="0" smtClean="0">
                <a:solidFill>
                  <a:srgbClr val="FF3300"/>
                </a:solidFill>
                <a:hlinkClick r:id="rId2"/>
              </a:rPr>
              <a:t>https://gfz.github.io</a:t>
            </a:r>
            <a:endParaRPr lang="en-US" sz="1800" dirty="0">
              <a:solidFill>
                <a:srgbClr val="FF3300"/>
              </a:solidFill>
            </a:endParaRPr>
          </a:p>
        </p:txBody>
      </p:sp>
      <p:pic>
        <p:nvPicPr>
          <p:cNvPr id="65537" name="Picture 1"/>
          <p:cNvPicPr>
            <a:picLocks noChangeAspect="1" noChangeArrowheads="1"/>
          </p:cNvPicPr>
          <p:nvPr/>
        </p:nvPicPr>
        <p:blipFill>
          <a:blip r:embed="rId3" cstate="print"/>
          <a:srcRect/>
          <a:stretch>
            <a:fillRect/>
          </a:stretch>
        </p:blipFill>
        <p:spPr bwMode="auto">
          <a:xfrm>
            <a:off x="260776" y="819243"/>
            <a:ext cx="8716972" cy="5163653"/>
          </a:xfrm>
          <a:prstGeom prst="rect">
            <a:avLst/>
          </a:prstGeom>
          <a:noFill/>
          <a:ln w="9525">
            <a:solidFill>
              <a:schemeClr val="tx1"/>
            </a:solidFill>
            <a:miter lim="800000"/>
            <a:headEnd/>
            <a:tailEnd/>
          </a:ln>
        </p:spPr>
      </p:pic>
      <p:pic>
        <p:nvPicPr>
          <p:cNvPr id="65539" name="Picture 3" descr="Logo"/>
          <p:cNvPicPr>
            <a:picLocks noChangeAspect="1" noChangeArrowheads="1"/>
          </p:cNvPicPr>
          <p:nvPr/>
        </p:nvPicPr>
        <p:blipFill>
          <a:blip r:embed="rId4" cstate="print"/>
          <a:srcRect/>
          <a:stretch>
            <a:fillRect/>
          </a:stretch>
        </p:blipFill>
        <p:spPr bwMode="auto">
          <a:xfrm>
            <a:off x="8235544" y="1136477"/>
            <a:ext cx="343190" cy="343190"/>
          </a:xfrm>
          <a:prstGeom prst="rect">
            <a:avLst/>
          </a:prstGeom>
          <a:noFill/>
        </p:spPr>
      </p:pic>
      <p:pic>
        <p:nvPicPr>
          <p:cNvPr id="8" name="Picture 4" descr="http://comsys.informatik.uni-kiel.de/wp-content/uploads/2013/09/semantic_web.jpg"/>
          <p:cNvPicPr>
            <a:picLocks noChangeAspect="1" noChangeArrowheads="1"/>
          </p:cNvPicPr>
          <p:nvPr/>
        </p:nvPicPr>
        <p:blipFill>
          <a:blip r:embed="rId5" cstate="print"/>
          <a:srcRect/>
          <a:stretch>
            <a:fillRect/>
          </a:stretch>
        </p:blipFill>
        <p:spPr bwMode="auto">
          <a:xfrm>
            <a:off x="8179725" y="4031671"/>
            <a:ext cx="532014" cy="524702"/>
          </a:xfrm>
          <a:prstGeom prst="rect">
            <a:avLst/>
          </a:prstGeom>
          <a:noFill/>
          <a:ln>
            <a:noFill/>
          </a:ln>
          <a:effectLst/>
        </p:spPr>
      </p:pic>
    </p:spTree>
    <p:extLst>
      <p:ext uri="{BB962C8B-B14F-4D97-AF65-F5344CB8AC3E}">
        <p14:creationId xmlns:p14="http://schemas.microsoft.com/office/powerpoint/2010/main" val="648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hteck 150"/>
          <p:cNvSpPr/>
          <p:nvPr/>
        </p:nvSpPr>
        <p:spPr>
          <a:xfrm>
            <a:off x="928688" y="1055863"/>
            <a:ext cx="3071812" cy="642938"/>
          </a:xfrm>
          <a:prstGeom prst="rect">
            <a:avLst/>
          </a:prstGeom>
          <a:solidFill>
            <a:srgbClr val="99FFCC"/>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200">
              <a:solidFill>
                <a:srgbClr val="FFFFD9"/>
              </a:solidFill>
              <a:cs typeface="Arial" charset="0"/>
            </a:endParaRPr>
          </a:p>
        </p:txBody>
      </p:sp>
      <p:sp>
        <p:nvSpPr>
          <p:cNvPr id="138" name="Rechteck 137"/>
          <p:cNvSpPr/>
          <p:nvPr/>
        </p:nvSpPr>
        <p:spPr>
          <a:xfrm>
            <a:off x="928662" y="2127426"/>
            <a:ext cx="7429552" cy="3643312"/>
          </a:xfrm>
          <a:prstGeom prst="rect">
            <a:avLst/>
          </a:prstGeom>
          <a:solidFill>
            <a:srgbClr val="FFFF99"/>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200">
                <a:solidFill>
                  <a:srgbClr val="FFFFD9"/>
                </a:solidFill>
                <a:cs typeface="Arial" charset="0"/>
              </a:rPr>
              <a:t>c</a:t>
            </a:r>
          </a:p>
        </p:txBody>
      </p:sp>
      <p:sp>
        <p:nvSpPr>
          <p:cNvPr id="21508" name="Titel 1"/>
          <p:cNvSpPr>
            <a:spLocks noGrp="1"/>
          </p:cNvSpPr>
          <p:nvPr>
            <p:ph type="title" idx="4294967295"/>
          </p:nvPr>
        </p:nvSpPr>
        <p:spPr>
          <a:xfrm>
            <a:off x="959000" y="156117"/>
            <a:ext cx="7304054" cy="546409"/>
          </a:xfrm>
          <a:solidFill>
            <a:srgbClr val="FFFF00"/>
          </a:solidFill>
          <a:ln>
            <a:solidFill>
              <a:schemeClr val="tx1"/>
            </a:solidFill>
          </a:ln>
        </p:spPr>
        <p:txBody>
          <a:bodyPr/>
          <a:lstStyle/>
          <a:p>
            <a:pPr eaLnBrk="1" hangingPunct="1"/>
            <a:r>
              <a:rPr lang="en-US" sz="2600" dirty="0" smtClean="0"/>
              <a:t>ISDC Ontology Class Model </a:t>
            </a:r>
            <a:r>
              <a:rPr lang="en-US" sz="2600" i="1" dirty="0" smtClean="0"/>
              <a:t>(simplified)</a:t>
            </a:r>
          </a:p>
        </p:txBody>
      </p:sp>
      <p:sp>
        <p:nvSpPr>
          <p:cNvPr id="21509" name="Textfeld 5"/>
          <p:cNvSpPr txBox="1">
            <a:spLocks noChangeArrowheads="1"/>
          </p:cNvSpPr>
          <p:nvPr/>
        </p:nvSpPr>
        <p:spPr bwMode="auto">
          <a:xfrm>
            <a:off x="3768725" y="2576688"/>
            <a:ext cx="1063625" cy="436563"/>
          </a:xfrm>
          <a:prstGeom prst="rect">
            <a:avLst/>
          </a:prstGeom>
          <a:solidFill>
            <a:schemeClr val="accent1"/>
          </a:solidFill>
          <a:ln w="28575">
            <a:solidFill>
              <a:srgbClr val="004D95"/>
            </a:solidFill>
            <a:miter lim="800000"/>
            <a:headEnd/>
            <a:tailEnd/>
          </a:ln>
        </p:spPr>
        <p:txBody>
          <a:bodyPr wrap="none">
            <a:spAutoFit/>
          </a:bodyPr>
          <a:lstStyle/>
          <a:p>
            <a:pPr eaLnBrk="0" hangingPunct="0"/>
            <a:r>
              <a:rPr lang="en-US" sz="2200" dirty="0">
                <a:solidFill>
                  <a:srgbClr val="000000"/>
                </a:solidFill>
                <a:ea typeface="ＭＳ Ｐゴシック" pitchFamily="1" charset="-128"/>
              </a:rPr>
              <a:t>Project</a:t>
            </a:r>
          </a:p>
        </p:txBody>
      </p:sp>
      <p:sp>
        <p:nvSpPr>
          <p:cNvPr id="21510" name="Textfeld 6"/>
          <p:cNvSpPr txBox="1">
            <a:spLocks noChangeArrowheads="1"/>
          </p:cNvSpPr>
          <p:nvPr/>
        </p:nvSpPr>
        <p:spPr bwMode="auto">
          <a:xfrm>
            <a:off x="1392238" y="3678413"/>
            <a:ext cx="1235075" cy="436563"/>
          </a:xfrm>
          <a:prstGeom prst="rect">
            <a:avLst/>
          </a:prstGeom>
          <a:solidFill>
            <a:schemeClr val="accent1"/>
          </a:solidFill>
          <a:ln w="28575">
            <a:solidFill>
              <a:srgbClr val="004D95"/>
            </a:solidFill>
            <a:miter lim="800000"/>
            <a:headEnd/>
            <a:tailEnd/>
          </a:ln>
        </p:spPr>
        <p:txBody>
          <a:bodyPr wrap="none">
            <a:spAutoFit/>
          </a:bodyPr>
          <a:lstStyle/>
          <a:p>
            <a:pPr eaLnBrk="0" hangingPunct="0"/>
            <a:r>
              <a:rPr lang="en-US" sz="2200" dirty="0">
                <a:solidFill>
                  <a:srgbClr val="000000"/>
                </a:solidFill>
                <a:ea typeface="ＭＳ Ｐゴシック" pitchFamily="1" charset="-128"/>
              </a:rPr>
              <a:t>Platform</a:t>
            </a:r>
          </a:p>
        </p:txBody>
      </p:sp>
      <p:sp>
        <p:nvSpPr>
          <p:cNvPr id="21511" name="Textfeld 8"/>
          <p:cNvSpPr txBox="1">
            <a:spLocks noChangeArrowheads="1"/>
          </p:cNvSpPr>
          <p:nvPr/>
        </p:nvSpPr>
        <p:spPr bwMode="auto">
          <a:xfrm>
            <a:off x="3551238" y="3676826"/>
            <a:ext cx="1516062" cy="436562"/>
          </a:xfrm>
          <a:prstGeom prst="rect">
            <a:avLst/>
          </a:prstGeom>
          <a:solidFill>
            <a:schemeClr val="accent1"/>
          </a:solidFill>
          <a:ln w="28575">
            <a:solidFill>
              <a:srgbClr val="004D95"/>
            </a:solidFill>
            <a:miter lim="800000"/>
            <a:headEnd/>
            <a:tailEnd/>
          </a:ln>
        </p:spPr>
        <p:txBody>
          <a:bodyPr wrap="none">
            <a:spAutoFit/>
          </a:bodyPr>
          <a:lstStyle/>
          <a:p>
            <a:pPr eaLnBrk="0" hangingPunct="0"/>
            <a:r>
              <a:rPr lang="en-US" sz="2200" dirty="0">
                <a:solidFill>
                  <a:srgbClr val="000000"/>
                </a:solidFill>
                <a:ea typeface="ＭＳ Ｐゴシック" pitchFamily="1" charset="-128"/>
              </a:rPr>
              <a:t>Instrument</a:t>
            </a:r>
          </a:p>
        </p:txBody>
      </p:sp>
      <p:sp>
        <p:nvSpPr>
          <p:cNvPr id="21512" name="Textfeld 10"/>
          <p:cNvSpPr txBox="1">
            <a:spLocks noChangeArrowheads="1"/>
          </p:cNvSpPr>
          <p:nvPr/>
        </p:nvSpPr>
        <p:spPr bwMode="auto">
          <a:xfrm>
            <a:off x="5778500" y="3681588"/>
            <a:ext cx="2228850" cy="436563"/>
          </a:xfrm>
          <a:prstGeom prst="rect">
            <a:avLst/>
          </a:prstGeom>
          <a:solidFill>
            <a:schemeClr val="accent1"/>
          </a:solidFill>
          <a:ln w="28575">
            <a:solidFill>
              <a:srgbClr val="004D95"/>
            </a:solidFill>
            <a:miter lim="800000"/>
            <a:headEnd/>
            <a:tailEnd/>
          </a:ln>
        </p:spPr>
        <p:txBody>
          <a:bodyPr wrap="none">
            <a:spAutoFit/>
          </a:bodyPr>
          <a:lstStyle/>
          <a:p>
            <a:pPr eaLnBrk="0" hangingPunct="0"/>
            <a:r>
              <a:rPr lang="en-US" sz="2200" i="1">
                <a:solidFill>
                  <a:srgbClr val="000000"/>
                </a:solidFill>
                <a:ea typeface="ＭＳ Ｐゴシック" pitchFamily="1" charset="-128"/>
              </a:rPr>
              <a:t>Science Domain</a:t>
            </a:r>
          </a:p>
        </p:txBody>
      </p:sp>
      <p:sp>
        <p:nvSpPr>
          <p:cNvPr id="21513" name="Textfeld 12"/>
          <p:cNvSpPr txBox="1">
            <a:spLocks noChangeArrowheads="1"/>
          </p:cNvSpPr>
          <p:nvPr/>
        </p:nvSpPr>
        <p:spPr bwMode="auto">
          <a:xfrm>
            <a:off x="5970588" y="4891263"/>
            <a:ext cx="1857375" cy="436563"/>
          </a:xfrm>
          <a:prstGeom prst="rect">
            <a:avLst/>
          </a:prstGeom>
          <a:solidFill>
            <a:schemeClr val="accent1"/>
          </a:solidFill>
          <a:ln w="28575">
            <a:solidFill>
              <a:srgbClr val="FF0000"/>
            </a:solidFill>
            <a:miter lim="800000"/>
            <a:headEnd/>
            <a:tailEnd/>
          </a:ln>
        </p:spPr>
        <p:txBody>
          <a:bodyPr wrap="none">
            <a:spAutoFit/>
          </a:bodyPr>
          <a:lstStyle/>
          <a:p>
            <a:pPr eaLnBrk="0" hangingPunct="0"/>
            <a:r>
              <a:rPr lang="en-US" sz="2200" dirty="0">
                <a:solidFill>
                  <a:srgbClr val="000000"/>
                </a:solidFill>
                <a:ea typeface="ＭＳ Ｐゴシック" pitchFamily="1" charset="-128"/>
              </a:rPr>
              <a:t>Product Type</a:t>
            </a:r>
          </a:p>
        </p:txBody>
      </p:sp>
      <p:cxnSp>
        <p:nvCxnSpPr>
          <p:cNvPr id="21514" name="Gewinkelte Verbindung 34"/>
          <p:cNvCxnSpPr>
            <a:cxnSpLocks noChangeShapeType="1"/>
            <a:stCxn id="21509" idx="1"/>
            <a:endCxn id="21510" idx="0"/>
          </p:cNvCxnSpPr>
          <p:nvPr/>
        </p:nvCxnSpPr>
        <p:spPr bwMode="auto">
          <a:xfrm rot="10800000" flipV="1">
            <a:off x="2009775" y="2795763"/>
            <a:ext cx="1758950" cy="882650"/>
          </a:xfrm>
          <a:prstGeom prst="bentConnector2">
            <a:avLst/>
          </a:prstGeom>
          <a:noFill/>
          <a:ln w="9525" algn="ctr">
            <a:solidFill>
              <a:schemeClr val="tx1"/>
            </a:solidFill>
            <a:miter lim="800000"/>
            <a:headEnd/>
            <a:tailEnd type="arrow" w="med" len="med"/>
          </a:ln>
        </p:spPr>
      </p:cxnSp>
      <p:cxnSp>
        <p:nvCxnSpPr>
          <p:cNvPr id="21515" name="Gewinkelte Verbindung 51"/>
          <p:cNvCxnSpPr>
            <a:cxnSpLocks noChangeShapeType="1"/>
            <a:stCxn id="21509" idx="3"/>
            <a:endCxn id="21512" idx="0"/>
          </p:cNvCxnSpPr>
          <p:nvPr/>
        </p:nvCxnSpPr>
        <p:spPr bwMode="auto">
          <a:xfrm>
            <a:off x="4832350" y="2795763"/>
            <a:ext cx="2060575" cy="885825"/>
          </a:xfrm>
          <a:prstGeom prst="bentConnector2">
            <a:avLst/>
          </a:prstGeom>
          <a:noFill/>
          <a:ln w="9525" algn="ctr">
            <a:solidFill>
              <a:schemeClr val="tx2"/>
            </a:solidFill>
            <a:miter lim="800000"/>
            <a:headEnd/>
            <a:tailEnd type="arrow" w="med" len="med"/>
          </a:ln>
        </p:spPr>
      </p:cxnSp>
      <p:cxnSp>
        <p:nvCxnSpPr>
          <p:cNvPr id="21516" name="Gerade Verbindung mit Pfeil 58"/>
          <p:cNvCxnSpPr>
            <a:cxnSpLocks noChangeShapeType="1"/>
            <a:stCxn id="21509" idx="2"/>
            <a:endCxn id="21511" idx="0"/>
          </p:cNvCxnSpPr>
          <p:nvPr/>
        </p:nvCxnSpPr>
        <p:spPr bwMode="auto">
          <a:xfrm>
            <a:off x="4300538" y="3013251"/>
            <a:ext cx="9525" cy="663575"/>
          </a:xfrm>
          <a:prstGeom prst="straightConnector1">
            <a:avLst/>
          </a:prstGeom>
          <a:noFill/>
          <a:ln w="9525" algn="ctr">
            <a:solidFill>
              <a:schemeClr val="tx2"/>
            </a:solidFill>
            <a:prstDash val="dash"/>
            <a:round/>
            <a:headEnd/>
            <a:tailEnd type="arrow" w="med" len="med"/>
          </a:ln>
        </p:spPr>
      </p:cxnSp>
      <p:cxnSp>
        <p:nvCxnSpPr>
          <p:cNvPr id="21517" name="Gerade Verbindung mit Pfeil 65"/>
          <p:cNvCxnSpPr>
            <a:cxnSpLocks noChangeShapeType="1"/>
            <a:stCxn id="21512" idx="2"/>
            <a:endCxn id="21513" idx="0"/>
          </p:cNvCxnSpPr>
          <p:nvPr/>
        </p:nvCxnSpPr>
        <p:spPr bwMode="auto">
          <a:xfrm>
            <a:off x="6892925" y="4118151"/>
            <a:ext cx="6350" cy="773112"/>
          </a:xfrm>
          <a:prstGeom prst="straightConnector1">
            <a:avLst/>
          </a:prstGeom>
          <a:noFill/>
          <a:ln w="9525" algn="ctr">
            <a:solidFill>
              <a:schemeClr val="tx2"/>
            </a:solidFill>
            <a:round/>
            <a:headEnd/>
            <a:tailEnd type="arrow" w="med" len="med"/>
          </a:ln>
        </p:spPr>
      </p:cxnSp>
      <p:cxnSp>
        <p:nvCxnSpPr>
          <p:cNvPr id="70" name="Gerade Verbindung mit Pfeil 69"/>
          <p:cNvCxnSpPr>
            <a:stCxn id="21510" idx="3"/>
            <a:endCxn id="21511" idx="1"/>
          </p:cNvCxnSpPr>
          <p:nvPr/>
        </p:nvCxnSpPr>
        <p:spPr>
          <a:xfrm flipV="1">
            <a:off x="2627313" y="3895901"/>
            <a:ext cx="923925" cy="1587"/>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519" name="Gewinkelte Verbindung 71"/>
          <p:cNvCxnSpPr>
            <a:cxnSpLocks noChangeShapeType="1"/>
            <a:stCxn id="21511" idx="2"/>
            <a:endCxn id="21513" idx="1"/>
          </p:cNvCxnSpPr>
          <p:nvPr/>
        </p:nvCxnSpPr>
        <p:spPr bwMode="auto">
          <a:xfrm rot="16200000" flipH="1">
            <a:off x="4641851" y="3781600"/>
            <a:ext cx="996950" cy="1660525"/>
          </a:xfrm>
          <a:prstGeom prst="bentConnector2">
            <a:avLst/>
          </a:prstGeom>
          <a:noFill/>
          <a:ln w="9525" algn="ctr">
            <a:solidFill>
              <a:schemeClr val="tx2"/>
            </a:solidFill>
            <a:miter lim="800000"/>
            <a:headEnd/>
            <a:tailEnd type="arrow" w="med" len="med"/>
          </a:ln>
        </p:spPr>
      </p:cxnSp>
      <p:sp>
        <p:nvSpPr>
          <p:cNvPr id="21520" name="Textfeld 148"/>
          <p:cNvSpPr txBox="1">
            <a:spLocks noChangeArrowheads="1"/>
          </p:cNvSpPr>
          <p:nvPr/>
        </p:nvSpPr>
        <p:spPr bwMode="auto">
          <a:xfrm>
            <a:off x="957263" y="1173338"/>
            <a:ext cx="3043237" cy="427038"/>
          </a:xfrm>
          <a:prstGeom prst="rect">
            <a:avLst/>
          </a:prstGeom>
          <a:noFill/>
          <a:ln w="9525">
            <a:noFill/>
            <a:miter lim="800000"/>
            <a:headEnd/>
            <a:tailEnd/>
          </a:ln>
        </p:spPr>
        <p:txBody>
          <a:bodyPr wrap="none">
            <a:spAutoFit/>
          </a:bodyPr>
          <a:lstStyle/>
          <a:p>
            <a:pPr eaLnBrk="0" hangingPunct="0"/>
            <a:r>
              <a:rPr lang="en-US" sz="2200">
                <a:solidFill>
                  <a:srgbClr val="000000"/>
                </a:solidFill>
                <a:ea typeface="ＭＳ Ｐゴシック" pitchFamily="1" charset="-128"/>
              </a:rPr>
              <a:t>Controlled Vocabulary*</a:t>
            </a:r>
          </a:p>
        </p:txBody>
      </p:sp>
      <p:cxnSp>
        <p:nvCxnSpPr>
          <p:cNvPr id="156" name="Gerade Verbindung mit Pfeil 155"/>
          <p:cNvCxnSpPr>
            <a:stCxn id="151" idx="2"/>
          </p:cNvCxnSpPr>
          <p:nvPr/>
        </p:nvCxnSpPr>
        <p:spPr>
          <a:xfrm rot="16200000" flipH="1">
            <a:off x="2251075" y="1913114"/>
            <a:ext cx="428625" cy="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57" name="Rechteck 156"/>
          <p:cNvSpPr/>
          <p:nvPr/>
        </p:nvSpPr>
        <p:spPr>
          <a:xfrm>
            <a:off x="5734076" y="1055863"/>
            <a:ext cx="2552700" cy="642938"/>
          </a:xfrm>
          <a:prstGeom prst="rect">
            <a:avLst/>
          </a:prstGeom>
          <a:solidFill>
            <a:srgbClr val="99FFCC"/>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200">
              <a:solidFill>
                <a:srgbClr val="FFFFD9"/>
              </a:solidFill>
              <a:cs typeface="Arial" charset="0"/>
            </a:endParaRPr>
          </a:p>
        </p:txBody>
      </p:sp>
      <p:sp>
        <p:nvSpPr>
          <p:cNvPr id="21523" name="Textfeld 157"/>
          <p:cNvSpPr txBox="1">
            <a:spLocks noChangeArrowheads="1"/>
          </p:cNvSpPr>
          <p:nvPr/>
        </p:nvSpPr>
        <p:spPr bwMode="auto">
          <a:xfrm>
            <a:off x="5891213" y="1160638"/>
            <a:ext cx="2236787" cy="427038"/>
          </a:xfrm>
          <a:prstGeom prst="rect">
            <a:avLst/>
          </a:prstGeom>
          <a:noFill/>
          <a:ln w="9525">
            <a:noFill/>
            <a:miter lim="800000"/>
            <a:headEnd/>
            <a:tailEnd/>
          </a:ln>
        </p:spPr>
        <p:txBody>
          <a:bodyPr wrap="none">
            <a:spAutoFit/>
          </a:bodyPr>
          <a:lstStyle/>
          <a:p>
            <a:pPr eaLnBrk="0" hangingPunct="0"/>
            <a:r>
              <a:rPr lang="en-US" sz="2200">
                <a:solidFill>
                  <a:srgbClr val="000000"/>
                </a:solidFill>
                <a:ea typeface="ＭＳ Ｐゴシック" pitchFamily="1" charset="-128"/>
              </a:rPr>
              <a:t>Free Vocabulary</a:t>
            </a:r>
          </a:p>
        </p:txBody>
      </p:sp>
      <p:cxnSp>
        <p:nvCxnSpPr>
          <p:cNvPr id="159" name="Gerade Verbindung mit Pfeil 158"/>
          <p:cNvCxnSpPr>
            <a:stCxn id="157" idx="2"/>
          </p:cNvCxnSpPr>
          <p:nvPr/>
        </p:nvCxnSpPr>
        <p:spPr>
          <a:xfrm rot="5400000">
            <a:off x="6796113" y="1913114"/>
            <a:ext cx="428625" cy="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525" name="Textfeld 166"/>
          <p:cNvSpPr txBox="1">
            <a:spLocks noChangeArrowheads="1"/>
          </p:cNvSpPr>
          <p:nvPr/>
        </p:nvSpPr>
        <p:spPr bwMode="auto">
          <a:xfrm>
            <a:off x="1178888" y="6299262"/>
            <a:ext cx="6671571" cy="338554"/>
          </a:xfrm>
          <a:prstGeom prst="rect">
            <a:avLst/>
          </a:prstGeom>
          <a:solidFill>
            <a:schemeClr val="bg2">
              <a:lumMod val="20000"/>
              <a:lumOff val="80000"/>
            </a:schemeClr>
          </a:solidFill>
          <a:ln w="9525">
            <a:solidFill>
              <a:schemeClr val="tx1"/>
            </a:solidFill>
            <a:miter lim="800000"/>
            <a:headEnd/>
            <a:tailEnd/>
          </a:ln>
        </p:spPr>
        <p:txBody>
          <a:bodyPr wrap="square">
            <a:spAutoFit/>
          </a:bodyPr>
          <a:lstStyle/>
          <a:p>
            <a:pPr eaLnBrk="0" hangingPunct="0"/>
            <a:r>
              <a:rPr lang="en-US" sz="1600" dirty="0">
                <a:solidFill>
                  <a:srgbClr val="000000"/>
                </a:solidFill>
                <a:ea typeface="ＭＳ Ｐゴシック" pitchFamily="1" charset="-128"/>
              </a:rPr>
              <a:t>*</a:t>
            </a:r>
            <a:r>
              <a:rPr lang="en-US" sz="1600" dirty="0">
                <a:solidFill>
                  <a:srgbClr val="000000"/>
                </a:solidFill>
                <a:ea typeface="ＭＳ Ｐゴシック" pitchFamily="1" charset="-128"/>
                <a:hlinkClick r:id="rId3"/>
              </a:rPr>
              <a:t>http://gcmd.gsfc.nasa.gov/Resources/valids/archives/keyword_list.html</a:t>
            </a:r>
            <a:endParaRPr lang="en-US" sz="1600" dirty="0">
              <a:solidFill>
                <a:srgbClr val="000000"/>
              </a:solidFill>
              <a:ea typeface="ＭＳ Ｐゴシック" pitchFamily="1" charset="-128"/>
            </a:endParaRPr>
          </a:p>
        </p:txBody>
      </p:sp>
      <p:cxnSp>
        <p:nvCxnSpPr>
          <p:cNvPr id="21526" name="Gerade Verbindung mit Pfeil 69"/>
          <p:cNvCxnSpPr>
            <a:cxnSpLocks noChangeShapeType="1"/>
            <a:stCxn id="21511" idx="3"/>
            <a:endCxn id="21512" idx="1"/>
          </p:cNvCxnSpPr>
          <p:nvPr/>
        </p:nvCxnSpPr>
        <p:spPr bwMode="auto">
          <a:xfrm>
            <a:off x="5067300" y="3895901"/>
            <a:ext cx="711200" cy="4762"/>
          </a:xfrm>
          <a:prstGeom prst="straightConnector1">
            <a:avLst/>
          </a:prstGeom>
          <a:noFill/>
          <a:ln w="9525" algn="ctr">
            <a:solidFill>
              <a:schemeClr val="tx2"/>
            </a:solidFill>
            <a:prstDash val="dash"/>
            <a:round/>
            <a:headEnd/>
            <a:tailEnd type="arrow" w="med" len="med"/>
          </a:ln>
        </p:spPr>
      </p:cxnSp>
      <p:sp>
        <p:nvSpPr>
          <p:cNvPr id="21527" name="Textfeld 6"/>
          <p:cNvSpPr txBox="1">
            <a:spLocks noChangeArrowheads="1"/>
          </p:cNvSpPr>
          <p:nvPr/>
        </p:nvSpPr>
        <p:spPr bwMode="auto">
          <a:xfrm>
            <a:off x="1968500" y="4719813"/>
            <a:ext cx="1390650" cy="436563"/>
          </a:xfrm>
          <a:prstGeom prst="rect">
            <a:avLst/>
          </a:prstGeom>
          <a:solidFill>
            <a:schemeClr val="accent1"/>
          </a:solidFill>
          <a:ln w="28575">
            <a:solidFill>
              <a:srgbClr val="004D95"/>
            </a:solidFill>
            <a:miter lim="800000"/>
            <a:headEnd/>
            <a:tailEnd/>
          </a:ln>
        </p:spPr>
        <p:txBody>
          <a:bodyPr wrap="none">
            <a:spAutoFit/>
          </a:bodyPr>
          <a:lstStyle/>
          <a:p>
            <a:pPr eaLnBrk="0" hangingPunct="0"/>
            <a:r>
              <a:rPr lang="en-US" sz="2200" dirty="0">
                <a:solidFill>
                  <a:srgbClr val="000000"/>
                </a:solidFill>
                <a:ea typeface="ＭＳ Ｐゴシック" pitchFamily="1" charset="-128"/>
              </a:rPr>
              <a:t>Institution</a:t>
            </a:r>
          </a:p>
        </p:txBody>
      </p:sp>
      <p:cxnSp>
        <p:nvCxnSpPr>
          <p:cNvPr id="29" name="Gerade Verbindung 28"/>
          <p:cNvCxnSpPr>
            <a:endCxn id="30" idx="3"/>
          </p:cNvCxnSpPr>
          <p:nvPr/>
        </p:nvCxnSpPr>
        <p:spPr bwMode="auto">
          <a:xfrm rot="10800000" flipV="1">
            <a:off x="1333868" y="5212946"/>
            <a:ext cx="4606284" cy="200055"/>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30" name="Textfeld 29"/>
          <p:cNvSpPr txBox="1"/>
          <p:nvPr/>
        </p:nvSpPr>
        <p:spPr>
          <a:xfrm>
            <a:off x="251520" y="5212947"/>
            <a:ext cx="1082348" cy="400110"/>
          </a:xfrm>
          <a:prstGeom prst="rect">
            <a:avLst/>
          </a:prstGeom>
          <a:solidFill>
            <a:schemeClr val="bg1"/>
          </a:solidFill>
          <a:ln>
            <a:solidFill>
              <a:srgbClr val="FF0000"/>
            </a:solidFill>
          </a:ln>
        </p:spPr>
        <p:txBody>
          <a:bodyPr wrap="square" rtlCol="0">
            <a:spAutoFit/>
          </a:bodyPr>
          <a:lstStyle/>
          <a:p>
            <a:pPr eaLnBrk="0" hangingPunct="0"/>
            <a:r>
              <a:rPr lang="en-US" sz="2000" dirty="0" smtClean="0">
                <a:solidFill>
                  <a:srgbClr val="000000"/>
                </a:solidFill>
                <a:ea typeface="ＭＳ Ｐゴシック" pitchFamily="1" charset="-128"/>
              </a:rPr>
              <a:t>Content</a:t>
            </a:r>
            <a:endParaRPr lang="en-US" sz="2000" dirty="0">
              <a:solidFill>
                <a:srgbClr val="000000"/>
              </a:solidFill>
              <a:ea typeface="ＭＳ Ｐゴシック" pitchFamily="1" charset="-128"/>
            </a:endParaRPr>
          </a:p>
        </p:txBody>
      </p:sp>
      <p:cxnSp>
        <p:nvCxnSpPr>
          <p:cNvPr id="31" name="Gerade Verbindung 30"/>
          <p:cNvCxnSpPr>
            <a:stCxn id="21527" idx="1"/>
          </p:cNvCxnSpPr>
          <p:nvPr/>
        </p:nvCxnSpPr>
        <p:spPr bwMode="auto">
          <a:xfrm rot="10800000" flipV="1">
            <a:off x="1331640" y="4938095"/>
            <a:ext cx="636860" cy="58828"/>
          </a:xfrm>
          <a:prstGeom prst="line">
            <a:avLst/>
          </a:prstGeom>
          <a:solidFill>
            <a:schemeClr val="accent1"/>
          </a:solidFill>
          <a:ln w="9525" cap="flat" cmpd="sng" algn="ctr">
            <a:solidFill>
              <a:srgbClr val="004D95"/>
            </a:solidFill>
            <a:prstDash val="solid"/>
            <a:round/>
            <a:headEnd type="none" w="med" len="med"/>
            <a:tailEnd type="none" w="med" len="med"/>
          </a:ln>
          <a:effectLst/>
        </p:spPr>
      </p:cxnSp>
      <p:sp>
        <p:nvSpPr>
          <p:cNvPr id="32" name="Textfeld 31"/>
          <p:cNvSpPr txBox="1"/>
          <p:nvPr/>
        </p:nvSpPr>
        <p:spPr>
          <a:xfrm>
            <a:off x="251520" y="4708891"/>
            <a:ext cx="1067921" cy="400110"/>
          </a:xfrm>
          <a:prstGeom prst="rect">
            <a:avLst/>
          </a:prstGeom>
          <a:solidFill>
            <a:schemeClr val="bg1"/>
          </a:solidFill>
          <a:ln>
            <a:solidFill>
              <a:srgbClr val="004D95"/>
            </a:solidFill>
          </a:ln>
        </p:spPr>
        <p:txBody>
          <a:bodyPr wrap="square" rtlCol="0">
            <a:spAutoFit/>
          </a:bodyPr>
          <a:lstStyle/>
          <a:p>
            <a:pPr eaLnBrk="0" hangingPunct="0"/>
            <a:r>
              <a:rPr lang="en-US" sz="2000" dirty="0" smtClean="0">
                <a:solidFill>
                  <a:srgbClr val="000000"/>
                </a:solidFill>
                <a:ea typeface="ＭＳ Ｐゴシック" pitchFamily="1" charset="-128"/>
              </a:rPr>
              <a:t>Context</a:t>
            </a:r>
            <a:endParaRPr lang="en-US" sz="2000" dirty="0">
              <a:solidFill>
                <a:srgbClr val="000000"/>
              </a:solidFill>
              <a:ea typeface="ＭＳ Ｐゴシック" pitchFamily="1" charset="-128"/>
            </a:endParaRPr>
          </a:p>
        </p:txBody>
      </p:sp>
      <p:cxnSp>
        <p:nvCxnSpPr>
          <p:cNvPr id="38" name="Gerade Verbindung 37"/>
          <p:cNvCxnSpPr/>
          <p:nvPr/>
        </p:nvCxnSpPr>
        <p:spPr bwMode="auto">
          <a:xfrm rot="5400000">
            <a:off x="1187625" y="4276844"/>
            <a:ext cx="720081" cy="432047"/>
          </a:xfrm>
          <a:prstGeom prst="line">
            <a:avLst/>
          </a:prstGeom>
          <a:solidFill>
            <a:schemeClr val="accent1"/>
          </a:solidFill>
          <a:ln w="9525" cap="flat" cmpd="sng" algn="ctr">
            <a:solidFill>
              <a:srgbClr val="004D95"/>
            </a:solidFill>
            <a:prstDash val="solid"/>
            <a:round/>
            <a:headEnd type="none" w="med" len="med"/>
            <a:tailEnd type="none" w="med" len="med"/>
          </a:ln>
          <a:effectLst/>
        </p:spPr>
      </p:cxnSp>
      <p:cxnSp>
        <p:nvCxnSpPr>
          <p:cNvPr id="42" name="Gerade Verbindung 41"/>
          <p:cNvCxnSpPr/>
          <p:nvPr/>
        </p:nvCxnSpPr>
        <p:spPr bwMode="auto">
          <a:xfrm rot="10800000" flipV="1">
            <a:off x="1331650" y="3988811"/>
            <a:ext cx="2232239" cy="936104"/>
          </a:xfrm>
          <a:prstGeom prst="line">
            <a:avLst/>
          </a:prstGeom>
          <a:solidFill>
            <a:schemeClr val="accent1"/>
          </a:solidFill>
          <a:ln w="9525" cap="flat" cmpd="sng" algn="ctr">
            <a:solidFill>
              <a:srgbClr val="004D95"/>
            </a:solidFill>
            <a:prstDash val="solid"/>
            <a:round/>
            <a:headEnd type="none" w="med" len="med"/>
            <a:tailEnd type="none" w="med" len="med"/>
          </a:ln>
          <a:effectLst/>
        </p:spPr>
      </p:cxnSp>
      <p:sp>
        <p:nvSpPr>
          <p:cNvPr id="33" name="Textfeld 12"/>
          <p:cNvSpPr txBox="1">
            <a:spLocks noChangeArrowheads="1"/>
          </p:cNvSpPr>
          <p:nvPr/>
        </p:nvSpPr>
        <p:spPr bwMode="auto">
          <a:xfrm>
            <a:off x="7236296" y="5391847"/>
            <a:ext cx="1080745" cy="276999"/>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sz="1200" dirty="0" smtClean="0">
                <a:solidFill>
                  <a:srgbClr val="000000"/>
                </a:solidFill>
                <a:ea typeface="ＭＳ Ｐゴシック" pitchFamily="1" charset="-128"/>
              </a:rPr>
              <a:t>Data Product</a:t>
            </a:r>
            <a:endParaRPr lang="en-US" sz="1200" dirty="0">
              <a:solidFill>
                <a:srgbClr val="000000"/>
              </a:solidFill>
              <a:ea typeface="ＭＳ Ｐゴシック" pitchFamily="1" charset="-128"/>
            </a:endParaRPr>
          </a:p>
        </p:txBody>
      </p:sp>
      <p:sp>
        <p:nvSpPr>
          <p:cNvPr id="34" name="Textfeld 12"/>
          <p:cNvSpPr txBox="1">
            <a:spLocks noChangeArrowheads="1"/>
          </p:cNvSpPr>
          <p:nvPr/>
        </p:nvSpPr>
        <p:spPr bwMode="auto">
          <a:xfrm>
            <a:off x="6944075" y="4177127"/>
            <a:ext cx="1367682" cy="276999"/>
          </a:xfrm>
          <a:prstGeom prst="rect">
            <a:avLst/>
          </a:prstGeom>
          <a:solidFill>
            <a:schemeClr val="accent1"/>
          </a:solidFill>
          <a:ln w="9525">
            <a:solidFill>
              <a:schemeClr val="tx1"/>
            </a:solidFill>
            <a:miter lim="800000"/>
            <a:headEnd/>
            <a:tailEnd/>
          </a:ln>
        </p:spPr>
        <p:txBody>
          <a:bodyPr wrap="none">
            <a:spAutoFit/>
          </a:bodyPr>
          <a:lstStyle/>
          <a:p>
            <a:pPr eaLnBrk="0" hangingPunct="0"/>
            <a:r>
              <a:rPr lang="en-US" sz="1200" dirty="0" err="1" smtClean="0">
                <a:solidFill>
                  <a:srgbClr val="000000"/>
                </a:solidFill>
                <a:ea typeface="ＭＳ Ｐゴシック" pitchFamily="1" charset="-128"/>
              </a:rPr>
              <a:t>Geophenomenon</a:t>
            </a:r>
            <a:endParaRPr lang="en-US" sz="1200" dirty="0">
              <a:solidFill>
                <a:srgbClr val="000000"/>
              </a:solidFill>
              <a:ea typeface="ＭＳ Ｐゴシック" pitchFamily="1" charset="-128"/>
            </a:endParaRPr>
          </a:p>
        </p:txBody>
      </p:sp>
      <p:sp>
        <p:nvSpPr>
          <p:cNvPr id="35" name="Textfeld 12"/>
          <p:cNvSpPr txBox="1">
            <a:spLocks noChangeArrowheads="1"/>
          </p:cNvSpPr>
          <p:nvPr/>
        </p:nvSpPr>
        <p:spPr bwMode="auto">
          <a:xfrm>
            <a:off x="7740352" y="1756563"/>
            <a:ext cx="780983" cy="276999"/>
          </a:xfrm>
          <a:prstGeom prst="rect">
            <a:avLst/>
          </a:prstGeom>
          <a:solidFill>
            <a:schemeClr val="accent1"/>
          </a:solidFill>
          <a:ln w="9525">
            <a:solidFill>
              <a:schemeClr val="tx1"/>
            </a:solidFill>
            <a:miter lim="800000"/>
            <a:headEnd/>
            <a:tailEnd/>
          </a:ln>
        </p:spPr>
        <p:txBody>
          <a:bodyPr wrap="none">
            <a:spAutoFit/>
          </a:bodyPr>
          <a:lstStyle/>
          <a:p>
            <a:pPr eaLnBrk="0" hangingPunct="0"/>
            <a:r>
              <a:rPr lang="en-US" sz="1200" dirty="0" smtClean="0">
                <a:solidFill>
                  <a:srgbClr val="000000"/>
                </a:solidFill>
                <a:ea typeface="ＭＳ Ｐゴシック" pitchFamily="1" charset="-128"/>
              </a:rPr>
              <a:t>Keyword</a:t>
            </a:r>
            <a:endParaRPr lang="en-US" sz="1200" dirty="0">
              <a:solidFill>
                <a:srgbClr val="000000"/>
              </a:solidFill>
              <a:ea typeface="ＭＳ Ｐゴシック" pitchFamily="1" charset="-128"/>
            </a:endParaRPr>
          </a:p>
        </p:txBody>
      </p:sp>
      <p:sp>
        <p:nvSpPr>
          <p:cNvPr id="36" name="Textfeld 12"/>
          <p:cNvSpPr txBox="1">
            <a:spLocks noChangeArrowheads="1"/>
          </p:cNvSpPr>
          <p:nvPr/>
        </p:nvSpPr>
        <p:spPr bwMode="auto">
          <a:xfrm>
            <a:off x="3563888" y="1756563"/>
            <a:ext cx="780983" cy="276999"/>
          </a:xfrm>
          <a:prstGeom prst="rect">
            <a:avLst/>
          </a:prstGeom>
          <a:solidFill>
            <a:schemeClr val="accent1"/>
          </a:solidFill>
          <a:ln w="9525">
            <a:solidFill>
              <a:schemeClr val="tx1"/>
            </a:solidFill>
            <a:miter lim="800000"/>
            <a:headEnd/>
            <a:tailEnd/>
          </a:ln>
        </p:spPr>
        <p:txBody>
          <a:bodyPr wrap="none">
            <a:spAutoFit/>
          </a:bodyPr>
          <a:lstStyle/>
          <a:p>
            <a:pPr eaLnBrk="0" hangingPunct="0"/>
            <a:r>
              <a:rPr lang="en-US" sz="1200" dirty="0" smtClean="0">
                <a:solidFill>
                  <a:srgbClr val="000000"/>
                </a:solidFill>
                <a:ea typeface="ＭＳ Ｐゴシック" pitchFamily="1" charset="-128"/>
              </a:rPr>
              <a:t>Keyword</a:t>
            </a:r>
            <a:endParaRPr lang="en-US" sz="1200" dirty="0">
              <a:solidFill>
                <a:srgbClr val="000000"/>
              </a:solidFill>
              <a:ea typeface="ＭＳ Ｐゴシック" pitchFamily="1" charset="-128"/>
            </a:endParaRPr>
          </a:p>
        </p:txBody>
      </p:sp>
      <p:sp>
        <p:nvSpPr>
          <p:cNvPr id="37" name="Textfeld 12"/>
          <p:cNvSpPr txBox="1">
            <a:spLocks noChangeArrowheads="1"/>
          </p:cNvSpPr>
          <p:nvPr/>
        </p:nvSpPr>
        <p:spPr bwMode="auto">
          <a:xfrm>
            <a:off x="2915816" y="5428971"/>
            <a:ext cx="721672" cy="276999"/>
          </a:xfrm>
          <a:prstGeom prst="rect">
            <a:avLst/>
          </a:prstGeom>
          <a:solidFill>
            <a:schemeClr val="accent1"/>
          </a:solidFill>
          <a:ln w="9525">
            <a:solidFill>
              <a:schemeClr val="tx1"/>
            </a:solidFill>
            <a:miter lim="800000"/>
            <a:headEnd/>
            <a:tailEnd/>
          </a:ln>
        </p:spPr>
        <p:txBody>
          <a:bodyPr wrap="none">
            <a:spAutoFit/>
          </a:bodyPr>
          <a:lstStyle/>
          <a:p>
            <a:pPr eaLnBrk="0" hangingPunct="0"/>
            <a:r>
              <a:rPr lang="en-US" sz="1200" dirty="0" smtClean="0">
                <a:solidFill>
                  <a:srgbClr val="000000"/>
                </a:solidFill>
                <a:ea typeface="ＭＳ Ｐゴシック" pitchFamily="1" charset="-128"/>
              </a:rPr>
              <a:t>Country</a:t>
            </a:r>
            <a:endParaRPr lang="en-US" sz="1200" dirty="0">
              <a:solidFill>
                <a:srgbClr val="000000"/>
              </a:solidFill>
              <a:ea typeface="ＭＳ Ｐゴシック" pitchFamily="1" charset="-128"/>
            </a:endParaRPr>
          </a:p>
        </p:txBody>
      </p:sp>
      <p:sp>
        <p:nvSpPr>
          <p:cNvPr id="39" name="Textfeld 12"/>
          <p:cNvSpPr txBox="1">
            <a:spLocks noChangeArrowheads="1"/>
          </p:cNvSpPr>
          <p:nvPr/>
        </p:nvSpPr>
        <p:spPr bwMode="auto">
          <a:xfrm>
            <a:off x="971600" y="2188611"/>
            <a:ext cx="551754" cy="276999"/>
          </a:xfrm>
          <a:prstGeom prst="rect">
            <a:avLst/>
          </a:prstGeom>
          <a:solidFill>
            <a:schemeClr val="accent1"/>
          </a:solidFill>
          <a:ln w="9525">
            <a:solidFill>
              <a:schemeClr val="tx1"/>
            </a:solidFill>
            <a:miter lim="800000"/>
            <a:headEnd/>
            <a:tailEnd/>
          </a:ln>
        </p:spPr>
        <p:txBody>
          <a:bodyPr wrap="none">
            <a:spAutoFit/>
          </a:bodyPr>
          <a:lstStyle/>
          <a:p>
            <a:pPr eaLnBrk="0" hangingPunct="0"/>
            <a:r>
              <a:rPr lang="en-US" sz="1200" dirty="0" smtClean="0">
                <a:solidFill>
                  <a:srgbClr val="000000"/>
                </a:solidFill>
                <a:ea typeface="ＭＳ Ｐゴシック" pitchFamily="1" charset="-128"/>
              </a:rPr>
              <a:t>ISDC</a:t>
            </a:r>
            <a:endParaRPr lang="en-US" sz="1200" dirty="0">
              <a:solidFill>
                <a:srgbClr val="000000"/>
              </a:solidFill>
              <a:ea typeface="ＭＳ Ｐゴシック" pitchFamily="1" charset="-128"/>
            </a:endParaRPr>
          </a:p>
        </p:txBody>
      </p:sp>
      <p:sp>
        <p:nvSpPr>
          <p:cNvPr id="40" name="Textfeld 12"/>
          <p:cNvSpPr txBox="1">
            <a:spLocks noChangeArrowheads="1"/>
          </p:cNvSpPr>
          <p:nvPr/>
        </p:nvSpPr>
        <p:spPr bwMode="auto">
          <a:xfrm>
            <a:off x="2051720" y="5428971"/>
            <a:ext cx="822661" cy="276999"/>
          </a:xfrm>
          <a:prstGeom prst="rect">
            <a:avLst/>
          </a:prstGeom>
          <a:solidFill>
            <a:schemeClr val="accent1"/>
          </a:solidFill>
          <a:ln w="9525">
            <a:solidFill>
              <a:schemeClr val="tx1"/>
            </a:solidFill>
            <a:miter lim="800000"/>
            <a:headEnd/>
            <a:tailEnd/>
          </a:ln>
        </p:spPr>
        <p:txBody>
          <a:bodyPr wrap="none">
            <a:spAutoFit/>
          </a:bodyPr>
          <a:lstStyle/>
          <a:p>
            <a:pPr eaLnBrk="0" hangingPunct="0"/>
            <a:r>
              <a:rPr lang="en-US" sz="1200" dirty="0" err="1" smtClean="0">
                <a:solidFill>
                  <a:srgbClr val="000000"/>
                </a:solidFill>
                <a:ea typeface="ＭＳ Ｐゴシック" pitchFamily="1" charset="-128"/>
              </a:rPr>
              <a:t>Personell</a:t>
            </a:r>
            <a:endParaRPr lang="en-US" sz="1200" dirty="0">
              <a:solidFill>
                <a:srgbClr val="000000"/>
              </a:solidFill>
              <a:ea typeface="ＭＳ Ｐゴシック" pitchFamily="1" charset="-128"/>
            </a:endParaRPr>
          </a:p>
        </p:txBody>
      </p:sp>
    </p:spTree>
    <p:extLst>
      <p:ext uri="{BB962C8B-B14F-4D97-AF65-F5344CB8AC3E}">
        <p14:creationId xmlns:p14="http://schemas.microsoft.com/office/powerpoint/2010/main" val="3829167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eck 35"/>
          <p:cNvSpPr/>
          <p:nvPr/>
        </p:nvSpPr>
        <p:spPr>
          <a:xfrm>
            <a:off x="0" y="0"/>
            <a:ext cx="9144000" cy="68579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33795" name="Titel 1"/>
          <p:cNvSpPr>
            <a:spLocks noGrp="1"/>
          </p:cNvSpPr>
          <p:nvPr>
            <p:ph type="title" idx="4294967295"/>
          </p:nvPr>
        </p:nvSpPr>
        <p:spPr>
          <a:xfrm>
            <a:off x="457200" y="202283"/>
            <a:ext cx="8229600" cy="706437"/>
          </a:xfrm>
        </p:spPr>
        <p:txBody>
          <a:bodyPr/>
          <a:lstStyle/>
          <a:p>
            <a:pPr eaLnBrk="1" hangingPunct="1"/>
            <a:r>
              <a:rPr lang="en-US" sz="2800" dirty="0" smtClean="0"/>
              <a:t>ISDC Ontology Network</a:t>
            </a:r>
          </a:p>
        </p:txBody>
      </p:sp>
      <p:pic>
        <p:nvPicPr>
          <p:cNvPr id="123905" name="Picture 1" descr="C:\Users\rit\Documents\AGU\AGU 2011\ISDC-Network.jpg"/>
          <p:cNvPicPr>
            <a:picLocks noChangeAspect="1" noChangeArrowheads="1"/>
          </p:cNvPicPr>
          <p:nvPr/>
        </p:nvPicPr>
        <p:blipFill>
          <a:blip r:embed="rId3" cstate="print"/>
          <a:srcRect/>
          <a:stretch>
            <a:fillRect/>
          </a:stretch>
        </p:blipFill>
        <p:spPr bwMode="auto">
          <a:xfrm>
            <a:off x="35496" y="236902"/>
            <a:ext cx="9064349" cy="6288442"/>
          </a:xfrm>
          <a:prstGeom prst="rect">
            <a:avLst/>
          </a:prstGeom>
          <a:noFill/>
        </p:spPr>
      </p:pic>
      <p:sp>
        <p:nvSpPr>
          <p:cNvPr id="5" name="Textfeld 4"/>
          <p:cNvSpPr txBox="1"/>
          <p:nvPr/>
        </p:nvSpPr>
        <p:spPr>
          <a:xfrm>
            <a:off x="179512" y="6453336"/>
            <a:ext cx="1322606" cy="276999"/>
          </a:xfrm>
          <a:prstGeom prst="rect">
            <a:avLst/>
          </a:prstGeom>
          <a:solidFill>
            <a:schemeClr val="accent5"/>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de-DE" sz="1200" dirty="0" smtClean="0">
                <a:solidFill>
                  <a:srgbClr val="0000FF"/>
                </a:solidFill>
              </a:rPr>
              <a:t>*</a:t>
            </a:r>
            <a:r>
              <a:rPr lang="de-DE" sz="1200" dirty="0" err="1" smtClean="0">
                <a:solidFill>
                  <a:srgbClr val="0000FF"/>
                </a:solidFill>
              </a:rPr>
              <a:t>December</a:t>
            </a:r>
            <a:r>
              <a:rPr lang="de-DE" sz="1200" dirty="0" smtClean="0">
                <a:solidFill>
                  <a:srgbClr val="0000FF"/>
                </a:solidFill>
              </a:rPr>
              <a:t> 2011</a:t>
            </a:r>
            <a:endParaRPr lang="en-US" sz="1200" dirty="0">
              <a:solidFill>
                <a:srgbClr val="0000FF"/>
              </a:solidFill>
            </a:endParaRPr>
          </a:p>
        </p:txBody>
      </p:sp>
      <p:sp>
        <p:nvSpPr>
          <p:cNvPr id="6" name="Textfeld 5"/>
          <p:cNvSpPr txBox="1"/>
          <p:nvPr/>
        </p:nvSpPr>
        <p:spPr>
          <a:xfrm>
            <a:off x="2152756" y="235396"/>
            <a:ext cx="243978" cy="276999"/>
          </a:xfrm>
          <a:prstGeom prst="rect">
            <a:avLst/>
          </a:prstGeom>
          <a:noFill/>
        </p:spPr>
        <p:txBody>
          <a:bodyPr wrap="none" rtlCol="0">
            <a:spAutoFit/>
          </a:bodyPr>
          <a:lstStyle/>
          <a:p>
            <a:r>
              <a:rPr lang="de-DE" baseline="30000" dirty="0" smtClean="0"/>
              <a:t>*</a:t>
            </a:r>
            <a:endParaRPr lang="de-DE" baseline="30000" dirty="0"/>
          </a:p>
        </p:txBody>
      </p:sp>
      <p:sp>
        <p:nvSpPr>
          <p:cNvPr id="8" name="Ellipse 7"/>
          <p:cNvSpPr/>
          <p:nvPr/>
        </p:nvSpPr>
        <p:spPr bwMode="auto">
          <a:xfrm>
            <a:off x="614477" y="621791"/>
            <a:ext cx="6686094" cy="5771693"/>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 name="Textfeld 8"/>
          <p:cNvSpPr txBox="1"/>
          <p:nvPr/>
        </p:nvSpPr>
        <p:spPr>
          <a:xfrm>
            <a:off x="4528099" y="6035037"/>
            <a:ext cx="2805576" cy="461665"/>
          </a:xfrm>
          <a:prstGeom prst="rect">
            <a:avLst/>
          </a:prstGeom>
          <a:solidFill>
            <a:srgbClr val="FFFF99"/>
          </a:solidFill>
          <a:ln>
            <a:solidFill>
              <a:schemeClr val="tx1"/>
            </a:solidFill>
          </a:ln>
        </p:spPr>
        <p:txBody>
          <a:bodyPr wrap="none" rtlCol="0">
            <a:spAutoFit/>
          </a:bodyPr>
          <a:lstStyle/>
          <a:p>
            <a:r>
              <a:rPr lang="en-US" dirty="0" smtClean="0">
                <a:solidFill>
                  <a:srgbClr val="FF0000"/>
                </a:solidFill>
              </a:rPr>
              <a:t>Domain Ontologies</a:t>
            </a:r>
            <a:endParaRPr lang="en-US" dirty="0">
              <a:solidFill>
                <a:srgbClr val="FF0000"/>
              </a:solidFill>
            </a:endParaRPr>
          </a:p>
        </p:txBody>
      </p:sp>
    </p:spTree>
    <p:extLst>
      <p:ext uri="{BB962C8B-B14F-4D97-AF65-F5344CB8AC3E}">
        <p14:creationId xmlns:p14="http://schemas.microsoft.com/office/powerpoint/2010/main" val="5766122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eck 35"/>
          <p:cNvSpPr/>
          <p:nvPr/>
        </p:nvSpPr>
        <p:spPr>
          <a:xfrm>
            <a:off x="0" y="0"/>
            <a:ext cx="9144000" cy="68579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33795" name="Titel 1"/>
          <p:cNvSpPr>
            <a:spLocks noGrp="1"/>
          </p:cNvSpPr>
          <p:nvPr>
            <p:ph type="title" idx="4294967295"/>
          </p:nvPr>
        </p:nvSpPr>
        <p:spPr>
          <a:xfrm>
            <a:off x="457200" y="202283"/>
            <a:ext cx="8229600" cy="706437"/>
          </a:xfrm>
        </p:spPr>
        <p:txBody>
          <a:bodyPr/>
          <a:lstStyle/>
          <a:p>
            <a:pPr eaLnBrk="1" hangingPunct="1"/>
            <a:r>
              <a:rPr lang="en-US" sz="2800" dirty="0" smtClean="0"/>
              <a:t>ISDC Ontology Network</a:t>
            </a:r>
          </a:p>
        </p:txBody>
      </p:sp>
      <p:pic>
        <p:nvPicPr>
          <p:cNvPr id="123905" name="Picture 1" descr="C:\Users\rit\Documents\AGU\AGU 2011\ISDC-Network.jpg"/>
          <p:cNvPicPr>
            <a:picLocks noChangeAspect="1" noChangeArrowheads="1"/>
          </p:cNvPicPr>
          <p:nvPr/>
        </p:nvPicPr>
        <p:blipFill>
          <a:blip r:embed="rId3" cstate="print"/>
          <a:srcRect/>
          <a:stretch>
            <a:fillRect/>
          </a:stretch>
        </p:blipFill>
        <p:spPr bwMode="auto">
          <a:xfrm>
            <a:off x="35496" y="236902"/>
            <a:ext cx="9064349" cy="6288442"/>
          </a:xfrm>
          <a:prstGeom prst="rect">
            <a:avLst/>
          </a:prstGeom>
          <a:noFill/>
        </p:spPr>
      </p:pic>
      <p:sp>
        <p:nvSpPr>
          <p:cNvPr id="5" name="Textfeld 4"/>
          <p:cNvSpPr txBox="1"/>
          <p:nvPr/>
        </p:nvSpPr>
        <p:spPr>
          <a:xfrm>
            <a:off x="179512" y="6453336"/>
            <a:ext cx="1322606" cy="276999"/>
          </a:xfrm>
          <a:prstGeom prst="rect">
            <a:avLst/>
          </a:prstGeom>
          <a:solidFill>
            <a:schemeClr val="accent5"/>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de-DE" sz="1200" dirty="0" smtClean="0">
                <a:solidFill>
                  <a:srgbClr val="0000FF"/>
                </a:solidFill>
              </a:rPr>
              <a:t>*</a:t>
            </a:r>
            <a:r>
              <a:rPr lang="de-DE" sz="1200" dirty="0" err="1" smtClean="0">
                <a:solidFill>
                  <a:srgbClr val="0000FF"/>
                </a:solidFill>
              </a:rPr>
              <a:t>December</a:t>
            </a:r>
            <a:r>
              <a:rPr lang="de-DE" sz="1200" dirty="0" smtClean="0">
                <a:solidFill>
                  <a:srgbClr val="0000FF"/>
                </a:solidFill>
              </a:rPr>
              <a:t> 2011</a:t>
            </a:r>
            <a:endParaRPr lang="en-US" sz="1200" dirty="0">
              <a:solidFill>
                <a:srgbClr val="0000FF"/>
              </a:solidFill>
            </a:endParaRPr>
          </a:p>
        </p:txBody>
      </p:sp>
      <p:sp>
        <p:nvSpPr>
          <p:cNvPr id="6" name="Textfeld 5"/>
          <p:cNvSpPr txBox="1"/>
          <p:nvPr/>
        </p:nvSpPr>
        <p:spPr>
          <a:xfrm>
            <a:off x="2152756" y="235396"/>
            <a:ext cx="243978" cy="276999"/>
          </a:xfrm>
          <a:prstGeom prst="rect">
            <a:avLst/>
          </a:prstGeom>
          <a:noFill/>
        </p:spPr>
        <p:txBody>
          <a:bodyPr wrap="none" rtlCol="0">
            <a:spAutoFit/>
          </a:bodyPr>
          <a:lstStyle/>
          <a:p>
            <a:r>
              <a:rPr lang="de-DE" baseline="30000" dirty="0" smtClean="0"/>
              <a:t>*</a:t>
            </a:r>
            <a:endParaRPr lang="de-DE" baseline="30000" dirty="0"/>
          </a:p>
        </p:txBody>
      </p:sp>
      <p:sp>
        <p:nvSpPr>
          <p:cNvPr id="7" name="Ellipse 6"/>
          <p:cNvSpPr/>
          <p:nvPr/>
        </p:nvSpPr>
        <p:spPr bwMode="auto">
          <a:xfrm>
            <a:off x="4096512" y="0"/>
            <a:ext cx="4718304" cy="2728570"/>
          </a:xfrm>
          <a:prstGeom prst="ellipse">
            <a:avLst/>
          </a:prstGeom>
          <a:no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 name="Textfeld 8"/>
          <p:cNvSpPr txBox="1"/>
          <p:nvPr/>
        </p:nvSpPr>
        <p:spPr>
          <a:xfrm>
            <a:off x="4586658" y="2443273"/>
            <a:ext cx="3714030" cy="461665"/>
          </a:xfrm>
          <a:prstGeom prst="rect">
            <a:avLst/>
          </a:prstGeom>
          <a:solidFill>
            <a:srgbClr val="FFFF99"/>
          </a:solidFill>
          <a:ln>
            <a:solidFill>
              <a:schemeClr val="tx1"/>
            </a:solidFill>
          </a:ln>
        </p:spPr>
        <p:txBody>
          <a:bodyPr wrap="none" rtlCol="0">
            <a:spAutoFit/>
          </a:bodyPr>
          <a:lstStyle/>
          <a:p>
            <a:r>
              <a:rPr lang="en-US" dirty="0" smtClean="0">
                <a:solidFill>
                  <a:srgbClr val="0070C0"/>
                </a:solidFill>
              </a:rPr>
              <a:t>Terminological Ontologies</a:t>
            </a:r>
            <a:endParaRPr lang="en-US" dirty="0">
              <a:solidFill>
                <a:srgbClr val="0070C0"/>
              </a:solidFill>
            </a:endParaRPr>
          </a:p>
        </p:txBody>
      </p:sp>
    </p:spTree>
    <p:extLst>
      <p:ext uri="{BB962C8B-B14F-4D97-AF65-F5344CB8AC3E}">
        <p14:creationId xmlns:p14="http://schemas.microsoft.com/office/powerpoint/2010/main" val="9982835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6032810"/>
            <a:ext cx="9144000" cy="82519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pic>
        <p:nvPicPr>
          <p:cNvPr id="71682" name="Picture 2"/>
          <p:cNvPicPr>
            <a:picLocks noChangeAspect="1" noChangeArrowheads="1"/>
          </p:cNvPicPr>
          <p:nvPr/>
        </p:nvPicPr>
        <p:blipFill>
          <a:blip r:embed="rId2" cstate="print"/>
          <a:srcRect/>
          <a:stretch>
            <a:fillRect/>
          </a:stretch>
        </p:blipFill>
        <p:spPr bwMode="auto">
          <a:xfrm>
            <a:off x="256474" y="786061"/>
            <a:ext cx="8653346" cy="5052378"/>
          </a:xfrm>
          <a:prstGeom prst="rect">
            <a:avLst/>
          </a:prstGeom>
          <a:noFill/>
          <a:ln w="9525">
            <a:solidFill>
              <a:schemeClr val="tx1"/>
            </a:solidFill>
            <a:miter lim="800000"/>
            <a:headEnd/>
            <a:tailEnd/>
          </a:ln>
        </p:spPr>
      </p:pic>
      <p:sp>
        <p:nvSpPr>
          <p:cNvPr id="6" name="Textfeld 5"/>
          <p:cNvSpPr txBox="1"/>
          <p:nvPr/>
        </p:nvSpPr>
        <p:spPr>
          <a:xfrm>
            <a:off x="256478" y="6049755"/>
            <a:ext cx="8675649" cy="707886"/>
          </a:xfrm>
          <a:prstGeom prst="rect">
            <a:avLst/>
          </a:prstGeom>
          <a:solidFill>
            <a:srgbClr val="FFFF99"/>
          </a:solidFill>
          <a:ln>
            <a:solidFill>
              <a:schemeClr val="tx1"/>
            </a:solidFill>
          </a:ln>
        </p:spPr>
        <p:txBody>
          <a:bodyPr wrap="square" rtlCol="0">
            <a:spAutoFit/>
          </a:bodyPr>
          <a:lstStyle/>
          <a:p>
            <a:r>
              <a:rPr lang="de-DE" sz="2000" dirty="0" err="1" smtClean="0"/>
              <a:t>Based</a:t>
            </a:r>
            <a:r>
              <a:rPr lang="de-DE" sz="2000" dirty="0" smtClean="0"/>
              <a:t> on ISDC </a:t>
            </a:r>
            <a:r>
              <a:rPr lang="de-DE" sz="2000" dirty="0" err="1" smtClean="0"/>
              <a:t>ontology</a:t>
            </a:r>
            <a:r>
              <a:rPr lang="de-DE" sz="2000" dirty="0" smtClean="0"/>
              <a:t> </a:t>
            </a:r>
            <a:r>
              <a:rPr lang="de-DE" sz="2000" dirty="0" err="1" smtClean="0"/>
              <a:t>network</a:t>
            </a:r>
            <a:r>
              <a:rPr lang="de-DE" sz="2000" dirty="0" smtClean="0"/>
              <a:t>, ISDC RDF and </a:t>
            </a:r>
            <a:r>
              <a:rPr lang="de-DE" sz="2000" dirty="0" smtClean="0">
                <a:solidFill>
                  <a:srgbClr val="0033CC"/>
                </a:solidFill>
              </a:rPr>
              <a:t>ISDC RDB </a:t>
            </a:r>
            <a:r>
              <a:rPr lang="de-DE" sz="2000" dirty="0" err="1" smtClean="0"/>
              <a:t>resources</a:t>
            </a:r>
            <a:endParaRPr lang="de-DE" sz="2000" dirty="0" smtClean="0"/>
          </a:p>
          <a:p>
            <a:r>
              <a:rPr lang="de-DE" sz="2000" dirty="0" err="1" smtClean="0"/>
              <a:t>Implemented</a:t>
            </a:r>
            <a:r>
              <a:rPr lang="de-DE" sz="2000" dirty="0" smtClean="0"/>
              <a:t> via </a:t>
            </a:r>
            <a:r>
              <a:rPr lang="de-DE" sz="2000" dirty="0" err="1" smtClean="0"/>
              <a:t>Drupal</a:t>
            </a:r>
            <a:r>
              <a:rPr lang="de-DE" sz="2000" dirty="0" smtClean="0"/>
              <a:t> V7 CMS, </a:t>
            </a:r>
            <a:r>
              <a:rPr lang="de-DE" sz="2000" dirty="0" err="1" smtClean="0"/>
              <a:t>Virtuoso</a:t>
            </a:r>
            <a:r>
              <a:rPr lang="de-DE" sz="2000" dirty="0" smtClean="0"/>
              <a:t> RDF </a:t>
            </a:r>
            <a:r>
              <a:rPr lang="de-DE" sz="2000" dirty="0" err="1" smtClean="0"/>
              <a:t>Triplestore</a:t>
            </a:r>
            <a:r>
              <a:rPr lang="de-DE" sz="2000" dirty="0" smtClean="0"/>
              <a:t>, </a:t>
            </a:r>
            <a:r>
              <a:rPr lang="de-DE" sz="2000" dirty="0" smtClean="0">
                <a:solidFill>
                  <a:srgbClr val="0033CC"/>
                </a:solidFill>
              </a:rPr>
              <a:t>D2RQ </a:t>
            </a:r>
            <a:r>
              <a:rPr lang="de-DE" sz="2000" dirty="0" err="1" smtClean="0">
                <a:solidFill>
                  <a:srgbClr val="0033CC"/>
                </a:solidFill>
              </a:rPr>
              <a:t>Platform</a:t>
            </a:r>
            <a:endParaRPr lang="de-DE" sz="2000" dirty="0">
              <a:solidFill>
                <a:srgbClr val="0033CC"/>
              </a:solidFill>
            </a:endParaRPr>
          </a:p>
        </p:txBody>
      </p:sp>
      <p:sp>
        <p:nvSpPr>
          <p:cNvPr id="9" name="Text Box 4"/>
          <p:cNvSpPr txBox="1">
            <a:spLocks noChangeArrowheads="1"/>
          </p:cNvSpPr>
          <p:nvPr/>
        </p:nvSpPr>
        <p:spPr bwMode="auto">
          <a:xfrm>
            <a:off x="225301" y="144818"/>
            <a:ext cx="5635710" cy="461665"/>
          </a:xfrm>
          <a:prstGeom prst="rect">
            <a:avLst/>
          </a:prstGeom>
          <a:solidFill>
            <a:srgbClr val="FFFF00"/>
          </a:solidFill>
          <a:ln w="9525">
            <a:solidFill>
              <a:schemeClr val="tx1"/>
            </a:solidFill>
            <a:miter lim="800000"/>
            <a:headEnd/>
            <a:tailEnd/>
          </a:ln>
        </p:spPr>
        <p:txBody>
          <a:bodyPr wrap="none">
            <a:spAutoFit/>
          </a:bodyPr>
          <a:lstStyle/>
          <a:p>
            <a:r>
              <a:rPr lang="en-US" dirty="0" smtClean="0">
                <a:solidFill>
                  <a:srgbClr val="0033CC"/>
                </a:solidFill>
              </a:rPr>
              <a:t>Semantic Web based </a:t>
            </a:r>
            <a:r>
              <a:rPr lang="en-US" sz="2400" dirty="0" smtClean="0">
                <a:solidFill>
                  <a:srgbClr val="0033CC"/>
                </a:solidFill>
              </a:rPr>
              <a:t>GFZ ISDC Portal</a:t>
            </a:r>
            <a:r>
              <a:rPr lang="en-US" sz="2400" dirty="0" smtClean="0">
                <a:solidFill>
                  <a:srgbClr val="FF0000"/>
                </a:solidFill>
              </a:rPr>
              <a:t>*</a:t>
            </a:r>
            <a:endParaRPr lang="en-US" sz="2400" dirty="0">
              <a:solidFill>
                <a:srgbClr val="FF0000"/>
              </a:solidFill>
            </a:endParaRPr>
          </a:p>
        </p:txBody>
      </p:sp>
      <p:sp>
        <p:nvSpPr>
          <p:cNvPr id="10" name="Textfeld 9"/>
          <p:cNvSpPr txBox="1"/>
          <p:nvPr/>
        </p:nvSpPr>
        <p:spPr>
          <a:xfrm>
            <a:off x="3847171" y="1541504"/>
            <a:ext cx="2198038" cy="369332"/>
          </a:xfrm>
          <a:prstGeom prst="rect">
            <a:avLst/>
          </a:prstGeom>
          <a:solidFill>
            <a:srgbClr val="FFFF00"/>
          </a:solidFill>
        </p:spPr>
        <p:txBody>
          <a:bodyPr wrap="none" rtlCol="0">
            <a:spAutoFit/>
          </a:bodyPr>
          <a:lstStyle/>
          <a:p>
            <a:r>
              <a:rPr lang="en-US" sz="1800" dirty="0" smtClean="0">
                <a:solidFill>
                  <a:srgbClr val="0033CC"/>
                </a:solidFill>
              </a:rPr>
              <a:t>- Proof of Concept -</a:t>
            </a:r>
            <a:endParaRPr lang="en-US" sz="1800" dirty="0">
              <a:solidFill>
                <a:srgbClr val="0033CC"/>
              </a:solidFill>
            </a:endParaRPr>
          </a:p>
        </p:txBody>
      </p:sp>
      <p:sp>
        <p:nvSpPr>
          <p:cNvPr id="7" name="Text Box 4"/>
          <p:cNvSpPr txBox="1">
            <a:spLocks noChangeArrowheads="1"/>
          </p:cNvSpPr>
          <p:nvPr/>
        </p:nvSpPr>
        <p:spPr bwMode="auto">
          <a:xfrm>
            <a:off x="4381288" y="5447468"/>
            <a:ext cx="4506362" cy="369332"/>
          </a:xfrm>
          <a:prstGeom prst="rect">
            <a:avLst/>
          </a:prstGeom>
          <a:solidFill>
            <a:schemeClr val="bg2">
              <a:lumMod val="20000"/>
              <a:lumOff val="80000"/>
            </a:schemeClr>
          </a:solidFill>
          <a:ln w="9525">
            <a:solidFill>
              <a:schemeClr val="tx1"/>
            </a:solidFill>
            <a:miter lim="800000"/>
            <a:headEnd/>
            <a:tailEnd/>
          </a:ln>
        </p:spPr>
        <p:txBody>
          <a:bodyPr wrap="none">
            <a:spAutoFit/>
          </a:bodyPr>
          <a:lstStyle/>
          <a:p>
            <a:r>
              <a:rPr lang="en-US" sz="1800" dirty="0" smtClean="0">
                <a:solidFill>
                  <a:srgbClr val="FF3300"/>
                </a:solidFill>
              </a:rPr>
              <a:t>*</a:t>
            </a:r>
            <a:r>
              <a:rPr lang="en-US" sz="1800" dirty="0" smtClean="0">
                <a:solidFill>
                  <a:srgbClr val="FF3300"/>
                </a:solidFill>
                <a:hlinkClick r:id="rId3"/>
              </a:rPr>
              <a:t>http://rz-vm30.gfz-potsdam.de/drupal-7.9/</a:t>
            </a:r>
            <a:endParaRPr lang="en-US" sz="1800" dirty="0">
              <a:solidFill>
                <a:srgbClr val="FF3300"/>
              </a:solidFill>
            </a:endParaRPr>
          </a:p>
        </p:txBody>
      </p:sp>
    </p:spTree>
    <p:extLst>
      <p:ext uri="{BB962C8B-B14F-4D97-AF65-F5344CB8AC3E}">
        <p14:creationId xmlns:p14="http://schemas.microsoft.com/office/powerpoint/2010/main" val="22785900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1326"/>
            <a:ext cx="8229600" cy="706273"/>
          </a:xfrm>
          <a:solidFill>
            <a:srgbClr val="FFFF00"/>
          </a:solidFill>
          <a:ln>
            <a:solidFill>
              <a:schemeClr val="tx1"/>
            </a:solidFill>
          </a:ln>
        </p:spPr>
        <p:txBody>
          <a:bodyPr/>
          <a:lstStyle/>
          <a:p>
            <a:r>
              <a:rPr lang="en-US" sz="2800" dirty="0" smtClean="0"/>
              <a:t>Metadata, Data Models, Frameworks</a:t>
            </a:r>
            <a:endParaRPr lang="en-US" sz="2800" dirty="0"/>
          </a:p>
        </p:txBody>
      </p:sp>
      <p:sp>
        <p:nvSpPr>
          <p:cNvPr id="6" name="Textplatzhalter 5"/>
          <p:cNvSpPr>
            <a:spLocks noGrp="1"/>
          </p:cNvSpPr>
          <p:nvPr>
            <p:ph type="body" idx="1"/>
          </p:nvPr>
        </p:nvSpPr>
        <p:spPr>
          <a:xfrm>
            <a:off x="457200" y="845134"/>
            <a:ext cx="4040188" cy="639762"/>
          </a:xfrm>
        </p:spPr>
        <p:txBody>
          <a:bodyPr/>
          <a:lstStyle/>
          <a:p>
            <a:r>
              <a:rPr lang="en-US" dirty="0" smtClean="0">
                <a:solidFill>
                  <a:srgbClr val="0033CC"/>
                </a:solidFill>
              </a:rPr>
              <a:t>Differences</a:t>
            </a:r>
            <a:endParaRPr lang="en-US" dirty="0">
              <a:solidFill>
                <a:srgbClr val="0033CC"/>
              </a:solidFill>
            </a:endParaRPr>
          </a:p>
        </p:txBody>
      </p:sp>
      <p:sp>
        <p:nvSpPr>
          <p:cNvPr id="7" name="Textplatzhalter 6"/>
          <p:cNvSpPr>
            <a:spLocks noGrp="1"/>
          </p:cNvSpPr>
          <p:nvPr>
            <p:ph type="body" sz="quarter" idx="3"/>
          </p:nvPr>
        </p:nvSpPr>
        <p:spPr>
          <a:xfrm>
            <a:off x="4645025" y="845134"/>
            <a:ext cx="4041775" cy="639762"/>
          </a:xfrm>
        </p:spPr>
        <p:txBody>
          <a:bodyPr/>
          <a:lstStyle/>
          <a:p>
            <a:r>
              <a:rPr lang="en-US" dirty="0" smtClean="0">
                <a:solidFill>
                  <a:srgbClr val="0033CC"/>
                </a:solidFill>
              </a:rPr>
              <a:t>Commons</a:t>
            </a:r>
            <a:endParaRPr lang="en-US" dirty="0">
              <a:solidFill>
                <a:srgbClr val="0033CC"/>
              </a:solidFill>
            </a:endParaRPr>
          </a:p>
        </p:txBody>
      </p:sp>
      <p:sp>
        <p:nvSpPr>
          <p:cNvPr id="9" name="Rechteck 8"/>
          <p:cNvSpPr/>
          <p:nvPr/>
        </p:nvSpPr>
        <p:spPr bwMode="auto">
          <a:xfrm>
            <a:off x="0" y="6032810"/>
            <a:ext cx="9144000" cy="82519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 name="Inhaltsplatzhalter 7"/>
          <p:cNvSpPr>
            <a:spLocks noGrp="1"/>
          </p:cNvSpPr>
          <p:nvPr>
            <p:ph sz="quarter" idx="4"/>
          </p:nvPr>
        </p:nvSpPr>
        <p:spPr>
          <a:xfrm>
            <a:off x="4645025" y="1484895"/>
            <a:ext cx="4041775" cy="5198537"/>
          </a:xfrm>
          <a:solidFill>
            <a:schemeClr val="accent5"/>
          </a:solidFill>
        </p:spPr>
        <p:txBody>
          <a:bodyPr/>
          <a:lstStyle/>
          <a:p>
            <a:r>
              <a:rPr lang="en-US" dirty="0" smtClean="0"/>
              <a:t>Data (scientific domain related) </a:t>
            </a:r>
          </a:p>
          <a:p>
            <a:r>
              <a:rPr lang="en-US" dirty="0" smtClean="0"/>
              <a:t>Metadata &amp; Metadata model entities</a:t>
            </a:r>
          </a:p>
          <a:p>
            <a:pPr>
              <a:buFont typeface="Symbol" pitchFamily="18" charset="2"/>
              <a:buChar char="-"/>
            </a:pPr>
            <a:r>
              <a:rPr lang="en-US" sz="2000" dirty="0" smtClean="0"/>
              <a:t>Data (</a:t>
            </a:r>
            <a:r>
              <a:rPr lang="en-US" sz="2000" dirty="0" err="1" smtClean="0"/>
              <a:t>granuals</a:t>
            </a:r>
            <a:r>
              <a:rPr lang="en-US" sz="2000" dirty="0" smtClean="0"/>
              <a:t>/products)</a:t>
            </a:r>
          </a:p>
          <a:p>
            <a:pPr>
              <a:buFont typeface="Symbol" pitchFamily="18" charset="2"/>
              <a:buChar char="-"/>
            </a:pPr>
            <a:r>
              <a:rPr lang="en-US" sz="2000" dirty="0" smtClean="0"/>
              <a:t>Catalog (classification)</a:t>
            </a:r>
          </a:p>
          <a:p>
            <a:pPr>
              <a:buFont typeface="Symbol" pitchFamily="18" charset="2"/>
              <a:buChar char="-"/>
            </a:pPr>
            <a:r>
              <a:rPr lang="en-US" sz="2000" dirty="0" smtClean="0"/>
              <a:t>Instruments</a:t>
            </a:r>
          </a:p>
          <a:p>
            <a:pPr>
              <a:buFont typeface="Symbol" pitchFamily="18" charset="2"/>
              <a:buChar char="-"/>
            </a:pPr>
            <a:r>
              <a:rPr lang="en-US" sz="2000" dirty="0" smtClean="0"/>
              <a:t>Platforms (observatories)</a:t>
            </a:r>
          </a:p>
          <a:p>
            <a:pPr>
              <a:buFont typeface="Symbol" pitchFamily="18" charset="2"/>
              <a:buChar char="-"/>
            </a:pPr>
            <a:r>
              <a:rPr lang="en-US" sz="2000" dirty="0" smtClean="0"/>
              <a:t>Persons and Institutions</a:t>
            </a:r>
          </a:p>
          <a:p>
            <a:pPr>
              <a:buFont typeface="Symbol" pitchFamily="18" charset="2"/>
              <a:buChar char="-"/>
            </a:pPr>
            <a:r>
              <a:rPr lang="en-US" sz="2000" dirty="0" smtClean="0"/>
              <a:t>Projects and Phenomena</a:t>
            </a:r>
          </a:p>
          <a:p>
            <a:r>
              <a:rPr lang="en-US" dirty="0" smtClean="0"/>
              <a:t>Vocabulary entities</a:t>
            </a:r>
          </a:p>
          <a:p>
            <a:pPr>
              <a:buFont typeface="Symbol" pitchFamily="18" charset="2"/>
              <a:buChar char="-"/>
            </a:pPr>
            <a:r>
              <a:rPr lang="en-US" sz="2000" dirty="0" smtClean="0"/>
              <a:t>Classifications (keywords)</a:t>
            </a:r>
          </a:p>
          <a:p>
            <a:pPr>
              <a:buFont typeface="Symbol" pitchFamily="18" charset="2"/>
              <a:buChar char="-"/>
            </a:pPr>
            <a:r>
              <a:rPr lang="en-US" sz="2000" dirty="0" smtClean="0"/>
              <a:t>Thesauri (</a:t>
            </a:r>
            <a:r>
              <a:rPr lang="en-US" sz="2000" dirty="0" err="1" smtClean="0"/>
              <a:t>keywords+links</a:t>
            </a:r>
            <a:r>
              <a:rPr lang="en-US" sz="2000" dirty="0" smtClean="0"/>
              <a:t>)</a:t>
            </a:r>
          </a:p>
          <a:p>
            <a:pPr>
              <a:buFont typeface="Symbol" pitchFamily="18" charset="2"/>
              <a:buChar char="-"/>
            </a:pPr>
            <a:endParaRPr lang="en-US" dirty="0"/>
          </a:p>
        </p:txBody>
      </p:sp>
      <p:sp>
        <p:nvSpPr>
          <p:cNvPr id="3" name="Inhaltsplatzhalter 2"/>
          <p:cNvSpPr>
            <a:spLocks noGrp="1"/>
          </p:cNvSpPr>
          <p:nvPr>
            <p:ph sz="half" idx="2"/>
          </p:nvPr>
        </p:nvSpPr>
        <p:spPr>
          <a:xfrm>
            <a:off x="457200" y="1484896"/>
            <a:ext cx="4040188" cy="5123722"/>
          </a:xfrm>
          <a:solidFill>
            <a:srgbClr val="FFFFCC"/>
          </a:solidFill>
        </p:spPr>
        <p:txBody>
          <a:bodyPr/>
          <a:lstStyle/>
          <a:p>
            <a:r>
              <a:rPr lang="en-US" dirty="0" smtClean="0"/>
              <a:t>Metadata </a:t>
            </a:r>
          </a:p>
          <a:p>
            <a:pPr>
              <a:buFont typeface="Symbol" pitchFamily="18" charset="2"/>
              <a:buChar char="-"/>
            </a:pPr>
            <a:r>
              <a:rPr lang="en-US" sz="2000" dirty="0" smtClean="0"/>
              <a:t>SPASE              (IUGONET)</a:t>
            </a:r>
          </a:p>
          <a:p>
            <a:pPr>
              <a:buFont typeface="Symbol" pitchFamily="18" charset="2"/>
              <a:buChar char="-"/>
            </a:pPr>
            <a:r>
              <a:rPr lang="en-US" sz="2000" dirty="0" smtClean="0"/>
              <a:t>ISO/OGC              (ESPAS)</a:t>
            </a:r>
          </a:p>
          <a:p>
            <a:pPr>
              <a:buFont typeface="Symbol" pitchFamily="18" charset="2"/>
              <a:buChar char="-"/>
            </a:pPr>
            <a:r>
              <a:rPr lang="en-US" sz="2000" dirty="0" smtClean="0"/>
              <a:t>NASA DIF               (ISDC)</a:t>
            </a:r>
          </a:p>
          <a:p>
            <a:r>
              <a:rPr lang="en-US" dirty="0" smtClean="0"/>
              <a:t>Metadata models</a:t>
            </a:r>
          </a:p>
          <a:p>
            <a:pPr>
              <a:buFont typeface="Symbol" pitchFamily="18" charset="2"/>
              <a:buChar char="-"/>
            </a:pPr>
            <a:r>
              <a:rPr lang="en-US" sz="2000" dirty="0" smtClean="0"/>
              <a:t>SPASE version 2.2.2</a:t>
            </a:r>
          </a:p>
          <a:p>
            <a:pPr>
              <a:buFont typeface="Symbol" pitchFamily="18" charset="2"/>
              <a:buChar char="-"/>
            </a:pPr>
            <a:r>
              <a:rPr lang="en-US" sz="2000" dirty="0" smtClean="0"/>
              <a:t>ISO/OGC 19xxx</a:t>
            </a:r>
          </a:p>
          <a:p>
            <a:pPr>
              <a:buFont typeface="Symbol" pitchFamily="18" charset="2"/>
              <a:buChar char="-"/>
            </a:pPr>
            <a:r>
              <a:rPr lang="en-US" sz="2000" dirty="0" smtClean="0"/>
              <a:t>ISDC ontology version 1.4</a:t>
            </a:r>
          </a:p>
          <a:p>
            <a:r>
              <a:rPr lang="en-US" dirty="0" smtClean="0"/>
              <a:t>Frameworks/Apps</a:t>
            </a:r>
          </a:p>
          <a:p>
            <a:pPr>
              <a:buFont typeface="Symbol" pitchFamily="18" charset="2"/>
              <a:buChar char="-"/>
            </a:pPr>
            <a:r>
              <a:rPr lang="en-US" sz="2000" dirty="0" err="1" smtClean="0"/>
              <a:t>DSpace</a:t>
            </a:r>
            <a:endParaRPr lang="en-US" sz="2000" dirty="0" smtClean="0"/>
          </a:p>
          <a:p>
            <a:pPr>
              <a:buFont typeface="Symbol" pitchFamily="18" charset="2"/>
              <a:buChar char="-"/>
            </a:pPr>
            <a:r>
              <a:rPr lang="en-US" sz="2000" dirty="0" smtClean="0"/>
              <a:t>D-Net </a:t>
            </a:r>
          </a:p>
          <a:p>
            <a:pPr>
              <a:buFont typeface="Symbol" pitchFamily="18" charset="2"/>
              <a:buChar char="-"/>
            </a:pPr>
            <a:r>
              <a:rPr lang="en-US" sz="2000" dirty="0" smtClean="0"/>
              <a:t>OSF software stack  (</a:t>
            </a:r>
            <a:r>
              <a:rPr lang="en-US" sz="2000" dirty="0" err="1" smtClean="0"/>
              <a:t>Drupal</a:t>
            </a:r>
            <a:r>
              <a:rPr lang="en-US" sz="2000" dirty="0" smtClean="0"/>
              <a:t>/Virtuoso/</a:t>
            </a:r>
            <a:r>
              <a:rPr lang="en-US" sz="2000" dirty="0" err="1" smtClean="0"/>
              <a:t>Solr</a:t>
            </a:r>
            <a:r>
              <a:rPr lang="en-US" sz="2000" dirty="0" smtClean="0"/>
              <a:t>/…)</a:t>
            </a:r>
            <a:endParaRPr lang="en-US" dirty="0" smtClean="0"/>
          </a:p>
          <a:p>
            <a:endParaRPr lang="en-US" dirty="0"/>
          </a:p>
        </p:txBody>
      </p:sp>
    </p:spTree>
    <p:extLst>
      <p:ext uri="{BB962C8B-B14F-4D97-AF65-F5344CB8AC3E}">
        <p14:creationId xmlns:p14="http://schemas.microsoft.com/office/powerpoint/2010/main" val="12541452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109728" y="870511"/>
            <a:ext cx="8917229" cy="5493715"/>
          </a:xfrm>
          <a:prstGeom prst="rect">
            <a:avLst/>
          </a:prstGeom>
          <a:solidFill>
            <a:srgbClr val="FF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 name="Titel 1"/>
          <p:cNvSpPr>
            <a:spLocks noGrp="1"/>
          </p:cNvSpPr>
          <p:nvPr>
            <p:ph type="title"/>
          </p:nvPr>
        </p:nvSpPr>
        <p:spPr>
          <a:xfrm>
            <a:off x="152400" y="-144029"/>
            <a:ext cx="8839200" cy="1219200"/>
          </a:xfrm>
        </p:spPr>
        <p:txBody>
          <a:bodyPr/>
          <a:lstStyle/>
          <a:p>
            <a:r>
              <a:rPr lang="en-US" sz="2800" dirty="0" smtClean="0"/>
              <a:t>*GCMD Science Keywords</a:t>
            </a:r>
            <a:endParaRPr lang="en-US" sz="2800" dirty="0"/>
          </a:p>
        </p:txBody>
      </p:sp>
      <p:sp>
        <p:nvSpPr>
          <p:cNvPr id="10" name="Textfeld 9"/>
          <p:cNvSpPr txBox="1"/>
          <p:nvPr/>
        </p:nvSpPr>
        <p:spPr>
          <a:xfrm>
            <a:off x="1635412" y="6471807"/>
            <a:ext cx="5977919" cy="276999"/>
          </a:xfrm>
          <a:prstGeom prst="rect">
            <a:avLst/>
          </a:prstGeom>
          <a:solidFill>
            <a:srgbClr val="CCFFFF"/>
          </a:solidFill>
          <a:ln>
            <a:solidFill>
              <a:schemeClr val="tx1"/>
            </a:solidFill>
          </a:ln>
          <a:effectLst/>
        </p:spPr>
        <p:txBody>
          <a:bodyPr wrap="none" rtlCol="0">
            <a:spAutoFit/>
          </a:bodyPr>
          <a:lstStyle/>
          <a:p>
            <a:r>
              <a:rPr lang="en-US" sz="1200" dirty="0" smtClean="0">
                <a:hlinkClick r:id="rId3"/>
              </a:rPr>
              <a:t>*http://gcmd.gsfc.nasa.gov/Resources/valids/archives/GCMD_Science_Keywords.pdf</a:t>
            </a:r>
            <a:endParaRPr lang="en-US" sz="1200" dirty="0"/>
          </a:p>
        </p:txBody>
      </p:sp>
      <p:pic>
        <p:nvPicPr>
          <p:cNvPr id="6" name="Picture 5" descr="C:\Users\rit\Documents\CEOS\WGISS 32\GCMD Science Keywords.JPG">
            <a:hlinkClick r:id="rId3"/>
          </p:cNvPr>
          <p:cNvPicPr>
            <a:picLocks noChangeAspect="1" noChangeArrowheads="1"/>
          </p:cNvPicPr>
          <p:nvPr/>
        </p:nvPicPr>
        <p:blipFill>
          <a:blip r:embed="rId4" cstate="print"/>
          <a:srcRect/>
          <a:stretch>
            <a:fillRect/>
          </a:stretch>
        </p:blipFill>
        <p:spPr bwMode="auto">
          <a:xfrm>
            <a:off x="251520" y="1048405"/>
            <a:ext cx="8640960" cy="5156221"/>
          </a:xfrm>
          <a:prstGeom prst="rect">
            <a:avLst/>
          </a:prstGeom>
          <a:solidFill>
            <a:srgbClr val="FFFF99"/>
          </a:solidFill>
          <a:ln w="9525">
            <a:solidFill>
              <a:schemeClr val="tx1"/>
            </a:solidFill>
          </a:ln>
        </p:spPr>
      </p:pic>
      <p:sp>
        <p:nvSpPr>
          <p:cNvPr id="7" name="Textfeld 6"/>
          <p:cNvSpPr txBox="1"/>
          <p:nvPr/>
        </p:nvSpPr>
        <p:spPr>
          <a:xfrm>
            <a:off x="6656838" y="2531062"/>
            <a:ext cx="2164375" cy="707886"/>
          </a:xfrm>
          <a:prstGeom prst="rect">
            <a:avLst/>
          </a:prstGeom>
          <a:solidFill>
            <a:srgbClr val="FFFF99"/>
          </a:solidFill>
          <a:ln>
            <a:solidFill>
              <a:schemeClr val="tx1"/>
            </a:solidFill>
          </a:ln>
        </p:spPr>
        <p:txBody>
          <a:bodyPr wrap="none" rtlCol="0">
            <a:spAutoFit/>
          </a:bodyPr>
          <a:lstStyle/>
          <a:p>
            <a:r>
              <a:rPr lang="en-US" sz="2000" dirty="0" smtClean="0"/>
              <a:t>Transferred into</a:t>
            </a:r>
          </a:p>
          <a:p>
            <a:r>
              <a:rPr lang="en-US" sz="2000" dirty="0" smtClean="0"/>
              <a:t>SKOS standard**</a:t>
            </a:r>
            <a:endParaRPr lang="en-US" sz="2000" dirty="0"/>
          </a:p>
        </p:txBody>
      </p:sp>
      <p:cxnSp>
        <p:nvCxnSpPr>
          <p:cNvPr id="9" name="Gerade Verbindung 8"/>
          <p:cNvCxnSpPr/>
          <p:nvPr/>
        </p:nvCxnSpPr>
        <p:spPr bwMode="auto">
          <a:xfrm>
            <a:off x="7819949" y="1258214"/>
            <a:ext cx="424281"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13"/>
          <p:cNvCxnSpPr/>
          <p:nvPr/>
        </p:nvCxnSpPr>
        <p:spPr bwMode="auto">
          <a:xfrm>
            <a:off x="8235695" y="1256994"/>
            <a:ext cx="8535" cy="1208228"/>
          </a:xfrm>
          <a:prstGeom prst="line">
            <a:avLst/>
          </a:prstGeom>
          <a:solidFill>
            <a:schemeClr val="accent1"/>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feld 16"/>
          <p:cNvSpPr txBox="1"/>
          <p:nvPr/>
        </p:nvSpPr>
        <p:spPr>
          <a:xfrm>
            <a:off x="5965971" y="5488130"/>
            <a:ext cx="2888483" cy="666849"/>
          </a:xfrm>
          <a:prstGeom prst="rect">
            <a:avLst/>
          </a:prstGeom>
          <a:solidFill>
            <a:srgbClr val="CCFFFF"/>
          </a:solidFill>
          <a:ln>
            <a:solidFill>
              <a:schemeClr val="tx1"/>
            </a:solidFill>
          </a:ln>
          <a:effectLst/>
        </p:spPr>
        <p:txBody>
          <a:bodyPr wrap="none" rtlCol="0">
            <a:spAutoFit/>
          </a:bodyPr>
          <a:lstStyle/>
          <a:p>
            <a:r>
              <a:rPr lang="en-US" sz="1200" baseline="30000" dirty="0" smtClean="0"/>
              <a:t>**</a:t>
            </a:r>
            <a:r>
              <a:rPr lang="en-US" sz="1200" dirty="0" err="1" smtClean="0"/>
              <a:t>Juliane</a:t>
            </a:r>
            <a:r>
              <a:rPr lang="en-US" sz="1200" dirty="0" smtClean="0"/>
              <a:t> Pilgrim,</a:t>
            </a:r>
          </a:p>
          <a:p>
            <a:r>
              <a:rPr lang="de-DE" sz="1200" dirty="0" smtClean="0"/>
              <a:t>University </a:t>
            </a:r>
            <a:r>
              <a:rPr lang="de-DE" sz="1200" dirty="0" err="1" smtClean="0"/>
              <a:t>of</a:t>
            </a:r>
            <a:r>
              <a:rPr lang="de-DE" sz="1200" dirty="0" smtClean="0"/>
              <a:t> Applied </a:t>
            </a:r>
            <a:r>
              <a:rPr lang="de-DE" sz="1200" dirty="0" err="1" smtClean="0"/>
              <a:t>Sciences</a:t>
            </a:r>
            <a:r>
              <a:rPr lang="de-DE" sz="1200" dirty="0" smtClean="0"/>
              <a:t> Potsdam</a:t>
            </a:r>
          </a:p>
          <a:p>
            <a:r>
              <a:rPr lang="de-DE" sz="1200" dirty="0" err="1" smtClean="0"/>
              <a:t>Faculty</a:t>
            </a:r>
            <a:r>
              <a:rPr lang="de-DE" sz="1200" dirty="0" smtClean="0"/>
              <a:t> </a:t>
            </a:r>
            <a:r>
              <a:rPr lang="de-DE" sz="1200" dirty="0" err="1" smtClean="0"/>
              <a:t>of</a:t>
            </a:r>
            <a:r>
              <a:rPr lang="de-DE" sz="1200" dirty="0" smtClean="0"/>
              <a:t> Information Science</a:t>
            </a:r>
            <a:endParaRPr lang="en-US" sz="1200" dirty="0"/>
          </a:p>
        </p:txBody>
      </p:sp>
    </p:spTree>
    <p:extLst>
      <p:ext uri="{BB962C8B-B14F-4D97-AF65-F5344CB8AC3E}">
        <p14:creationId xmlns:p14="http://schemas.microsoft.com/office/powerpoint/2010/main" val="31379351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p:cNvSpPr/>
          <p:nvPr/>
        </p:nvSpPr>
        <p:spPr bwMode="auto">
          <a:xfrm>
            <a:off x="0" y="6032810"/>
            <a:ext cx="9144000" cy="82519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 name="Titel 1"/>
          <p:cNvSpPr>
            <a:spLocks noGrp="1"/>
          </p:cNvSpPr>
          <p:nvPr>
            <p:ph type="title"/>
          </p:nvPr>
        </p:nvSpPr>
        <p:spPr>
          <a:xfrm>
            <a:off x="145085" y="-90394"/>
            <a:ext cx="8839200" cy="1219200"/>
          </a:xfrm>
        </p:spPr>
        <p:txBody>
          <a:bodyPr/>
          <a:lstStyle/>
          <a:p>
            <a:r>
              <a:rPr lang="de-DE" sz="2800" dirty="0" smtClean="0"/>
              <a:t>*SPASE „</a:t>
            </a:r>
            <a:r>
              <a:rPr lang="de-DE" sz="2800" dirty="0" err="1" smtClean="0"/>
              <a:t>allowed</a:t>
            </a:r>
            <a:r>
              <a:rPr lang="de-DE" sz="2800" dirty="0" smtClean="0"/>
              <a:t> </a:t>
            </a:r>
            <a:r>
              <a:rPr lang="de-DE" sz="2800" dirty="0" err="1" smtClean="0"/>
              <a:t>values</a:t>
            </a:r>
            <a:r>
              <a:rPr lang="de-DE" sz="2800" dirty="0" smtClean="0"/>
              <a:t>“ </a:t>
            </a:r>
            <a:r>
              <a:rPr lang="de-DE" sz="2800" dirty="0" err="1" smtClean="0"/>
              <a:t>Classification</a:t>
            </a:r>
            <a:endParaRPr lang="de-DE" sz="2800" dirty="0"/>
          </a:p>
        </p:txBody>
      </p:sp>
      <p:pic>
        <p:nvPicPr>
          <p:cNvPr id="44034" name="Picture 2"/>
          <p:cNvPicPr>
            <a:picLocks noChangeAspect="1" noChangeArrowheads="1"/>
          </p:cNvPicPr>
          <p:nvPr/>
        </p:nvPicPr>
        <p:blipFill>
          <a:blip r:embed="rId3" cstate="print"/>
          <a:srcRect/>
          <a:stretch>
            <a:fillRect/>
          </a:stretch>
        </p:blipFill>
        <p:spPr bwMode="auto">
          <a:xfrm>
            <a:off x="226806" y="1070512"/>
            <a:ext cx="8700767" cy="5688632"/>
          </a:xfrm>
          <a:prstGeom prst="rect">
            <a:avLst/>
          </a:prstGeom>
          <a:noFill/>
          <a:ln w="9525">
            <a:solidFill>
              <a:schemeClr val="tx1"/>
            </a:solidFill>
            <a:miter lim="800000"/>
            <a:headEnd/>
            <a:tailEnd/>
          </a:ln>
        </p:spPr>
      </p:pic>
      <p:sp>
        <p:nvSpPr>
          <p:cNvPr id="6" name="Textfeld 5"/>
          <p:cNvSpPr txBox="1"/>
          <p:nvPr/>
        </p:nvSpPr>
        <p:spPr>
          <a:xfrm>
            <a:off x="5268281" y="1772816"/>
            <a:ext cx="3550716" cy="1169551"/>
          </a:xfrm>
          <a:prstGeom prst="rect">
            <a:avLst/>
          </a:prstGeom>
          <a:solidFill>
            <a:schemeClr val="accent5"/>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1400" b="1" dirty="0" smtClean="0"/>
              <a:t>*A Space and Solar Physics Data Model</a:t>
            </a:r>
          </a:p>
          <a:p>
            <a:r>
              <a:rPr lang="de-DE" sz="1400" b="1" dirty="0" smtClean="0"/>
              <a:t> </a:t>
            </a:r>
            <a:r>
              <a:rPr lang="de-DE" sz="1400" b="1" dirty="0" err="1" smtClean="0"/>
              <a:t>from</a:t>
            </a:r>
            <a:r>
              <a:rPr lang="de-DE" sz="1400" b="1" dirty="0" smtClean="0"/>
              <a:t> the SPASE </a:t>
            </a:r>
            <a:r>
              <a:rPr lang="de-DE" sz="1400" b="1" dirty="0" err="1" smtClean="0"/>
              <a:t>Consortium</a:t>
            </a:r>
            <a:endParaRPr lang="de-DE" sz="1400" b="1" dirty="0" smtClean="0"/>
          </a:p>
          <a:p>
            <a:r>
              <a:rPr lang="de-DE" sz="1400" b="1" dirty="0" smtClean="0"/>
              <a:t> Version: 2.2.2</a:t>
            </a:r>
          </a:p>
          <a:p>
            <a:r>
              <a:rPr lang="de-DE" sz="1400" dirty="0" smtClean="0"/>
              <a:t> Release Date: 2011-02-27</a:t>
            </a:r>
          </a:p>
          <a:p>
            <a:r>
              <a:rPr lang="de-DE" sz="1400" dirty="0" smtClean="0"/>
              <a:t> </a:t>
            </a:r>
            <a:r>
              <a:rPr lang="de-DE" sz="1400" dirty="0" err="1" smtClean="0"/>
              <a:t>Document</a:t>
            </a:r>
            <a:r>
              <a:rPr lang="de-DE" sz="1400" dirty="0" smtClean="0"/>
              <a:t> Generated: 2012-Feb-28 </a:t>
            </a:r>
            <a:endParaRPr lang="en-US" sz="1200" dirty="0"/>
          </a:p>
        </p:txBody>
      </p:sp>
      <p:cxnSp>
        <p:nvCxnSpPr>
          <p:cNvPr id="8" name="Gerade Verbindung mit Pfeil 7"/>
          <p:cNvCxnSpPr/>
          <p:nvPr/>
        </p:nvCxnSpPr>
        <p:spPr>
          <a:xfrm>
            <a:off x="1043608" y="1268760"/>
            <a:ext cx="0" cy="136815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222917" y="2636912"/>
            <a:ext cx="1624612" cy="400110"/>
          </a:xfrm>
          <a:prstGeom prst="rect">
            <a:avLst/>
          </a:prstGeom>
          <a:noFill/>
        </p:spPr>
        <p:txBody>
          <a:bodyPr wrap="none" rtlCol="0">
            <a:spAutoFit/>
          </a:bodyPr>
          <a:lstStyle/>
          <a:p>
            <a:r>
              <a:rPr lang="de-DE" sz="2000" dirty="0" smtClean="0">
                <a:solidFill>
                  <a:srgbClr val="0000FF"/>
                </a:solidFill>
              </a:rPr>
              <a:t>Top </a:t>
            </a:r>
            <a:r>
              <a:rPr lang="de-DE" sz="2000" dirty="0" err="1" smtClean="0">
                <a:solidFill>
                  <a:srgbClr val="0000FF"/>
                </a:solidFill>
              </a:rPr>
              <a:t>Concept</a:t>
            </a:r>
            <a:endParaRPr lang="de-DE" sz="2000" dirty="0">
              <a:solidFill>
                <a:srgbClr val="0000FF"/>
              </a:solidFill>
            </a:endParaRPr>
          </a:p>
        </p:txBody>
      </p:sp>
      <p:cxnSp>
        <p:nvCxnSpPr>
          <p:cNvPr id="15" name="Gerade Verbindung 14"/>
          <p:cNvCxnSpPr/>
          <p:nvPr/>
        </p:nvCxnSpPr>
        <p:spPr>
          <a:xfrm>
            <a:off x="2195736" y="2132856"/>
            <a:ext cx="21602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2195736" y="6669360"/>
            <a:ext cx="21602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1763688" y="4437112"/>
            <a:ext cx="432048" cy="0"/>
          </a:xfrm>
          <a:prstGeom prst="line">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H="1" flipV="1">
            <a:off x="2187352" y="2132856"/>
            <a:ext cx="8384" cy="45365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467544" y="4221088"/>
            <a:ext cx="1364476" cy="954107"/>
          </a:xfrm>
          <a:prstGeom prst="rect">
            <a:avLst/>
          </a:prstGeom>
          <a:noFill/>
        </p:spPr>
        <p:txBody>
          <a:bodyPr wrap="none" rtlCol="0">
            <a:spAutoFit/>
          </a:bodyPr>
          <a:lstStyle/>
          <a:p>
            <a:r>
              <a:rPr lang="de-DE" sz="2000" dirty="0" err="1" smtClean="0">
                <a:solidFill>
                  <a:srgbClr val="0000FF"/>
                </a:solidFill>
              </a:rPr>
              <a:t>Concepts</a:t>
            </a:r>
            <a:endParaRPr lang="de-DE" sz="2000" dirty="0" smtClean="0">
              <a:solidFill>
                <a:srgbClr val="0000FF"/>
              </a:solidFill>
            </a:endParaRPr>
          </a:p>
          <a:p>
            <a:r>
              <a:rPr lang="de-DE" dirty="0" smtClean="0">
                <a:solidFill>
                  <a:srgbClr val="0000FF"/>
                </a:solidFill>
              </a:rPr>
              <a:t>(</a:t>
            </a:r>
            <a:r>
              <a:rPr lang="de-DE" dirty="0" err="1" smtClean="0">
                <a:solidFill>
                  <a:srgbClr val="0000FF"/>
                </a:solidFill>
              </a:rPr>
              <a:t>hierarically</a:t>
            </a:r>
            <a:endParaRPr lang="de-DE" dirty="0" smtClean="0">
              <a:solidFill>
                <a:srgbClr val="0000FF"/>
              </a:solidFill>
            </a:endParaRPr>
          </a:p>
          <a:p>
            <a:r>
              <a:rPr lang="de-DE" dirty="0" smtClean="0">
                <a:solidFill>
                  <a:srgbClr val="0000FF"/>
                </a:solidFill>
              </a:rPr>
              <a:t> </a:t>
            </a:r>
            <a:r>
              <a:rPr lang="de-DE" dirty="0" err="1" smtClean="0">
                <a:solidFill>
                  <a:srgbClr val="0000FF"/>
                </a:solidFill>
              </a:rPr>
              <a:t>structured</a:t>
            </a:r>
            <a:r>
              <a:rPr lang="de-DE" dirty="0" smtClean="0">
                <a:solidFill>
                  <a:srgbClr val="0000FF"/>
                </a:solidFill>
              </a:rPr>
              <a:t>)</a:t>
            </a:r>
            <a:endParaRPr lang="de-DE" dirty="0">
              <a:solidFill>
                <a:srgbClr val="0000FF"/>
              </a:solidFill>
            </a:endParaRPr>
          </a:p>
        </p:txBody>
      </p:sp>
      <p:pic>
        <p:nvPicPr>
          <p:cNvPr id="13" name="Picture 8" descr="http://t3.gstatic.com/images?q=tbn:ANd9GcQSpZrnJRZfDDd6aBmilmuuqbg-FSIa_mfupYQGonnfKuESdCri6A"/>
          <p:cNvPicPr>
            <a:picLocks noChangeAspect="1" noChangeArrowheads="1"/>
          </p:cNvPicPr>
          <p:nvPr/>
        </p:nvPicPr>
        <p:blipFill>
          <a:blip r:embed="rId4" cstate="print"/>
          <a:srcRect/>
          <a:stretch>
            <a:fillRect/>
          </a:stretch>
        </p:blipFill>
        <p:spPr bwMode="auto">
          <a:xfrm>
            <a:off x="7881828" y="6393486"/>
            <a:ext cx="979861" cy="300445"/>
          </a:xfrm>
          <a:prstGeom prst="rect">
            <a:avLst/>
          </a:prstGeom>
          <a:noFill/>
        </p:spPr>
      </p:pic>
      <p:sp>
        <p:nvSpPr>
          <p:cNvPr id="14" name="Textfeld 13"/>
          <p:cNvSpPr txBox="1"/>
          <p:nvPr/>
        </p:nvSpPr>
        <p:spPr>
          <a:xfrm>
            <a:off x="6656838" y="3967992"/>
            <a:ext cx="1983363" cy="707886"/>
          </a:xfrm>
          <a:prstGeom prst="rect">
            <a:avLst/>
          </a:prstGeom>
          <a:solidFill>
            <a:srgbClr val="FFFF99"/>
          </a:solidFill>
          <a:ln>
            <a:solidFill>
              <a:schemeClr val="tx1"/>
            </a:solidFill>
          </a:ln>
        </p:spPr>
        <p:txBody>
          <a:bodyPr wrap="none" rtlCol="0">
            <a:spAutoFit/>
          </a:bodyPr>
          <a:lstStyle/>
          <a:p>
            <a:r>
              <a:rPr lang="en-US" sz="2000" dirty="0" smtClean="0"/>
              <a:t>Transferred into</a:t>
            </a:r>
          </a:p>
          <a:p>
            <a:r>
              <a:rPr lang="en-US" sz="2000" dirty="0" smtClean="0"/>
              <a:t>SKOS standard</a:t>
            </a:r>
            <a:endParaRPr lang="en-US" sz="2000" dirty="0"/>
          </a:p>
        </p:txBody>
      </p:sp>
      <p:cxnSp>
        <p:nvCxnSpPr>
          <p:cNvPr id="16" name="Gerade Verbindung 15"/>
          <p:cNvCxnSpPr/>
          <p:nvPr/>
        </p:nvCxnSpPr>
        <p:spPr bwMode="auto">
          <a:xfrm>
            <a:off x="8242663" y="3095893"/>
            <a:ext cx="1567" cy="806259"/>
          </a:xfrm>
          <a:prstGeom prst="line">
            <a:avLst/>
          </a:prstGeom>
          <a:solidFill>
            <a:schemeClr val="accent1"/>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710909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52400" y="1556480"/>
            <a:ext cx="8839200" cy="4038600"/>
          </a:xfrm>
        </p:spPr>
        <p:txBody>
          <a:bodyPr/>
          <a:lstStyle/>
          <a:p>
            <a:endParaRPr lang="en-US" dirty="0"/>
          </a:p>
        </p:txBody>
      </p:sp>
      <p:sp>
        <p:nvSpPr>
          <p:cNvPr id="8" name="Titel 1"/>
          <p:cNvSpPr>
            <a:spLocks noGrp="1"/>
          </p:cNvSpPr>
          <p:nvPr>
            <p:ph type="title"/>
          </p:nvPr>
        </p:nvSpPr>
        <p:spPr>
          <a:xfrm>
            <a:off x="95098" y="0"/>
            <a:ext cx="9048902" cy="1219200"/>
          </a:xfrm>
        </p:spPr>
        <p:txBody>
          <a:bodyPr/>
          <a:lstStyle/>
          <a:p>
            <a:r>
              <a:rPr lang="en-US" sz="2800" dirty="0" smtClean="0"/>
              <a:t>*Merging ISDC and SPASE|VMO/VHO Ontologies</a:t>
            </a:r>
            <a:br>
              <a:rPr lang="en-US" sz="2800" dirty="0" smtClean="0"/>
            </a:br>
            <a:r>
              <a:rPr lang="en-US" sz="2800" dirty="0" smtClean="0">
                <a:solidFill>
                  <a:schemeClr val="tx1"/>
                </a:solidFill>
              </a:rPr>
              <a:t>Example:</a:t>
            </a:r>
            <a:r>
              <a:rPr lang="en-US" sz="2800" dirty="0" smtClean="0"/>
              <a:t> </a:t>
            </a:r>
            <a:r>
              <a:rPr lang="en-US" sz="2800" dirty="0" err="1" smtClean="0"/>
              <a:t>spase:Data</a:t>
            </a:r>
            <a:r>
              <a:rPr lang="en-US" sz="2800" dirty="0" smtClean="0"/>
              <a:t> &lt;=&gt; </a:t>
            </a:r>
            <a:r>
              <a:rPr lang="en-US" sz="2800" dirty="0" err="1" smtClean="0"/>
              <a:t>isdc:Product</a:t>
            </a:r>
            <a:r>
              <a:rPr lang="en-US" sz="2800" dirty="0" smtClean="0"/>
              <a:t> Type</a:t>
            </a:r>
            <a:endParaRPr lang="en-US" sz="2800" dirty="0"/>
          </a:p>
        </p:txBody>
      </p:sp>
      <p:pic>
        <p:nvPicPr>
          <p:cNvPr id="24581" name="Picture 5"/>
          <p:cNvPicPr>
            <a:picLocks noChangeAspect="1" noChangeArrowheads="1"/>
          </p:cNvPicPr>
          <p:nvPr/>
        </p:nvPicPr>
        <p:blipFill>
          <a:blip r:embed="rId3" cstate="print"/>
          <a:srcRect/>
          <a:stretch>
            <a:fillRect/>
          </a:stretch>
        </p:blipFill>
        <p:spPr bwMode="auto">
          <a:xfrm>
            <a:off x="0" y="1256308"/>
            <a:ext cx="9144000" cy="4679156"/>
          </a:xfrm>
          <a:prstGeom prst="rect">
            <a:avLst/>
          </a:prstGeom>
          <a:noFill/>
          <a:ln w="9525">
            <a:solidFill>
              <a:schemeClr val="tx1"/>
            </a:solidFill>
            <a:miter lim="800000"/>
            <a:headEnd/>
            <a:tailEnd/>
          </a:ln>
        </p:spPr>
      </p:pic>
      <p:grpSp>
        <p:nvGrpSpPr>
          <p:cNvPr id="2" name="Gruppieren 13"/>
          <p:cNvGrpSpPr/>
          <p:nvPr/>
        </p:nvGrpSpPr>
        <p:grpSpPr>
          <a:xfrm>
            <a:off x="7809217" y="3282067"/>
            <a:ext cx="1300356" cy="246221"/>
            <a:chOff x="7651821" y="5260767"/>
            <a:chExt cx="1300356" cy="246221"/>
          </a:xfrm>
        </p:grpSpPr>
        <p:sp>
          <p:nvSpPr>
            <p:cNvPr id="13" name="Abgerundetes Rechteck 12"/>
            <p:cNvSpPr/>
            <p:nvPr/>
          </p:nvSpPr>
          <p:spPr bwMode="auto">
            <a:xfrm>
              <a:off x="7682460" y="5261548"/>
              <a:ext cx="1206707" cy="23984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 name="Textfeld 11"/>
            <p:cNvSpPr txBox="1"/>
            <p:nvPr/>
          </p:nvSpPr>
          <p:spPr>
            <a:xfrm>
              <a:off x="7651821" y="5260767"/>
              <a:ext cx="1300356" cy="246221"/>
            </a:xfrm>
            <a:prstGeom prst="rect">
              <a:avLst/>
            </a:prstGeom>
            <a:noFill/>
          </p:spPr>
          <p:txBody>
            <a:bodyPr wrap="none" rtlCol="0">
              <a:spAutoFit/>
            </a:bodyPr>
            <a:lstStyle/>
            <a:p>
              <a:r>
                <a:rPr lang="en-US" sz="1000" b="1" dirty="0" err="1"/>
                <a:t>i</a:t>
              </a:r>
              <a:r>
                <a:rPr lang="en-US" sz="1000" b="1" dirty="0" err="1" smtClean="0"/>
                <a:t>sdc:Product</a:t>
              </a:r>
              <a:r>
                <a:rPr lang="en-US" sz="1000" b="1" dirty="0" smtClean="0"/>
                <a:t> Type</a:t>
              </a:r>
              <a:endParaRPr lang="en-US" sz="1000" b="1" dirty="0"/>
            </a:p>
          </p:txBody>
        </p:sp>
      </p:grpSp>
      <p:grpSp>
        <p:nvGrpSpPr>
          <p:cNvPr id="4" name="Gruppieren 14"/>
          <p:cNvGrpSpPr/>
          <p:nvPr/>
        </p:nvGrpSpPr>
        <p:grpSpPr>
          <a:xfrm>
            <a:off x="2137938" y="3352021"/>
            <a:ext cx="865943" cy="246221"/>
            <a:chOff x="7651821" y="5260767"/>
            <a:chExt cx="1290753" cy="246221"/>
          </a:xfrm>
        </p:grpSpPr>
        <p:sp>
          <p:nvSpPr>
            <p:cNvPr id="16" name="Abgerundetes Rechteck 15"/>
            <p:cNvSpPr/>
            <p:nvPr/>
          </p:nvSpPr>
          <p:spPr bwMode="auto">
            <a:xfrm>
              <a:off x="7682460" y="5261548"/>
              <a:ext cx="1206707" cy="23984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 name="Textfeld 16"/>
            <p:cNvSpPr txBox="1"/>
            <p:nvPr/>
          </p:nvSpPr>
          <p:spPr>
            <a:xfrm>
              <a:off x="7651821" y="5260767"/>
              <a:ext cx="1290753" cy="246221"/>
            </a:xfrm>
            <a:prstGeom prst="rect">
              <a:avLst/>
            </a:prstGeom>
            <a:noFill/>
          </p:spPr>
          <p:txBody>
            <a:bodyPr wrap="none" rtlCol="0">
              <a:spAutoFit/>
            </a:bodyPr>
            <a:lstStyle/>
            <a:p>
              <a:r>
                <a:rPr lang="en-US" sz="1000" b="1" dirty="0" err="1"/>
                <a:t>s</a:t>
              </a:r>
              <a:r>
                <a:rPr lang="en-US" sz="1000" b="1" dirty="0" err="1" smtClean="0"/>
                <a:t>pase:Data</a:t>
              </a:r>
              <a:endParaRPr lang="en-US" sz="1000" b="1" dirty="0"/>
            </a:p>
          </p:txBody>
        </p:sp>
      </p:grpSp>
      <p:sp>
        <p:nvSpPr>
          <p:cNvPr id="18" name="Textfeld 17"/>
          <p:cNvSpPr txBox="1"/>
          <p:nvPr/>
        </p:nvSpPr>
        <p:spPr>
          <a:xfrm>
            <a:off x="2450595" y="6313016"/>
            <a:ext cx="4141455" cy="338554"/>
          </a:xfrm>
          <a:prstGeom prst="rect">
            <a:avLst/>
          </a:prstGeom>
          <a:solidFill>
            <a:srgbClr val="CCFFFF"/>
          </a:solidFill>
          <a:ln>
            <a:solidFill>
              <a:schemeClr val="tx1"/>
            </a:solidFill>
          </a:ln>
        </p:spPr>
        <p:txBody>
          <a:bodyPr wrap="none" rtlCol="0">
            <a:spAutoFit/>
          </a:bodyPr>
          <a:lstStyle/>
          <a:p>
            <a:r>
              <a:rPr lang="en-US" sz="1600" dirty="0" smtClean="0"/>
              <a:t>*based on S. </a:t>
            </a:r>
            <a:r>
              <a:rPr lang="en-US" sz="1600" dirty="0" err="1" smtClean="0"/>
              <a:t>Schildbach’s</a:t>
            </a:r>
            <a:r>
              <a:rPr lang="en-US" sz="1600" dirty="0" smtClean="0"/>
              <a:t> Bachelor thesis </a:t>
            </a:r>
            <a:endParaRPr lang="en-US" sz="1600" dirty="0"/>
          </a:p>
        </p:txBody>
      </p:sp>
      <p:sp>
        <p:nvSpPr>
          <p:cNvPr id="19" name="Textfeld 18"/>
          <p:cNvSpPr txBox="1"/>
          <p:nvPr/>
        </p:nvSpPr>
        <p:spPr>
          <a:xfrm>
            <a:off x="7929155" y="1606735"/>
            <a:ext cx="798617" cy="400110"/>
          </a:xfrm>
          <a:prstGeom prst="rect">
            <a:avLst/>
          </a:prstGeom>
          <a:solidFill>
            <a:srgbClr val="FFFF99"/>
          </a:solidFill>
          <a:ln>
            <a:solidFill>
              <a:schemeClr val="tx1"/>
            </a:solidFill>
          </a:ln>
        </p:spPr>
        <p:txBody>
          <a:bodyPr wrap="none" rtlCol="0">
            <a:spAutoFit/>
          </a:bodyPr>
          <a:lstStyle/>
          <a:p>
            <a:r>
              <a:rPr lang="en-US" sz="2000" dirty="0" smtClean="0">
                <a:solidFill>
                  <a:srgbClr val="FF0000"/>
                </a:solidFill>
              </a:rPr>
              <a:t>ISDC</a:t>
            </a:r>
            <a:endParaRPr lang="en-US" sz="2000" dirty="0">
              <a:solidFill>
                <a:srgbClr val="FF0000"/>
              </a:solidFill>
            </a:endParaRPr>
          </a:p>
        </p:txBody>
      </p:sp>
      <p:sp>
        <p:nvSpPr>
          <p:cNvPr id="20" name="Textfeld 19"/>
          <p:cNvSpPr txBox="1"/>
          <p:nvPr/>
        </p:nvSpPr>
        <p:spPr>
          <a:xfrm>
            <a:off x="387532" y="1589318"/>
            <a:ext cx="1023229" cy="400110"/>
          </a:xfrm>
          <a:prstGeom prst="rect">
            <a:avLst/>
          </a:prstGeom>
          <a:solidFill>
            <a:srgbClr val="FFFF99"/>
          </a:solidFill>
          <a:ln>
            <a:solidFill>
              <a:schemeClr val="tx1"/>
            </a:solidFill>
          </a:ln>
        </p:spPr>
        <p:txBody>
          <a:bodyPr wrap="none" rtlCol="0">
            <a:spAutoFit/>
          </a:bodyPr>
          <a:lstStyle/>
          <a:p>
            <a:r>
              <a:rPr lang="en-US" sz="2000" dirty="0" smtClean="0">
                <a:solidFill>
                  <a:srgbClr val="00589C"/>
                </a:solidFill>
              </a:rPr>
              <a:t>SPASE</a:t>
            </a:r>
            <a:endParaRPr lang="en-US" sz="2000" dirty="0">
              <a:solidFill>
                <a:srgbClr val="00589C"/>
              </a:solidFill>
            </a:endParaRPr>
          </a:p>
        </p:txBody>
      </p:sp>
    </p:spTree>
    <p:extLst>
      <p:ext uri="{BB962C8B-B14F-4D97-AF65-F5344CB8AC3E}">
        <p14:creationId xmlns:p14="http://schemas.microsoft.com/office/powerpoint/2010/main" val="290353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0" y="6032810"/>
            <a:ext cx="9144000" cy="82519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 name="Titel 1"/>
          <p:cNvSpPr>
            <a:spLocks noGrp="1"/>
          </p:cNvSpPr>
          <p:nvPr>
            <p:ph type="title"/>
          </p:nvPr>
        </p:nvSpPr>
        <p:spPr>
          <a:xfrm>
            <a:off x="2614246" y="52323"/>
            <a:ext cx="6506308" cy="706437"/>
          </a:xfrm>
        </p:spPr>
        <p:txBody>
          <a:bodyPr/>
          <a:lstStyle/>
          <a:p>
            <a:r>
              <a:rPr lang="en-US" sz="2100" dirty="0" smtClean="0"/>
              <a:t>SPASE “allowed values” &lt;=&gt; ESPAS ontology</a:t>
            </a:r>
            <a:r>
              <a:rPr lang="en-US" sz="2000" dirty="0" smtClean="0"/>
              <a:t/>
            </a:r>
            <a:br>
              <a:rPr lang="en-US" sz="2000" dirty="0" smtClean="0"/>
            </a:br>
            <a:r>
              <a:rPr lang="en-US" sz="1800" dirty="0" smtClean="0"/>
              <a:t>(Collaboration project between ESPAS and IUGONET)</a:t>
            </a:r>
            <a:endParaRPr lang="de-DE" sz="1800" dirty="0"/>
          </a:p>
        </p:txBody>
      </p:sp>
      <p:pic>
        <p:nvPicPr>
          <p:cNvPr id="8" name="Inhaltsplatzhalter 7"/>
          <p:cNvPicPr>
            <a:picLocks noGrp="1"/>
          </p:cNvPicPr>
          <p:nvPr>
            <p:ph idx="1"/>
          </p:nvPr>
        </p:nvPicPr>
        <p:blipFill>
          <a:blip r:embed="rId2" cstate="print"/>
          <a:srcRect/>
          <a:stretch>
            <a:fillRect/>
          </a:stretch>
        </p:blipFill>
        <p:spPr bwMode="auto">
          <a:xfrm>
            <a:off x="11154" y="0"/>
            <a:ext cx="2531324" cy="6857999"/>
          </a:xfrm>
          <a:prstGeom prst="rect">
            <a:avLst/>
          </a:prstGeom>
          <a:noFill/>
          <a:ln w="9525">
            <a:solidFill>
              <a:schemeClr val="tx1"/>
            </a:solidFill>
            <a:miter lim="800000"/>
            <a:headEnd/>
            <a:tailEnd/>
          </a:ln>
        </p:spPr>
      </p:pic>
      <p:pic>
        <p:nvPicPr>
          <p:cNvPr id="9" name="Grafik 8"/>
          <p:cNvPicPr/>
          <p:nvPr/>
        </p:nvPicPr>
        <p:blipFill>
          <a:blip r:embed="rId3" cstate="print"/>
          <a:srcRect/>
          <a:stretch>
            <a:fillRect/>
          </a:stretch>
        </p:blipFill>
        <p:spPr bwMode="auto">
          <a:xfrm>
            <a:off x="3228975" y="1460810"/>
            <a:ext cx="2959958" cy="5397190"/>
          </a:xfrm>
          <a:prstGeom prst="rect">
            <a:avLst/>
          </a:prstGeom>
          <a:noFill/>
          <a:ln w="9525">
            <a:solidFill>
              <a:schemeClr val="tx1"/>
            </a:solidFill>
            <a:miter lim="800000"/>
            <a:headEnd/>
            <a:tailEnd/>
          </a:ln>
        </p:spPr>
      </p:pic>
      <p:cxnSp>
        <p:nvCxnSpPr>
          <p:cNvPr id="16" name="Gerade Verbindung 15"/>
          <p:cNvCxnSpPr/>
          <p:nvPr/>
        </p:nvCxnSpPr>
        <p:spPr bwMode="auto">
          <a:xfrm>
            <a:off x="1876352" y="2250673"/>
            <a:ext cx="967212" cy="13025"/>
          </a:xfrm>
          <a:prstGeom prst="line">
            <a:avLst/>
          </a:prstGeom>
          <a:solidFill>
            <a:schemeClr val="accent1"/>
          </a:solidFill>
          <a:ln w="28575"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17"/>
          <p:cNvCxnSpPr/>
          <p:nvPr/>
        </p:nvCxnSpPr>
        <p:spPr bwMode="auto">
          <a:xfrm>
            <a:off x="2888169" y="4917689"/>
            <a:ext cx="869795" cy="11152"/>
          </a:xfrm>
          <a:prstGeom prst="line">
            <a:avLst/>
          </a:prstGeom>
          <a:solidFill>
            <a:schemeClr val="accent1"/>
          </a:solidFill>
          <a:ln w="28575"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19"/>
          <p:cNvCxnSpPr/>
          <p:nvPr/>
        </p:nvCxnSpPr>
        <p:spPr bwMode="auto">
          <a:xfrm>
            <a:off x="2842791" y="2280410"/>
            <a:ext cx="23075" cy="2648429"/>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feld 27"/>
          <p:cNvSpPr txBox="1"/>
          <p:nvPr/>
        </p:nvSpPr>
        <p:spPr>
          <a:xfrm>
            <a:off x="3367679" y="1092828"/>
            <a:ext cx="2651303" cy="369332"/>
          </a:xfrm>
          <a:prstGeom prst="rect">
            <a:avLst/>
          </a:prstGeom>
          <a:noFill/>
        </p:spPr>
        <p:txBody>
          <a:bodyPr wrap="none" rtlCol="0">
            <a:spAutoFit/>
          </a:bodyPr>
          <a:lstStyle/>
          <a:p>
            <a:r>
              <a:rPr lang="en-US" sz="1800" dirty="0" smtClean="0">
                <a:solidFill>
                  <a:srgbClr val="FF0000"/>
                </a:solidFill>
              </a:rPr>
              <a:t>ESPAS Instrument Type</a:t>
            </a:r>
            <a:endParaRPr lang="en-US" sz="1800" dirty="0">
              <a:solidFill>
                <a:srgbClr val="FF0000"/>
              </a:solidFill>
            </a:endParaRPr>
          </a:p>
        </p:txBody>
      </p:sp>
      <p:sp>
        <p:nvSpPr>
          <p:cNvPr id="30" name="Textfeld 29"/>
          <p:cNvSpPr txBox="1"/>
          <p:nvPr/>
        </p:nvSpPr>
        <p:spPr>
          <a:xfrm>
            <a:off x="6294309" y="3718887"/>
            <a:ext cx="2749330" cy="3077766"/>
          </a:xfrm>
          <a:prstGeom prst="rect">
            <a:avLst/>
          </a:prstGeom>
          <a:solidFill>
            <a:srgbClr val="FFFF99"/>
          </a:solidFill>
          <a:ln>
            <a:solidFill>
              <a:schemeClr val="tx1"/>
            </a:solidFill>
          </a:ln>
        </p:spPr>
        <p:txBody>
          <a:bodyPr wrap="square" rtlCol="0">
            <a:spAutoFit/>
          </a:bodyPr>
          <a:lstStyle/>
          <a:p>
            <a:r>
              <a:rPr lang="en-US" sz="1600" dirty="0" err="1" smtClean="0">
                <a:solidFill>
                  <a:srgbClr val="0033CC"/>
                </a:solidFill>
              </a:rPr>
              <a:t>iugonet:Imager</a:t>
            </a:r>
            <a:r>
              <a:rPr lang="en-US" sz="1600" dirty="0" smtClean="0">
                <a:solidFill>
                  <a:srgbClr val="0033CC"/>
                </a:solidFill>
              </a:rPr>
              <a:t> </a:t>
            </a:r>
          </a:p>
          <a:p>
            <a:endParaRPr lang="en-US" sz="1600" dirty="0" smtClean="0"/>
          </a:p>
          <a:p>
            <a:endParaRPr lang="en-US" sz="1600" dirty="0" smtClean="0"/>
          </a:p>
          <a:p>
            <a:r>
              <a:rPr lang="en-US" sz="1600" dirty="0" smtClean="0"/>
              <a:t> </a:t>
            </a:r>
          </a:p>
          <a:p>
            <a:r>
              <a:rPr lang="en-US" sz="1600" dirty="0" smtClean="0"/>
              <a:t>        </a:t>
            </a:r>
            <a:r>
              <a:rPr lang="en-US" sz="1600" dirty="0" err="1" smtClean="0"/>
              <a:t>owl:closeMatch</a:t>
            </a:r>
            <a:r>
              <a:rPr lang="en-US" sz="1600" dirty="0" smtClean="0"/>
              <a:t> </a:t>
            </a:r>
          </a:p>
          <a:p>
            <a:endParaRPr lang="en-US" sz="1600" dirty="0" smtClean="0"/>
          </a:p>
          <a:p>
            <a:endParaRPr lang="en-US" sz="1600" dirty="0" smtClean="0"/>
          </a:p>
          <a:p>
            <a:r>
              <a:rPr lang="en-US" sz="1600" dirty="0" smtClean="0"/>
              <a:t>  </a:t>
            </a:r>
          </a:p>
          <a:p>
            <a:r>
              <a:rPr lang="en-US" sz="1600" dirty="0" smtClean="0"/>
              <a:t> </a:t>
            </a:r>
            <a:r>
              <a:rPr lang="en-US" sz="1600" dirty="0" err="1" smtClean="0">
                <a:solidFill>
                  <a:srgbClr val="0033CC"/>
                </a:solidFill>
              </a:rPr>
              <a:t>espas:Imager</a:t>
            </a:r>
            <a:r>
              <a:rPr lang="en-US" sz="1600" dirty="0" smtClean="0">
                <a:solidFill>
                  <a:srgbClr val="0033CC"/>
                </a:solidFill>
              </a:rPr>
              <a:t> Instrument</a:t>
            </a:r>
            <a:endParaRPr lang="de-DE" sz="1600" dirty="0" smtClean="0">
              <a:solidFill>
                <a:srgbClr val="0033CC"/>
              </a:solidFill>
            </a:endParaRPr>
          </a:p>
          <a:p>
            <a:r>
              <a:rPr lang="en-US" sz="1600" dirty="0" smtClean="0">
                <a:solidFill>
                  <a:srgbClr val="0033CC"/>
                </a:solidFill>
              </a:rPr>
              <a:t>     </a:t>
            </a:r>
            <a:r>
              <a:rPr lang="en-US" sz="1600" dirty="0" err="1" smtClean="0">
                <a:solidFill>
                  <a:srgbClr val="0033CC"/>
                </a:solidFill>
              </a:rPr>
              <a:t>espas:Optical</a:t>
            </a:r>
            <a:r>
              <a:rPr lang="en-US" sz="1600" dirty="0" smtClean="0">
                <a:solidFill>
                  <a:srgbClr val="0033CC"/>
                </a:solidFill>
              </a:rPr>
              <a:t> Imager</a:t>
            </a:r>
            <a:endParaRPr lang="de-DE" sz="1600" dirty="0" smtClean="0">
              <a:solidFill>
                <a:srgbClr val="0033CC"/>
              </a:solidFill>
            </a:endParaRPr>
          </a:p>
          <a:p>
            <a:r>
              <a:rPr lang="en-US" sz="1600" dirty="0" smtClean="0">
                <a:solidFill>
                  <a:srgbClr val="0033CC"/>
                </a:solidFill>
              </a:rPr>
              <a:t>          </a:t>
            </a:r>
            <a:r>
              <a:rPr lang="en-US" sz="1600" dirty="0" err="1" smtClean="0">
                <a:solidFill>
                  <a:srgbClr val="0033CC"/>
                </a:solidFill>
              </a:rPr>
              <a:t>espas:All</a:t>
            </a:r>
            <a:r>
              <a:rPr lang="en-US" sz="1600" dirty="0" smtClean="0">
                <a:solidFill>
                  <a:srgbClr val="0033CC"/>
                </a:solidFill>
              </a:rPr>
              <a:t>-sky Camera</a:t>
            </a:r>
            <a:endParaRPr lang="de-DE" sz="1600" dirty="0" smtClean="0">
              <a:solidFill>
                <a:srgbClr val="0033CC"/>
              </a:solidFill>
            </a:endParaRPr>
          </a:p>
          <a:p>
            <a:endParaRPr lang="en-US" sz="1800" dirty="0"/>
          </a:p>
        </p:txBody>
      </p:sp>
      <p:cxnSp>
        <p:nvCxnSpPr>
          <p:cNvPr id="31" name="Gerade Verbindung 30"/>
          <p:cNvCxnSpPr/>
          <p:nvPr/>
        </p:nvCxnSpPr>
        <p:spPr bwMode="auto">
          <a:xfrm>
            <a:off x="7500280" y="4138901"/>
            <a:ext cx="4487" cy="600322"/>
          </a:xfrm>
          <a:prstGeom prst="line">
            <a:avLst/>
          </a:prstGeom>
          <a:solidFill>
            <a:schemeClr val="accent1"/>
          </a:solidFill>
          <a:ln w="28575"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33"/>
          <p:cNvCxnSpPr/>
          <p:nvPr/>
        </p:nvCxnSpPr>
        <p:spPr bwMode="auto">
          <a:xfrm>
            <a:off x="7507714" y="5105340"/>
            <a:ext cx="4487" cy="600322"/>
          </a:xfrm>
          <a:prstGeom prst="line">
            <a:avLst/>
          </a:prstGeom>
          <a:solidFill>
            <a:schemeClr val="accent1"/>
          </a:solidFill>
          <a:ln w="28575"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p:cNvSpPr txBox="1"/>
          <p:nvPr/>
        </p:nvSpPr>
        <p:spPr>
          <a:xfrm>
            <a:off x="6456558" y="3323036"/>
            <a:ext cx="2343334" cy="369332"/>
          </a:xfrm>
          <a:prstGeom prst="rect">
            <a:avLst/>
          </a:prstGeom>
          <a:noFill/>
        </p:spPr>
        <p:txBody>
          <a:bodyPr wrap="none" rtlCol="0">
            <a:spAutoFit/>
          </a:bodyPr>
          <a:lstStyle/>
          <a:p>
            <a:r>
              <a:rPr lang="en-US" sz="1800" dirty="0" smtClean="0"/>
              <a:t>RDF + OWL + SKOS</a:t>
            </a:r>
            <a:endParaRPr lang="en-US" sz="1800" dirty="0"/>
          </a:p>
        </p:txBody>
      </p:sp>
      <p:sp>
        <p:nvSpPr>
          <p:cNvPr id="14" name="Textfeld 13"/>
          <p:cNvSpPr txBox="1"/>
          <p:nvPr/>
        </p:nvSpPr>
        <p:spPr>
          <a:xfrm>
            <a:off x="1606059" y="93784"/>
            <a:ext cx="1008609" cy="353943"/>
          </a:xfrm>
          <a:prstGeom prst="rect">
            <a:avLst/>
          </a:prstGeom>
          <a:noFill/>
        </p:spPr>
        <p:txBody>
          <a:bodyPr wrap="none" rtlCol="0">
            <a:spAutoFit/>
          </a:bodyPr>
          <a:lstStyle/>
          <a:p>
            <a:r>
              <a:rPr lang="en-US" sz="1700" dirty="0" smtClean="0">
                <a:solidFill>
                  <a:srgbClr val="FF0000"/>
                </a:solidFill>
              </a:rPr>
              <a:t>IUGENT</a:t>
            </a:r>
            <a:endParaRPr lang="en-US" sz="1700" dirty="0">
              <a:solidFill>
                <a:srgbClr val="FF0000"/>
              </a:solidFill>
            </a:endParaRPr>
          </a:p>
        </p:txBody>
      </p:sp>
      <p:sp>
        <p:nvSpPr>
          <p:cNvPr id="15" name="Textfeld 14"/>
          <p:cNvSpPr txBox="1"/>
          <p:nvPr/>
        </p:nvSpPr>
        <p:spPr>
          <a:xfrm>
            <a:off x="6293657" y="1474278"/>
            <a:ext cx="2706410" cy="846386"/>
          </a:xfrm>
          <a:prstGeom prst="rect">
            <a:avLst/>
          </a:prstGeom>
          <a:solidFill>
            <a:schemeClr val="accent5"/>
          </a:solidFill>
          <a:ln>
            <a:solidFill>
              <a:schemeClr val="tx1"/>
            </a:solidFill>
          </a:ln>
        </p:spPr>
        <p:txBody>
          <a:bodyPr wrap="square" rtlCol="0">
            <a:spAutoFit/>
          </a:bodyPr>
          <a:lstStyle/>
          <a:p>
            <a:r>
              <a:rPr lang="en-US" sz="1800" dirty="0" smtClean="0"/>
              <a:t>ESPAS SKOS</a:t>
            </a:r>
          </a:p>
          <a:p>
            <a:r>
              <a:rPr lang="en-US" sz="1800" dirty="0" smtClean="0"/>
              <a:t>resource browser:</a:t>
            </a:r>
          </a:p>
          <a:p>
            <a:r>
              <a:rPr lang="en-US" sz="1300" dirty="0" smtClean="0">
                <a:solidFill>
                  <a:srgbClr val="0033CC"/>
                </a:solidFill>
                <a:hlinkClick r:id="rId4"/>
              </a:rPr>
              <a:t>espas.spaceweatherservices.com</a:t>
            </a:r>
            <a:endParaRPr lang="en-US" sz="1300" dirty="0">
              <a:solidFill>
                <a:srgbClr val="0033CC"/>
              </a:solidFill>
            </a:endParaRPr>
          </a:p>
        </p:txBody>
      </p:sp>
      <p:cxnSp>
        <p:nvCxnSpPr>
          <p:cNvPr id="21" name="Gerade Verbindung 20"/>
          <p:cNvCxnSpPr/>
          <p:nvPr/>
        </p:nvCxnSpPr>
        <p:spPr bwMode="auto">
          <a:xfrm>
            <a:off x="6375400" y="2904067"/>
            <a:ext cx="1109133" cy="8467"/>
          </a:xfrm>
          <a:prstGeom prst="line">
            <a:avLst/>
          </a:prstGeom>
          <a:solidFill>
            <a:schemeClr val="accent1"/>
          </a:solidFill>
          <a:ln w="28575"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23"/>
          <p:cNvCxnSpPr/>
          <p:nvPr/>
        </p:nvCxnSpPr>
        <p:spPr bwMode="auto">
          <a:xfrm>
            <a:off x="7482525" y="2339676"/>
            <a:ext cx="2008" cy="581324"/>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81900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
            <a:ext cx="8839200" cy="1219200"/>
          </a:xfrm>
        </p:spPr>
        <p:txBody>
          <a:bodyPr/>
          <a:lstStyle/>
          <a:p>
            <a:pPr algn="l"/>
            <a:r>
              <a:rPr lang="de-DE" dirty="0" smtClean="0"/>
              <a:t>      Berlin Declaration*</a:t>
            </a:r>
            <a:endParaRPr lang="de-DE" dirty="0"/>
          </a:p>
        </p:txBody>
      </p:sp>
      <p:sp>
        <p:nvSpPr>
          <p:cNvPr id="3" name="Content Placeholder 2"/>
          <p:cNvSpPr>
            <a:spLocks noGrp="1"/>
          </p:cNvSpPr>
          <p:nvPr>
            <p:ph idx="1"/>
          </p:nvPr>
        </p:nvSpPr>
        <p:spPr>
          <a:xfrm>
            <a:off x="152400" y="1391138"/>
            <a:ext cx="8839200" cy="4540739"/>
          </a:xfrm>
        </p:spPr>
        <p:txBody>
          <a:bodyPr/>
          <a:lstStyle/>
          <a:p>
            <a:pPr marL="0" indent="0">
              <a:buNone/>
            </a:pPr>
            <a:r>
              <a:rPr lang="en-US" sz="2400" dirty="0" smtClean="0"/>
              <a:t>Goals …</a:t>
            </a:r>
          </a:p>
          <a:p>
            <a:pPr marL="0" indent="0">
              <a:buNone/>
            </a:pPr>
            <a:endParaRPr lang="en-US" sz="2400" dirty="0" smtClean="0"/>
          </a:p>
          <a:p>
            <a:pPr marL="0" indent="0">
              <a:buNone/>
            </a:pPr>
            <a:r>
              <a:rPr lang="en-US" sz="2400" dirty="0" smtClean="0"/>
              <a:t>Definition of an Open Access Contribution </a:t>
            </a:r>
            <a:r>
              <a:rPr lang="en-US" sz="2400" i="1" dirty="0"/>
              <a:t>(part 1)</a:t>
            </a:r>
          </a:p>
          <a:p>
            <a:r>
              <a:rPr lang="en-US" sz="2400" dirty="0" smtClean="0"/>
              <a:t>Establishing </a:t>
            </a:r>
            <a:r>
              <a:rPr lang="en-US" sz="2400" dirty="0"/>
              <a:t>open access as a worthwhile procedure ideally requires the </a:t>
            </a:r>
            <a:r>
              <a:rPr lang="en-US" sz="2400" dirty="0">
                <a:solidFill>
                  <a:srgbClr val="FF0000"/>
                </a:solidFill>
              </a:rPr>
              <a:t>active commitment of each and every individual producer of scientific knowledge </a:t>
            </a:r>
            <a:r>
              <a:rPr lang="en-US" sz="2400" dirty="0"/>
              <a:t>and holder of cultural heritage. </a:t>
            </a:r>
            <a:r>
              <a:rPr lang="en-US" sz="2400" dirty="0">
                <a:solidFill>
                  <a:srgbClr val="0033CC"/>
                </a:solidFill>
              </a:rPr>
              <a:t>Open access contributions include</a:t>
            </a:r>
            <a:r>
              <a:rPr lang="en-US" sz="2400" dirty="0"/>
              <a:t> </a:t>
            </a:r>
            <a:r>
              <a:rPr lang="en-US" sz="2400" dirty="0">
                <a:solidFill>
                  <a:srgbClr val="FF0000"/>
                </a:solidFill>
              </a:rPr>
              <a:t>original scientific research results</a:t>
            </a:r>
            <a:r>
              <a:rPr lang="en-US" sz="2400" dirty="0"/>
              <a:t>, </a:t>
            </a:r>
            <a:r>
              <a:rPr lang="en-US" sz="2400" dirty="0">
                <a:solidFill>
                  <a:srgbClr val="FF0000"/>
                </a:solidFill>
              </a:rPr>
              <a:t>raw data </a:t>
            </a:r>
            <a:r>
              <a:rPr lang="en-US" sz="2400" dirty="0"/>
              <a:t>and </a:t>
            </a:r>
            <a:r>
              <a:rPr lang="en-US" sz="2400" dirty="0">
                <a:solidFill>
                  <a:srgbClr val="FF0000"/>
                </a:solidFill>
              </a:rPr>
              <a:t>metadata</a:t>
            </a:r>
            <a:r>
              <a:rPr lang="en-US" sz="2400" dirty="0"/>
              <a:t>, </a:t>
            </a:r>
            <a:r>
              <a:rPr lang="en-US" sz="2400" dirty="0">
                <a:solidFill>
                  <a:srgbClr val="FF0000"/>
                </a:solidFill>
              </a:rPr>
              <a:t>source materials</a:t>
            </a:r>
            <a:r>
              <a:rPr lang="en-US" sz="2400" dirty="0"/>
              <a:t>, digital representations of </a:t>
            </a:r>
            <a:r>
              <a:rPr lang="en-US" sz="2400" dirty="0">
                <a:solidFill>
                  <a:srgbClr val="FF0000"/>
                </a:solidFill>
              </a:rPr>
              <a:t>pictorial and graphical materials </a:t>
            </a:r>
            <a:r>
              <a:rPr lang="en-US" sz="2400" dirty="0"/>
              <a:t>and </a:t>
            </a:r>
            <a:r>
              <a:rPr lang="en-US" sz="2400" dirty="0">
                <a:solidFill>
                  <a:srgbClr val="FF0000"/>
                </a:solidFill>
              </a:rPr>
              <a:t>scholarly multimedia material</a:t>
            </a:r>
            <a:r>
              <a:rPr lang="en-US" sz="2400" dirty="0"/>
              <a:t>.</a:t>
            </a:r>
            <a:endParaRPr lang="de-DE" sz="2400" dirty="0"/>
          </a:p>
        </p:txBody>
      </p:sp>
      <p:pic>
        <p:nvPicPr>
          <p:cNvPr id="4" name="Picture 3"/>
          <p:cNvPicPr>
            <a:picLocks noChangeAspect="1"/>
          </p:cNvPicPr>
          <p:nvPr/>
        </p:nvPicPr>
        <p:blipFill>
          <a:blip r:embed="rId2"/>
          <a:stretch>
            <a:fillRect/>
          </a:stretch>
        </p:blipFill>
        <p:spPr>
          <a:xfrm>
            <a:off x="5308844" y="237149"/>
            <a:ext cx="3366234" cy="827763"/>
          </a:xfrm>
          <a:prstGeom prst="rect">
            <a:avLst/>
          </a:prstGeom>
        </p:spPr>
      </p:pic>
      <p:sp>
        <p:nvSpPr>
          <p:cNvPr id="5" name="TextBox 4"/>
          <p:cNvSpPr txBox="1"/>
          <p:nvPr/>
        </p:nvSpPr>
        <p:spPr>
          <a:xfrm>
            <a:off x="1391138" y="6205416"/>
            <a:ext cx="6571030" cy="461665"/>
          </a:xfrm>
          <a:prstGeom prst="rect">
            <a:avLst/>
          </a:prstGeom>
          <a:noFill/>
        </p:spPr>
        <p:txBody>
          <a:bodyPr wrap="none" rtlCol="0">
            <a:spAutoFit/>
          </a:bodyPr>
          <a:lstStyle/>
          <a:p>
            <a:r>
              <a:rPr lang="de-DE" dirty="0" smtClean="0"/>
              <a:t>*http</a:t>
            </a:r>
            <a:r>
              <a:rPr lang="de-DE" dirty="0"/>
              <a:t>://openaccess.mpg.de/Berliner-Erklaerung</a:t>
            </a:r>
          </a:p>
        </p:txBody>
      </p:sp>
    </p:spTree>
    <p:extLst>
      <p:ext uri="{BB962C8B-B14F-4D97-AF65-F5344CB8AC3E}">
        <p14:creationId xmlns:p14="http://schemas.microsoft.com/office/powerpoint/2010/main" val="2153447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145085" y="-90394"/>
            <a:ext cx="8839200" cy="1219200"/>
          </a:xfrm>
        </p:spPr>
        <p:txBody>
          <a:bodyPr/>
          <a:lstStyle/>
          <a:p>
            <a:r>
              <a:rPr lang="de-DE" sz="2800" dirty="0" smtClean="0"/>
              <a:t>D2RQ for mashup of RDBMS with Triple Stores</a:t>
            </a:r>
            <a:endParaRPr lang="de-DE" sz="2800" dirty="0"/>
          </a:p>
        </p:txBody>
      </p:sp>
      <p:sp>
        <p:nvSpPr>
          <p:cNvPr id="8" name="Rechteck 6"/>
          <p:cNvSpPr/>
          <p:nvPr/>
        </p:nvSpPr>
        <p:spPr bwMode="auto">
          <a:xfrm>
            <a:off x="0" y="6032810"/>
            <a:ext cx="9144000" cy="82519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61" y="930166"/>
            <a:ext cx="8509989" cy="584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90108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en-US"/>
          </a:p>
        </p:txBody>
      </p:sp>
      <p:pic>
        <p:nvPicPr>
          <p:cNvPr id="65538" name="Picture 2"/>
          <p:cNvPicPr>
            <a:picLocks noChangeAspect="1" noChangeArrowheads="1"/>
          </p:cNvPicPr>
          <p:nvPr/>
        </p:nvPicPr>
        <p:blipFill>
          <a:blip r:embed="rId2" cstate="print"/>
          <a:srcRect/>
          <a:stretch>
            <a:fillRect/>
          </a:stretch>
        </p:blipFill>
        <p:spPr bwMode="auto">
          <a:xfrm>
            <a:off x="0" y="980452"/>
            <a:ext cx="9132533" cy="5456917"/>
          </a:xfrm>
          <a:prstGeom prst="rect">
            <a:avLst/>
          </a:prstGeom>
          <a:noFill/>
          <a:ln w="9525">
            <a:noFill/>
            <a:miter lim="800000"/>
            <a:headEnd/>
            <a:tailEnd/>
          </a:ln>
        </p:spPr>
      </p:pic>
      <p:sp>
        <p:nvSpPr>
          <p:cNvPr id="5" name="Titel 1"/>
          <p:cNvSpPr>
            <a:spLocks noGrp="1"/>
          </p:cNvSpPr>
          <p:nvPr>
            <p:ph type="title"/>
          </p:nvPr>
        </p:nvSpPr>
        <p:spPr>
          <a:xfrm>
            <a:off x="267630" y="55756"/>
            <a:ext cx="8619893" cy="791738"/>
          </a:xfrm>
          <a:solidFill>
            <a:srgbClr val="FFFF00"/>
          </a:solidFill>
          <a:ln>
            <a:solidFill>
              <a:schemeClr val="tx1"/>
            </a:solidFill>
          </a:ln>
        </p:spPr>
        <p:txBody>
          <a:bodyPr/>
          <a:lstStyle/>
          <a:p>
            <a:r>
              <a:rPr lang="en-US" sz="2600" dirty="0" smtClean="0"/>
              <a:t>Institution Data Linked with </a:t>
            </a:r>
            <a:r>
              <a:rPr lang="en-US" sz="2600" dirty="0" err="1" smtClean="0"/>
              <a:t>DBpedia</a:t>
            </a:r>
            <a:r>
              <a:rPr lang="en-US" sz="2600" dirty="0" smtClean="0"/>
              <a:t> Data</a:t>
            </a:r>
            <a:br>
              <a:rPr lang="en-US" sz="2600" dirty="0" smtClean="0"/>
            </a:br>
            <a:r>
              <a:rPr lang="en-US" sz="2600" dirty="0" smtClean="0"/>
              <a:t>Institutions =&gt; Europe =&gt; GFZ</a:t>
            </a:r>
            <a:endParaRPr lang="en-US" sz="2600" dirty="0"/>
          </a:p>
        </p:txBody>
      </p:sp>
      <p:sp>
        <p:nvSpPr>
          <p:cNvPr id="8" name="Rechteck 7"/>
          <p:cNvSpPr/>
          <p:nvPr/>
        </p:nvSpPr>
        <p:spPr bwMode="auto">
          <a:xfrm>
            <a:off x="7307885" y="1016814"/>
            <a:ext cx="1836115" cy="512064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 name="Inhaltsplatzhalter 2"/>
          <p:cNvSpPr txBox="1">
            <a:spLocks/>
          </p:cNvSpPr>
          <p:nvPr/>
        </p:nvSpPr>
        <p:spPr bwMode="auto">
          <a:xfrm>
            <a:off x="4703675" y="1606905"/>
            <a:ext cx="2194559" cy="4362297"/>
          </a:xfrm>
          <a:prstGeom prst="rect">
            <a:avLst/>
          </a:prstGeom>
          <a:solidFill>
            <a:srgbClr val="FFFF99"/>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2000" i="1" kern="0" dirty="0" err="1" smtClean="0">
                <a:solidFill>
                  <a:srgbClr val="FF0000"/>
                </a:solidFill>
                <a:latin typeface="+mn-lt"/>
                <a:ea typeface="Arial Unicode MS" pitchFamily="34" charset="-128"/>
                <a:cs typeface="Arial Unicode MS" pitchFamily="34" charset="-128"/>
              </a:rPr>
              <a:t>isdc:</a:t>
            </a:r>
            <a:r>
              <a:rPr lang="en-US" sz="2000" kern="0" dirty="0" err="1" smtClean="0">
                <a:solidFill>
                  <a:srgbClr val="FF0000"/>
                </a:solidFill>
                <a:latin typeface="+mn-lt"/>
                <a:ea typeface="Arial Unicode MS" pitchFamily="34" charset="-128"/>
                <a:cs typeface="Arial Unicode MS" pitchFamily="34" charset="-128"/>
              </a:rPr>
              <a:t>properties</a:t>
            </a:r>
            <a:endParaRPr lang="en-US" sz="2000" kern="0" dirty="0" smtClean="0">
              <a:solidFill>
                <a:srgbClr val="FF0000"/>
              </a:solidFill>
              <a:latin typeface="+mn-lt"/>
              <a:ea typeface="Arial Unicode MS" pitchFamily="34" charset="-128"/>
              <a:cs typeface="Arial Unicode MS" pitchFamily="34" charset="-128"/>
            </a:endParaRP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solidFill>
                  <a:srgbClr val="FF0000"/>
                </a:solidFill>
                <a:latin typeface="+mn-lt"/>
                <a:ea typeface="Arial Unicode MS" pitchFamily="34" charset="-128"/>
                <a:cs typeface="Arial Unicode MS" pitchFamily="34" charset="-128"/>
              </a:rPr>
              <a:t>of institution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1800" kern="0" dirty="0" smtClean="0">
                <a:latin typeface="+mn-lt"/>
                <a:ea typeface="Arial Unicode MS" pitchFamily="34" charset="-128"/>
                <a:cs typeface="Arial Unicode MS" pitchFamily="34" charset="-128"/>
              </a:rPr>
              <a:t>creates</a:t>
            </a:r>
            <a:endParaRPr kumimoji="0" lang="en-US" sz="1800" b="0" i="0" u="none" strike="noStrike" kern="0" cap="none" spc="0" normalizeH="0" baseline="0" noProof="0" dirty="0" smtClean="0">
              <a:ln>
                <a:noFill/>
              </a:ln>
              <a:effectLst/>
              <a:uLnTx/>
              <a:uFillTx/>
              <a:latin typeface="+mn-lt"/>
              <a:ea typeface="Arial Unicode MS" pitchFamily="34" charset="-128"/>
              <a:cs typeface="Arial Unicode MS" pitchFamily="3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effectLst/>
                <a:uLnTx/>
                <a:uFillTx/>
                <a:latin typeface="+mn-lt"/>
                <a:ea typeface="Arial Unicode MS" pitchFamily="34" charset="-128"/>
                <a:cs typeface="Arial Unicode MS" pitchFamily="34" charset="-128"/>
              </a:rPr>
              <a:t>operates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1800" kern="0" dirty="0" smtClean="0">
                <a:latin typeface="+mn-lt"/>
                <a:ea typeface="Arial Unicode MS" pitchFamily="34" charset="-128"/>
                <a:cs typeface="Arial Unicode MS" pitchFamily="34" charset="-128"/>
              </a:rPr>
              <a:t>runs</a:t>
            </a:r>
            <a:endParaRPr kumimoji="0" lang="en-US" sz="1800" b="0" i="0" u="none" strike="noStrike" kern="0" cap="none" spc="0" normalizeH="0" baseline="0" noProof="0" dirty="0" smtClean="0">
              <a:ln>
                <a:noFill/>
              </a:ln>
              <a:effectLst/>
              <a:uLnTx/>
              <a:uFillTx/>
              <a:latin typeface="+mn-lt"/>
              <a:ea typeface="Arial Unicode MS" pitchFamily="34" charset="-128"/>
              <a:cs typeface="Arial Unicode MS" pitchFamily="3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effectLst/>
                <a:uLnTx/>
                <a:uFillTx/>
                <a:latin typeface="+mn-lt"/>
                <a:ea typeface="Arial Unicode MS" pitchFamily="34" charset="-128"/>
                <a:cs typeface="Arial Unicode MS" pitchFamily="34" charset="-128"/>
              </a:rPr>
              <a:t>supervises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1800" kern="0" dirty="0" smtClean="0">
                <a:latin typeface="+mn-lt"/>
                <a:ea typeface="Arial Unicode MS" pitchFamily="34" charset="-128"/>
                <a:cs typeface="Arial Unicode MS" pitchFamily="34" charset="-128"/>
              </a:rPr>
              <a:t>has research focus</a:t>
            </a:r>
            <a:endParaRPr kumimoji="0" lang="en-US" sz="1800" b="0" i="0" u="none" strike="noStrike" kern="0" cap="none" spc="0" normalizeH="0" baseline="0" noProof="0" dirty="0" smtClean="0">
              <a:ln>
                <a:noFill/>
              </a:ln>
              <a:effectLst/>
              <a:uLnTx/>
              <a:uFillTx/>
              <a:latin typeface="+mn-lt"/>
              <a:ea typeface="Arial Unicode MS" pitchFamily="34" charset="-128"/>
              <a:cs typeface="Arial Unicode MS" pitchFamily="34" charset="-128"/>
            </a:endParaRPr>
          </a:p>
          <a:p>
            <a:pPr marL="342900" indent="-342900">
              <a:spcBef>
                <a:spcPct val="20000"/>
              </a:spcBef>
              <a:buFontTx/>
              <a:buChar char="•"/>
            </a:pPr>
            <a:r>
              <a:rPr lang="en-US" sz="1800" dirty="0" smtClean="0">
                <a:latin typeface="+mj-lt"/>
              </a:rPr>
              <a:t>is providing service</a:t>
            </a:r>
          </a:p>
          <a:p>
            <a:pPr marL="342900" indent="-342900">
              <a:spcBef>
                <a:spcPct val="20000"/>
              </a:spcBef>
              <a:buFontTx/>
              <a:buChar char="•"/>
            </a:pPr>
            <a:r>
              <a:rPr lang="en-US" sz="1800" dirty="0" smtClean="0">
                <a:latin typeface="+mj-lt"/>
              </a:rPr>
              <a:t>is located in</a:t>
            </a:r>
          </a:p>
          <a:p>
            <a:pPr marL="342900" indent="-342900">
              <a:spcBef>
                <a:spcPct val="20000"/>
              </a:spcBef>
              <a:buFontTx/>
              <a:buChar char="•"/>
            </a:pPr>
            <a:r>
              <a:rPr lang="en-US" sz="1800" dirty="0" smtClean="0">
                <a:latin typeface="+mj-lt"/>
              </a:rPr>
              <a:t>…</a:t>
            </a:r>
          </a:p>
          <a:p>
            <a:pPr marL="342900" indent="-342900">
              <a:spcBef>
                <a:spcPct val="20000"/>
              </a:spcBef>
              <a:buFontTx/>
              <a:buChar char="•"/>
            </a:pPr>
            <a:r>
              <a:rPr lang="en-US" sz="1800" dirty="0" err="1" smtClean="0">
                <a:latin typeface="+mj-lt"/>
              </a:rPr>
              <a:t>DBpedia</a:t>
            </a:r>
            <a:endParaRPr lang="en-US" sz="1800" dirty="0" smtClean="0">
              <a:latin typeface="+mj-lt"/>
            </a:endParaRPr>
          </a:p>
        </p:txBody>
      </p:sp>
      <p:sp>
        <p:nvSpPr>
          <p:cNvPr id="6" name="Textfeld 5"/>
          <p:cNvSpPr txBox="1"/>
          <p:nvPr/>
        </p:nvSpPr>
        <p:spPr>
          <a:xfrm>
            <a:off x="0" y="6150114"/>
            <a:ext cx="9144000" cy="707886"/>
          </a:xfrm>
          <a:prstGeom prst="rect">
            <a:avLst/>
          </a:prstGeom>
          <a:solidFill>
            <a:srgbClr val="FFFF99"/>
          </a:solidFill>
          <a:ln>
            <a:solidFill>
              <a:schemeClr val="tx1"/>
            </a:solidFill>
          </a:ln>
        </p:spPr>
        <p:txBody>
          <a:bodyPr wrap="square" rtlCol="0">
            <a:spAutoFit/>
          </a:bodyPr>
          <a:lstStyle/>
          <a:p>
            <a:pPr algn="ctr"/>
            <a:r>
              <a:rPr lang="de-DE" sz="2000" dirty="0" smtClean="0"/>
              <a:t>GFZ </a:t>
            </a:r>
            <a:r>
              <a:rPr lang="de-DE" sz="2000" dirty="0" err="1" smtClean="0"/>
              <a:t>institution</a:t>
            </a:r>
            <a:r>
              <a:rPr lang="de-DE" sz="2000" dirty="0" smtClean="0"/>
              <a:t> </a:t>
            </a:r>
            <a:r>
              <a:rPr lang="de-DE" sz="2000" dirty="0" err="1" smtClean="0"/>
              <a:t>page</a:t>
            </a:r>
            <a:r>
              <a:rPr lang="de-DE" sz="2000" dirty="0" smtClean="0"/>
              <a:t>:</a:t>
            </a:r>
          </a:p>
          <a:p>
            <a:pPr algn="ctr"/>
            <a:r>
              <a:rPr lang="de-DE" sz="2000" dirty="0" smtClean="0"/>
              <a:t>Interactive links </a:t>
            </a:r>
            <a:r>
              <a:rPr lang="de-DE" sz="2000" dirty="0" err="1" smtClean="0"/>
              <a:t>to</a:t>
            </a:r>
            <a:r>
              <a:rPr lang="de-DE" sz="2000" dirty="0" smtClean="0"/>
              <a:t> </a:t>
            </a:r>
            <a:r>
              <a:rPr lang="de-DE" sz="2000" dirty="0" err="1" smtClean="0"/>
              <a:t>product</a:t>
            </a:r>
            <a:r>
              <a:rPr lang="de-DE" sz="2000" dirty="0" smtClean="0"/>
              <a:t> </a:t>
            </a:r>
            <a:r>
              <a:rPr lang="de-DE" sz="2000" dirty="0" err="1" smtClean="0"/>
              <a:t>types</a:t>
            </a:r>
            <a:r>
              <a:rPr lang="de-DE" sz="2000" dirty="0" smtClean="0"/>
              <a:t>, </a:t>
            </a:r>
            <a:r>
              <a:rPr lang="de-DE" sz="2000" dirty="0" err="1" smtClean="0"/>
              <a:t>instruments</a:t>
            </a:r>
            <a:r>
              <a:rPr lang="de-DE" sz="2000" dirty="0" smtClean="0"/>
              <a:t>, </a:t>
            </a:r>
            <a:r>
              <a:rPr lang="de-DE" sz="2000" dirty="0" err="1" smtClean="0"/>
              <a:t>platforms</a:t>
            </a:r>
            <a:r>
              <a:rPr lang="de-DE" sz="2000" dirty="0" smtClean="0"/>
              <a:t>, </a:t>
            </a:r>
            <a:r>
              <a:rPr lang="de-DE" sz="2000" dirty="0" err="1" smtClean="0"/>
              <a:t>geophenomena</a:t>
            </a:r>
            <a:r>
              <a:rPr lang="de-DE" sz="2000" dirty="0" smtClean="0"/>
              <a:t>, …</a:t>
            </a:r>
          </a:p>
        </p:txBody>
      </p:sp>
      <p:cxnSp>
        <p:nvCxnSpPr>
          <p:cNvPr id="9" name="Gerade Verbindung mit Pfeil 8"/>
          <p:cNvCxnSpPr/>
          <p:nvPr/>
        </p:nvCxnSpPr>
        <p:spPr bwMode="auto">
          <a:xfrm flipV="1">
            <a:off x="6466638" y="5749747"/>
            <a:ext cx="760779" cy="1"/>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232109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349567" y="1215509"/>
            <a:ext cx="8524802" cy="4769120"/>
          </a:xfrm>
          <a:prstGeom prst="rect">
            <a:avLst/>
          </a:prstGeom>
          <a:noFill/>
          <a:ln w="9525">
            <a:solidFill>
              <a:schemeClr val="tx1"/>
            </a:solidFill>
            <a:miter lim="800000"/>
            <a:headEnd/>
            <a:tailEnd/>
          </a:ln>
        </p:spPr>
      </p:pic>
      <p:pic>
        <p:nvPicPr>
          <p:cNvPr id="4100" name="Picture 4"/>
          <p:cNvPicPr>
            <a:picLocks noGrp="1" noChangeAspect="1" noChangeArrowheads="1"/>
          </p:cNvPicPr>
          <p:nvPr>
            <p:ph idx="1"/>
          </p:nvPr>
        </p:nvPicPr>
        <p:blipFill>
          <a:blip r:embed="rId3" cstate="print"/>
          <a:srcRect/>
          <a:stretch>
            <a:fillRect/>
          </a:stretch>
        </p:blipFill>
        <p:spPr bwMode="auto">
          <a:xfrm>
            <a:off x="441080" y="4385997"/>
            <a:ext cx="8404596" cy="1397508"/>
          </a:xfrm>
          <a:prstGeom prst="rect">
            <a:avLst/>
          </a:prstGeom>
          <a:noFill/>
          <a:ln w="9525">
            <a:solidFill>
              <a:srgbClr val="FF0000"/>
            </a:solidFill>
            <a:miter lim="800000"/>
            <a:headEnd/>
            <a:tailEnd/>
          </a:ln>
        </p:spPr>
      </p:pic>
      <p:sp>
        <p:nvSpPr>
          <p:cNvPr id="7" name="Titel 1"/>
          <p:cNvSpPr>
            <a:spLocks noGrp="1"/>
          </p:cNvSpPr>
          <p:nvPr>
            <p:ph type="title"/>
          </p:nvPr>
        </p:nvSpPr>
        <p:spPr>
          <a:xfrm>
            <a:off x="267630" y="55756"/>
            <a:ext cx="8619893" cy="1011044"/>
          </a:xfrm>
          <a:solidFill>
            <a:srgbClr val="FFFF00"/>
          </a:solidFill>
          <a:ln>
            <a:solidFill>
              <a:schemeClr val="tx1"/>
            </a:solidFill>
          </a:ln>
        </p:spPr>
        <p:txBody>
          <a:bodyPr/>
          <a:lstStyle/>
          <a:p>
            <a:r>
              <a:rPr lang="en-US" sz="2600" dirty="0" smtClean="0">
                <a:solidFill>
                  <a:srgbClr val="FF0000"/>
                </a:solidFill>
              </a:rPr>
              <a:t>Data Products Metadata derived from D2R Server</a:t>
            </a:r>
            <a:r>
              <a:rPr lang="en-US" sz="2600" dirty="0" smtClean="0"/>
              <a:t/>
            </a:r>
            <a:br>
              <a:rPr lang="en-US" sz="2600" dirty="0" smtClean="0"/>
            </a:br>
            <a:r>
              <a:rPr lang="en-US" sz="2600" dirty="0" smtClean="0"/>
              <a:t>Product Types/Data Products =&gt; CH-AI-3-TCR</a:t>
            </a:r>
            <a:endParaRPr lang="en-US" sz="2600" dirty="0"/>
          </a:p>
        </p:txBody>
      </p:sp>
      <p:sp>
        <p:nvSpPr>
          <p:cNvPr id="8" name="Rechteck 7"/>
          <p:cNvSpPr/>
          <p:nvPr/>
        </p:nvSpPr>
        <p:spPr bwMode="auto">
          <a:xfrm>
            <a:off x="6745177" y="1274722"/>
            <a:ext cx="2129192" cy="1843616"/>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 name="Textfeld 8"/>
          <p:cNvSpPr txBox="1"/>
          <p:nvPr/>
        </p:nvSpPr>
        <p:spPr>
          <a:xfrm>
            <a:off x="0" y="6150114"/>
            <a:ext cx="9144000" cy="707886"/>
          </a:xfrm>
          <a:prstGeom prst="rect">
            <a:avLst/>
          </a:prstGeom>
          <a:solidFill>
            <a:srgbClr val="FFFF99"/>
          </a:solidFill>
          <a:ln>
            <a:solidFill>
              <a:schemeClr val="tx1"/>
            </a:solidFill>
          </a:ln>
        </p:spPr>
        <p:txBody>
          <a:bodyPr wrap="square" rtlCol="0">
            <a:spAutoFit/>
          </a:bodyPr>
          <a:lstStyle/>
          <a:p>
            <a:pPr algn="ctr"/>
            <a:r>
              <a:rPr lang="de-DE" sz="2000" dirty="0" smtClean="0"/>
              <a:t>CH-AI-3-TCR </a:t>
            </a:r>
            <a:r>
              <a:rPr lang="de-DE" sz="2000" dirty="0" err="1" smtClean="0"/>
              <a:t>page</a:t>
            </a:r>
            <a:r>
              <a:rPr lang="de-DE" sz="2000" dirty="0" smtClean="0"/>
              <a:t>:</a:t>
            </a:r>
          </a:p>
          <a:p>
            <a:pPr algn="ctr"/>
            <a:r>
              <a:rPr lang="de-DE" sz="2000" dirty="0" smtClean="0"/>
              <a:t>Links </a:t>
            </a:r>
            <a:r>
              <a:rPr lang="de-DE" sz="2000" dirty="0" err="1" smtClean="0"/>
              <a:t>to</a:t>
            </a:r>
            <a:r>
              <a:rPr lang="de-DE" sz="2000" dirty="0" smtClean="0"/>
              <a:t> </a:t>
            </a:r>
            <a:r>
              <a:rPr lang="de-DE" sz="2000" dirty="0" err="1" smtClean="0"/>
              <a:t>related</a:t>
            </a:r>
            <a:r>
              <a:rPr lang="de-DE" sz="2000" dirty="0" smtClean="0"/>
              <a:t> </a:t>
            </a:r>
            <a:r>
              <a:rPr lang="de-DE" sz="2000" dirty="0" err="1" smtClean="0"/>
              <a:t>entities</a:t>
            </a:r>
            <a:r>
              <a:rPr lang="de-DE" sz="2000" dirty="0" smtClean="0"/>
              <a:t> and SPARQL/D2R </a:t>
            </a:r>
            <a:r>
              <a:rPr lang="de-DE" sz="2000" dirty="0" err="1" smtClean="0"/>
              <a:t>server</a:t>
            </a:r>
            <a:r>
              <a:rPr lang="de-DE" sz="2000" dirty="0" smtClean="0"/>
              <a:t> </a:t>
            </a:r>
            <a:r>
              <a:rPr lang="de-DE" sz="2000" dirty="0" err="1" smtClean="0"/>
              <a:t>search</a:t>
            </a:r>
            <a:r>
              <a:rPr lang="de-DE" sz="2000" dirty="0" smtClean="0"/>
              <a:t> </a:t>
            </a:r>
            <a:r>
              <a:rPr lang="de-DE" sz="2000" dirty="0" err="1" smtClean="0"/>
              <a:t>capabilites</a:t>
            </a:r>
            <a:endParaRPr lang="de-DE" sz="2000" dirty="0" smtClean="0"/>
          </a:p>
        </p:txBody>
      </p:sp>
      <p:sp>
        <p:nvSpPr>
          <p:cNvPr id="10" name="Inhaltsplatzhalter 2"/>
          <p:cNvSpPr txBox="1">
            <a:spLocks/>
          </p:cNvSpPr>
          <p:nvPr/>
        </p:nvSpPr>
        <p:spPr bwMode="auto">
          <a:xfrm>
            <a:off x="3883061" y="2251674"/>
            <a:ext cx="2194559" cy="1792787"/>
          </a:xfrm>
          <a:prstGeom prst="rect">
            <a:avLst/>
          </a:prstGeom>
          <a:solidFill>
            <a:srgbClr val="FFFF99"/>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2000" i="1" kern="0" dirty="0" err="1" smtClean="0">
                <a:solidFill>
                  <a:srgbClr val="FF0000"/>
                </a:solidFill>
                <a:latin typeface="+mn-lt"/>
                <a:ea typeface="Arial Unicode MS" pitchFamily="34" charset="-128"/>
                <a:cs typeface="Arial Unicode MS" pitchFamily="34" charset="-128"/>
              </a:rPr>
              <a:t>isdc:</a:t>
            </a:r>
            <a:r>
              <a:rPr lang="en-US" sz="2000" kern="0" dirty="0" err="1" smtClean="0">
                <a:solidFill>
                  <a:srgbClr val="FF0000"/>
                </a:solidFill>
                <a:latin typeface="+mn-lt"/>
                <a:ea typeface="Arial Unicode MS" pitchFamily="34" charset="-128"/>
                <a:cs typeface="Arial Unicode MS" pitchFamily="34" charset="-128"/>
              </a:rPr>
              <a:t>properties</a:t>
            </a:r>
            <a:endParaRPr lang="en-US" sz="2000" kern="0" dirty="0" smtClean="0">
              <a:solidFill>
                <a:srgbClr val="FF0000"/>
              </a:solidFill>
              <a:latin typeface="+mn-lt"/>
              <a:ea typeface="Arial Unicode MS" pitchFamily="34" charset="-128"/>
              <a:cs typeface="Arial Unicode MS" pitchFamily="34" charset="-128"/>
            </a:endParaRP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solidFill>
                  <a:srgbClr val="FF0000"/>
                </a:solidFill>
                <a:latin typeface="+mn-lt"/>
                <a:ea typeface="Arial Unicode MS" pitchFamily="34" charset="-128"/>
                <a:cs typeface="Arial Unicode MS" pitchFamily="34" charset="-128"/>
              </a:rPr>
              <a:t>of CH-AI-3-TCR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1800" kern="0" noProof="0" dirty="0" err="1" smtClean="0">
                <a:latin typeface="+mn-lt"/>
                <a:ea typeface="Arial Unicode MS" pitchFamily="34" charset="-128"/>
                <a:cs typeface="Arial Unicode MS" pitchFamily="34" charset="-128"/>
              </a:rPr>
              <a:t>hasStartTime</a:t>
            </a:r>
            <a:endParaRPr kumimoji="0" lang="en-US" sz="1800" b="0" i="0" u="none" strike="noStrike" kern="0" cap="none" spc="0" normalizeH="0" baseline="0" noProof="0" dirty="0" smtClean="0">
              <a:ln>
                <a:noFill/>
              </a:ln>
              <a:effectLst/>
              <a:uLnTx/>
              <a:uFillTx/>
              <a:latin typeface="+mn-lt"/>
              <a:ea typeface="Arial Unicode MS" pitchFamily="34" charset="-128"/>
              <a:cs typeface="Arial Unicode MS" pitchFamily="3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1800" kern="0" dirty="0" err="1" smtClean="0">
                <a:latin typeface="+mn-lt"/>
                <a:ea typeface="Arial Unicode MS" pitchFamily="34" charset="-128"/>
                <a:cs typeface="Arial Unicode MS" pitchFamily="34" charset="-128"/>
              </a:rPr>
              <a:t>hasStopTime</a:t>
            </a:r>
            <a:endParaRPr kumimoji="0" lang="en-US" sz="1800" b="0" i="0" u="none" strike="noStrike" kern="0" cap="none" spc="0" normalizeH="0" baseline="0" noProof="0" dirty="0" smtClean="0">
              <a:ln>
                <a:noFill/>
              </a:ln>
              <a:effectLst/>
              <a:uLnTx/>
              <a:uFillTx/>
              <a:latin typeface="+mn-lt"/>
              <a:ea typeface="Arial Unicode MS" pitchFamily="34" charset="-128"/>
              <a:cs typeface="Arial Unicode MS" pitchFamily="3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1800" kern="0" noProof="0" dirty="0" err="1" smtClean="0">
                <a:latin typeface="+mn-lt"/>
                <a:ea typeface="Arial Unicode MS" pitchFamily="34" charset="-128"/>
                <a:cs typeface="Arial Unicode MS" pitchFamily="34" charset="-128"/>
              </a:rPr>
              <a:t>hasDoY</a:t>
            </a:r>
            <a:endParaRPr kumimoji="0" lang="en-US" sz="1800" b="0" i="0" u="none" strike="noStrike" kern="0" cap="none" spc="0" normalizeH="0" baseline="0" noProof="0" dirty="0" smtClean="0">
              <a:ln>
                <a:noFill/>
              </a:ln>
              <a:effectLst/>
              <a:uLnTx/>
              <a:uFillTx/>
              <a:latin typeface="+mn-lt"/>
              <a:ea typeface="Arial Unicode MS" pitchFamily="34" charset="-128"/>
              <a:cs typeface="Arial Unicode MS" pitchFamily="34" charset="-128"/>
            </a:endParaRPr>
          </a:p>
        </p:txBody>
      </p:sp>
      <p:cxnSp>
        <p:nvCxnSpPr>
          <p:cNvPr id="11" name="Gerade Verbindung mit Pfeil 10"/>
          <p:cNvCxnSpPr/>
          <p:nvPr/>
        </p:nvCxnSpPr>
        <p:spPr bwMode="auto">
          <a:xfrm flipV="1">
            <a:off x="5974269" y="2485292"/>
            <a:ext cx="649269" cy="545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mit Pfeil 14"/>
          <p:cNvCxnSpPr/>
          <p:nvPr/>
        </p:nvCxnSpPr>
        <p:spPr bwMode="auto">
          <a:xfrm>
            <a:off x="7115907" y="3798277"/>
            <a:ext cx="1" cy="468923"/>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mit Pfeil 22"/>
          <p:cNvCxnSpPr/>
          <p:nvPr/>
        </p:nvCxnSpPr>
        <p:spPr bwMode="auto">
          <a:xfrm>
            <a:off x="5962545" y="3803727"/>
            <a:ext cx="1153363" cy="6273"/>
          </a:xfrm>
          <a:prstGeom prst="straightConnector1">
            <a:avLst/>
          </a:prstGeom>
          <a:solidFill>
            <a:schemeClr val="accent1"/>
          </a:solidFill>
          <a:ln w="28575" cap="flat" cmpd="sng" algn="ctr">
            <a:solidFill>
              <a:srgbClr val="FF0000"/>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528892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278780" y="90258"/>
            <a:ext cx="8579007" cy="511906"/>
          </a:xfrm>
          <a:solidFill>
            <a:srgbClr val="FFFF00"/>
          </a:solidFill>
          <a:ln>
            <a:solidFill>
              <a:schemeClr val="tx1"/>
            </a:solidFill>
          </a:ln>
        </p:spPr>
        <p:txBody>
          <a:bodyPr/>
          <a:lstStyle/>
          <a:p>
            <a:r>
              <a:rPr lang="en-US" sz="2600" dirty="0" smtClean="0"/>
              <a:t>Projects =&gt; GGP =&gt; Publications</a:t>
            </a:r>
            <a:endParaRPr lang="en-US" sz="2600" dirty="0"/>
          </a:p>
        </p:txBody>
      </p:sp>
      <p:pic>
        <p:nvPicPr>
          <p:cNvPr id="95234" name="Picture 2"/>
          <p:cNvPicPr>
            <a:picLocks noChangeAspect="1" noChangeArrowheads="1"/>
          </p:cNvPicPr>
          <p:nvPr/>
        </p:nvPicPr>
        <p:blipFill>
          <a:blip r:embed="rId2" cstate="print"/>
          <a:srcRect/>
          <a:stretch>
            <a:fillRect/>
          </a:stretch>
        </p:blipFill>
        <p:spPr bwMode="auto">
          <a:xfrm>
            <a:off x="0" y="721099"/>
            <a:ext cx="9144000" cy="5434642"/>
          </a:xfrm>
          <a:prstGeom prst="rect">
            <a:avLst/>
          </a:prstGeom>
          <a:noFill/>
          <a:ln w="9525">
            <a:noFill/>
            <a:miter lim="800000"/>
            <a:headEnd/>
            <a:tailEnd/>
          </a:ln>
        </p:spPr>
      </p:pic>
      <p:sp>
        <p:nvSpPr>
          <p:cNvPr id="4" name="Textfeld 3"/>
          <p:cNvSpPr txBox="1"/>
          <p:nvPr/>
        </p:nvSpPr>
        <p:spPr>
          <a:xfrm>
            <a:off x="0" y="6150114"/>
            <a:ext cx="9144000" cy="707886"/>
          </a:xfrm>
          <a:prstGeom prst="rect">
            <a:avLst/>
          </a:prstGeom>
          <a:solidFill>
            <a:srgbClr val="FFFF99"/>
          </a:solidFill>
          <a:ln>
            <a:solidFill>
              <a:schemeClr val="tx1"/>
            </a:solidFill>
          </a:ln>
        </p:spPr>
        <p:txBody>
          <a:bodyPr wrap="square" rtlCol="0">
            <a:spAutoFit/>
          </a:bodyPr>
          <a:lstStyle/>
          <a:p>
            <a:pPr algn="ctr"/>
            <a:r>
              <a:rPr lang="de-DE" sz="2000" dirty="0" smtClean="0"/>
              <a:t>GGP </a:t>
            </a:r>
            <a:r>
              <a:rPr lang="de-DE" sz="2000" dirty="0" err="1" smtClean="0"/>
              <a:t>publications</a:t>
            </a:r>
            <a:r>
              <a:rPr lang="de-DE" sz="2000" dirty="0" smtClean="0"/>
              <a:t> </a:t>
            </a:r>
            <a:r>
              <a:rPr lang="de-DE" sz="2000" dirty="0" err="1" smtClean="0"/>
              <a:t>linked</a:t>
            </a:r>
            <a:r>
              <a:rPr lang="de-DE" sz="2000" dirty="0" smtClean="0"/>
              <a:t> </a:t>
            </a:r>
            <a:r>
              <a:rPr lang="de-DE" sz="2000" dirty="0" err="1" smtClean="0"/>
              <a:t>to</a:t>
            </a:r>
            <a:r>
              <a:rPr lang="de-DE" sz="2000" dirty="0" smtClean="0"/>
              <a:t> SG </a:t>
            </a:r>
            <a:r>
              <a:rPr lang="de-DE" sz="2000" dirty="0" err="1" smtClean="0"/>
              <a:t>stations</a:t>
            </a:r>
            <a:r>
              <a:rPr lang="de-DE" sz="2000" dirty="0" smtClean="0"/>
              <a:t>, </a:t>
            </a:r>
            <a:r>
              <a:rPr lang="de-DE" sz="2000" dirty="0" err="1" smtClean="0"/>
              <a:t>instruments</a:t>
            </a:r>
            <a:r>
              <a:rPr lang="de-DE" sz="2000" dirty="0" smtClean="0"/>
              <a:t>, </a:t>
            </a:r>
            <a:r>
              <a:rPr lang="de-DE" sz="2000" dirty="0" err="1" smtClean="0"/>
              <a:t>product</a:t>
            </a:r>
            <a:r>
              <a:rPr lang="de-DE" sz="2000" dirty="0" smtClean="0"/>
              <a:t> </a:t>
            </a:r>
            <a:r>
              <a:rPr lang="de-DE" sz="2000" dirty="0" err="1" smtClean="0"/>
              <a:t>types</a:t>
            </a:r>
            <a:r>
              <a:rPr lang="de-DE" sz="2000" dirty="0" smtClean="0"/>
              <a:t> (</a:t>
            </a:r>
            <a:r>
              <a:rPr lang="de-DE" sz="2000" dirty="0" err="1" smtClean="0"/>
              <a:t>data</a:t>
            </a:r>
            <a:r>
              <a:rPr lang="de-DE" sz="2000" dirty="0" smtClean="0"/>
              <a:t>), </a:t>
            </a:r>
            <a:r>
              <a:rPr lang="de-DE" sz="2000" dirty="0" err="1" smtClean="0"/>
              <a:t>geopheonomena</a:t>
            </a:r>
            <a:r>
              <a:rPr lang="de-DE" sz="2000" dirty="0" smtClean="0"/>
              <a:t>, </a:t>
            </a:r>
            <a:r>
              <a:rPr lang="de-DE" sz="2000" dirty="0" err="1" smtClean="0"/>
              <a:t>institutions</a:t>
            </a:r>
            <a:r>
              <a:rPr lang="de-DE" sz="2000" dirty="0" smtClean="0"/>
              <a:t>, </a:t>
            </a:r>
            <a:r>
              <a:rPr lang="de-DE" sz="2000" dirty="0" err="1" smtClean="0"/>
              <a:t>persons</a:t>
            </a:r>
            <a:r>
              <a:rPr lang="de-DE" sz="2000" dirty="0" smtClean="0"/>
              <a:t>, … via </a:t>
            </a:r>
            <a:r>
              <a:rPr lang="de-DE" sz="2000" dirty="0" err="1" smtClean="0"/>
              <a:t>merged</a:t>
            </a:r>
            <a:r>
              <a:rPr lang="de-DE" sz="2000" dirty="0" smtClean="0"/>
              <a:t> </a:t>
            </a:r>
            <a:r>
              <a:rPr lang="de-DE" sz="2000" dirty="0" err="1" smtClean="0"/>
              <a:t>keyword</a:t>
            </a:r>
            <a:r>
              <a:rPr lang="de-DE" sz="2000" dirty="0" smtClean="0"/>
              <a:t> </a:t>
            </a:r>
            <a:r>
              <a:rPr lang="de-DE" sz="2000" dirty="0" err="1" smtClean="0"/>
              <a:t>ontologies</a:t>
            </a:r>
            <a:endParaRPr lang="de-DE" sz="2000" dirty="0" smtClean="0"/>
          </a:p>
        </p:txBody>
      </p:sp>
      <p:sp>
        <p:nvSpPr>
          <p:cNvPr id="6" name="Rechteck 5"/>
          <p:cNvSpPr/>
          <p:nvPr/>
        </p:nvSpPr>
        <p:spPr bwMode="auto">
          <a:xfrm>
            <a:off x="1828800" y="724205"/>
            <a:ext cx="7315200" cy="1397203"/>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 name="Textfeld 7"/>
          <p:cNvSpPr txBox="1"/>
          <p:nvPr/>
        </p:nvSpPr>
        <p:spPr>
          <a:xfrm>
            <a:off x="5852161" y="1953158"/>
            <a:ext cx="2712602" cy="430887"/>
          </a:xfrm>
          <a:prstGeom prst="rect">
            <a:avLst/>
          </a:prstGeom>
          <a:solidFill>
            <a:srgbClr val="FFFF99"/>
          </a:solidFill>
          <a:ln>
            <a:solidFill>
              <a:schemeClr val="tx1"/>
            </a:solidFill>
          </a:ln>
        </p:spPr>
        <p:txBody>
          <a:bodyPr wrap="none" rtlCol="0">
            <a:spAutoFit/>
          </a:bodyPr>
          <a:lstStyle/>
          <a:p>
            <a:r>
              <a:rPr lang="de-DE" sz="2200" dirty="0" smtClean="0">
                <a:solidFill>
                  <a:srgbClr val="FF0000"/>
                </a:solidFill>
              </a:rPr>
              <a:t>Interactive tag </a:t>
            </a:r>
            <a:r>
              <a:rPr lang="de-DE" sz="2200" dirty="0" err="1" smtClean="0">
                <a:solidFill>
                  <a:srgbClr val="FF0000"/>
                </a:solidFill>
              </a:rPr>
              <a:t>cloud</a:t>
            </a:r>
            <a:endParaRPr lang="de-DE" sz="2200" dirty="0">
              <a:solidFill>
                <a:srgbClr val="FF0000"/>
              </a:solidFill>
            </a:endParaRPr>
          </a:p>
        </p:txBody>
      </p:sp>
      <p:sp>
        <p:nvSpPr>
          <p:cNvPr id="7" name="Textfeld 6"/>
          <p:cNvSpPr txBox="1"/>
          <p:nvPr/>
        </p:nvSpPr>
        <p:spPr>
          <a:xfrm>
            <a:off x="1427355" y="4304371"/>
            <a:ext cx="7205819" cy="830997"/>
          </a:xfrm>
          <a:prstGeom prst="rect">
            <a:avLst/>
          </a:prstGeom>
          <a:solidFill>
            <a:srgbClr val="FFFFCC"/>
          </a:solidFill>
          <a:ln>
            <a:solidFill>
              <a:schemeClr val="tx1"/>
            </a:solidFill>
          </a:ln>
        </p:spPr>
        <p:txBody>
          <a:bodyPr wrap="none" rtlCol="0">
            <a:spAutoFit/>
          </a:bodyPr>
          <a:lstStyle/>
          <a:p>
            <a:r>
              <a:rPr lang="en-US" dirty="0" smtClean="0">
                <a:solidFill>
                  <a:srgbClr val="FF0000"/>
                </a:solidFill>
              </a:rPr>
              <a:t>DOI &lt;=&gt; URI/IRI is Semantic Web based identifier,</a:t>
            </a:r>
          </a:p>
          <a:p>
            <a:r>
              <a:rPr lang="en-US" dirty="0" smtClean="0">
                <a:solidFill>
                  <a:srgbClr val="FF0000"/>
                </a:solidFill>
              </a:rPr>
              <a:t>publishes data and connects data and publications </a:t>
            </a:r>
            <a:endParaRPr lang="en-US" dirty="0">
              <a:solidFill>
                <a:srgbClr val="FF0000"/>
              </a:solidFill>
            </a:endParaRPr>
          </a:p>
        </p:txBody>
      </p:sp>
    </p:spTree>
    <p:extLst>
      <p:ext uri="{BB962C8B-B14F-4D97-AF65-F5344CB8AC3E}">
        <p14:creationId xmlns:p14="http://schemas.microsoft.com/office/powerpoint/2010/main" val="37964474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p:cNvSpPr/>
          <p:nvPr/>
        </p:nvSpPr>
        <p:spPr bwMode="auto">
          <a:xfrm>
            <a:off x="4760977" y="4782920"/>
            <a:ext cx="4133088" cy="1009497"/>
          </a:xfrm>
          <a:prstGeom prst="rect">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 name="Rechteck 15"/>
          <p:cNvSpPr/>
          <p:nvPr/>
        </p:nvSpPr>
        <p:spPr bwMode="auto">
          <a:xfrm>
            <a:off x="290171" y="4781701"/>
            <a:ext cx="4133088" cy="1009497"/>
          </a:xfrm>
          <a:prstGeom prst="rect">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 name="Rechteck 12"/>
          <p:cNvSpPr/>
          <p:nvPr/>
        </p:nvSpPr>
        <p:spPr bwMode="auto">
          <a:xfrm>
            <a:off x="291390" y="3422293"/>
            <a:ext cx="4133088" cy="1009497"/>
          </a:xfrm>
          <a:prstGeom prst="rect">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 name="Rechteck 11"/>
          <p:cNvSpPr/>
          <p:nvPr/>
        </p:nvSpPr>
        <p:spPr bwMode="auto">
          <a:xfrm>
            <a:off x="4747566" y="3423512"/>
            <a:ext cx="4133088" cy="1009497"/>
          </a:xfrm>
          <a:prstGeom prst="rect">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 name="Inhaltsplatzhalter 4"/>
          <p:cNvSpPr>
            <a:spLocks noGrp="1"/>
          </p:cNvSpPr>
          <p:nvPr>
            <p:ph idx="1"/>
          </p:nvPr>
        </p:nvSpPr>
        <p:spPr>
          <a:xfrm>
            <a:off x="263346" y="1508145"/>
            <a:ext cx="8602674" cy="1564235"/>
          </a:xfrm>
          <a:solidFill>
            <a:srgbClr val="FFFF99"/>
          </a:solidFill>
          <a:ln>
            <a:solidFill>
              <a:schemeClr val="tx1"/>
            </a:solidFill>
          </a:ln>
        </p:spPr>
        <p:txBody>
          <a:bodyPr/>
          <a:lstStyle/>
          <a:p>
            <a:pPr>
              <a:buNone/>
            </a:pPr>
            <a:r>
              <a:rPr lang="en-US" sz="2420" dirty="0" smtClean="0">
                <a:solidFill>
                  <a:srgbClr val="004D95"/>
                </a:solidFill>
                <a:latin typeface="Arial" pitchFamily="34" charset="0"/>
                <a:cs typeface="Arial" pitchFamily="34" charset="0"/>
              </a:rPr>
              <a:t>Research Data Management with Semantic Web Technology</a:t>
            </a:r>
            <a:endParaRPr lang="en-US" sz="2420" dirty="0" smtClean="0">
              <a:latin typeface="Arial" pitchFamily="34" charset="0"/>
              <a:cs typeface="Arial" pitchFamily="34" charset="0"/>
            </a:endParaRPr>
          </a:p>
          <a:p>
            <a:r>
              <a:rPr lang="en-US" sz="1900" dirty="0" smtClean="0"/>
              <a:t>Collaboration in education and project based research since 2010 </a:t>
            </a:r>
          </a:p>
          <a:p>
            <a:r>
              <a:rPr lang="en-US" sz="1900" dirty="0" smtClean="0"/>
              <a:t>Education and research in information science =&gt; </a:t>
            </a:r>
            <a:r>
              <a:rPr lang="en-US" sz="1900" b="1" dirty="0" smtClean="0">
                <a:solidFill>
                  <a:srgbClr val="004D95"/>
                </a:solidFill>
              </a:rPr>
              <a:t>data scientist</a:t>
            </a:r>
          </a:p>
          <a:p>
            <a:r>
              <a:rPr lang="en-US" sz="1900" dirty="0" smtClean="0"/>
              <a:t>Current topics: </a:t>
            </a:r>
            <a:r>
              <a:rPr lang="en-US" sz="1900" dirty="0" smtClean="0">
                <a:solidFill>
                  <a:srgbClr val="FF0000"/>
                </a:solidFill>
              </a:rPr>
              <a:t>4 work packages</a:t>
            </a:r>
            <a:endParaRPr lang="en-US" dirty="0" smtClean="0"/>
          </a:p>
          <a:p>
            <a:endParaRPr lang="en-US" dirty="0"/>
          </a:p>
        </p:txBody>
      </p:sp>
      <p:pic>
        <p:nvPicPr>
          <p:cNvPr id="138270" name="Picture 30" descr="C:\Users\rit\Documents\IAG 2013\FHP IS.JPG"/>
          <p:cNvPicPr>
            <a:picLocks noChangeAspect="1" noChangeArrowheads="1"/>
          </p:cNvPicPr>
          <p:nvPr/>
        </p:nvPicPr>
        <p:blipFill>
          <a:blip r:embed="rId3" cstate="print"/>
          <a:srcRect/>
          <a:stretch>
            <a:fillRect/>
          </a:stretch>
        </p:blipFill>
        <p:spPr bwMode="auto">
          <a:xfrm>
            <a:off x="5936623" y="384963"/>
            <a:ext cx="2896515" cy="719631"/>
          </a:xfrm>
          <a:prstGeom prst="rect">
            <a:avLst/>
          </a:prstGeom>
          <a:noFill/>
        </p:spPr>
      </p:pic>
      <p:pic>
        <p:nvPicPr>
          <p:cNvPr id="138271" name="Picture 31" descr="C:\Users\rit\Documents\IAG 2013\GFZ neu.JPG"/>
          <p:cNvPicPr>
            <a:picLocks noChangeAspect="1" noChangeArrowheads="1"/>
          </p:cNvPicPr>
          <p:nvPr/>
        </p:nvPicPr>
        <p:blipFill>
          <a:blip r:embed="rId4" cstate="print"/>
          <a:srcRect/>
          <a:stretch>
            <a:fillRect/>
          </a:stretch>
        </p:blipFill>
        <p:spPr bwMode="auto">
          <a:xfrm>
            <a:off x="229788" y="362297"/>
            <a:ext cx="3330865" cy="727667"/>
          </a:xfrm>
          <a:prstGeom prst="rect">
            <a:avLst/>
          </a:prstGeom>
          <a:noFill/>
        </p:spPr>
      </p:pic>
      <p:sp>
        <p:nvSpPr>
          <p:cNvPr id="37" name="Textfeld 36"/>
          <p:cNvSpPr txBox="1"/>
          <p:nvPr/>
        </p:nvSpPr>
        <p:spPr>
          <a:xfrm>
            <a:off x="3935578" y="314554"/>
            <a:ext cx="1555234" cy="830997"/>
          </a:xfrm>
          <a:prstGeom prst="rect">
            <a:avLst/>
          </a:prstGeom>
          <a:solidFill>
            <a:srgbClr val="FFFF00"/>
          </a:solidFill>
          <a:ln>
            <a:solidFill>
              <a:schemeClr val="tx1"/>
            </a:solidFill>
          </a:ln>
        </p:spPr>
        <p:txBody>
          <a:bodyPr wrap="none" rtlCol="0">
            <a:spAutoFit/>
          </a:bodyPr>
          <a:lstStyle/>
          <a:p>
            <a:pPr algn="ctr"/>
            <a:r>
              <a:rPr lang="en-US" dirty="0" smtClean="0">
                <a:solidFill>
                  <a:srgbClr val="FF0000"/>
                </a:solidFill>
              </a:rPr>
              <a:t>Education</a:t>
            </a:r>
          </a:p>
          <a:p>
            <a:pPr algn="ctr"/>
            <a:r>
              <a:rPr lang="en-US" dirty="0" smtClean="0">
                <a:solidFill>
                  <a:srgbClr val="FF0000"/>
                </a:solidFill>
              </a:rPr>
              <a:t>Research</a:t>
            </a:r>
            <a:endParaRPr lang="en-US" dirty="0">
              <a:solidFill>
                <a:srgbClr val="FF0000"/>
              </a:solidFill>
            </a:endParaRPr>
          </a:p>
        </p:txBody>
      </p:sp>
      <p:sp>
        <p:nvSpPr>
          <p:cNvPr id="8" name="Textfeld 7"/>
          <p:cNvSpPr txBox="1"/>
          <p:nvPr/>
        </p:nvSpPr>
        <p:spPr>
          <a:xfrm>
            <a:off x="358442" y="3441621"/>
            <a:ext cx="4045307" cy="969496"/>
          </a:xfrm>
          <a:prstGeom prst="rect">
            <a:avLst/>
          </a:prstGeom>
          <a:noFill/>
          <a:ln>
            <a:solidFill>
              <a:schemeClr val="bg1"/>
            </a:solidFill>
          </a:ln>
        </p:spPr>
        <p:txBody>
          <a:bodyPr wrap="square" rtlCol="0">
            <a:spAutoFit/>
          </a:bodyPr>
          <a:lstStyle/>
          <a:p>
            <a:r>
              <a:rPr lang="en-US" sz="1900" dirty="0" smtClean="0">
                <a:solidFill>
                  <a:srgbClr val="FF0000"/>
                </a:solidFill>
              </a:rPr>
              <a:t>Transformation</a:t>
            </a:r>
            <a:r>
              <a:rPr lang="en-US" sz="1900" dirty="0" smtClean="0"/>
              <a:t> of GFZ XML data to RDF for GFZ semantic Web based ISDC prototype</a:t>
            </a:r>
            <a:endParaRPr lang="en-US" sz="1900" dirty="0"/>
          </a:p>
        </p:txBody>
      </p:sp>
      <p:sp>
        <p:nvSpPr>
          <p:cNvPr id="9" name="Textfeld 8"/>
          <p:cNvSpPr txBox="1"/>
          <p:nvPr/>
        </p:nvSpPr>
        <p:spPr>
          <a:xfrm>
            <a:off x="4772994" y="3444240"/>
            <a:ext cx="4089192" cy="969496"/>
          </a:xfrm>
          <a:prstGeom prst="rect">
            <a:avLst/>
          </a:prstGeom>
          <a:noFill/>
          <a:ln>
            <a:solidFill>
              <a:schemeClr val="bg1"/>
            </a:solidFill>
          </a:ln>
        </p:spPr>
        <p:txBody>
          <a:bodyPr wrap="square" rtlCol="0">
            <a:spAutoFit/>
          </a:bodyPr>
          <a:lstStyle/>
          <a:p>
            <a:r>
              <a:rPr lang="en-US" sz="1900" dirty="0" smtClean="0">
                <a:solidFill>
                  <a:srgbClr val="FF0000"/>
                </a:solidFill>
              </a:rPr>
              <a:t>Merging</a:t>
            </a:r>
            <a:r>
              <a:rPr lang="en-US" sz="1900" dirty="0" smtClean="0"/>
              <a:t> of terminological ontologies for integration of further structured LOD data</a:t>
            </a:r>
          </a:p>
        </p:txBody>
      </p:sp>
      <p:sp>
        <p:nvSpPr>
          <p:cNvPr id="10" name="Textfeld 9"/>
          <p:cNvSpPr txBox="1"/>
          <p:nvPr/>
        </p:nvSpPr>
        <p:spPr>
          <a:xfrm>
            <a:off x="348692" y="4803649"/>
            <a:ext cx="4055058" cy="969496"/>
          </a:xfrm>
          <a:prstGeom prst="rect">
            <a:avLst/>
          </a:prstGeom>
          <a:noFill/>
          <a:ln>
            <a:solidFill>
              <a:schemeClr val="bg1"/>
            </a:solidFill>
          </a:ln>
        </p:spPr>
        <p:txBody>
          <a:bodyPr wrap="square" rtlCol="0">
            <a:spAutoFit/>
          </a:bodyPr>
          <a:lstStyle/>
          <a:p>
            <a:r>
              <a:rPr lang="en-US" sz="1900" dirty="0" smtClean="0">
                <a:solidFill>
                  <a:srgbClr val="FF0000"/>
                </a:solidFill>
              </a:rPr>
              <a:t>Data mining </a:t>
            </a:r>
            <a:r>
              <a:rPr lang="en-US" sz="1900" dirty="0" smtClean="0"/>
              <a:t>and named entity recognition/relation extraction for integration of </a:t>
            </a:r>
            <a:r>
              <a:rPr lang="en-US" sz="1900" dirty="0" smtClean="0">
                <a:solidFill>
                  <a:srgbClr val="0033CC"/>
                </a:solidFill>
              </a:rPr>
              <a:t>unstructured</a:t>
            </a:r>
            <a:r>
              <a:rPr lang="en-US" sz="1900" dirty="0" smtClean="0"/>
              <a:t> web data</a:t>
            </a:r>
          </a:p>
        </p:txBody>
      </p:sp>
      <p:sp>
        <p:nvSpPr>
          <p:cNvPr id="11" name="Textfeld 10"/>
          <p:cNvSpPr txBox="1"/>
          <p:nvPr/>
        </p:nvSpPr>
        <p:spPr>
          <a:xfrm>
            <a:off x="4769527" y="4802383"/>
            <a:ext cx="4118441" cy="969496"/>
          </a:xfrm>
          <a:prstGeom prst="rect">
            <a:avLst/>
          </a:prstGeom>
          <a:noFill/>
          <a:ln>
            <a:solidFill>
              <a:schemeClr val="bg1"/>
            </a:solidFill>
          </a:ln>
        </p:spPr>
        <p:txBody>
          <a:bodyPr wrap="square" rtlCol="0">
            <a:spAutoFit/>
          </a:bodyPr>
          <a:lstStyle/>
          <a:p>
            <a:r>
              <a:rPr lang="en-US" sz="1900" dirty="0" smtClean="0">
                <a:solidFill>
                  <a:srgbClr val="FF0000"/>
                </a:solidFill>
              </a:rPr>
              <a:t>Implementation</a:t>
            </a:r>
            <a:r>
              <a:rPr lang="en-US" sz="1900" dirty="0" smtClean="0"/>
              <a:t> of semantic Web application based on OSF stack (</a:t>
            </a:r>
            <a:r>
              <a:rPr lang="en-US" sz="1900" dirty="0" err="1" smtClean="0"/>
              <a:t>Drupal</a:t>
            </a:r>
            <a:r>
              <a:rPr lang="en-US" sz="1900" dirty="0" smtClean="0"/>
              <a:t> 7, Virtuoso, </a:t>
            </a:r>
            <a:r>
              <a:rPr lang="en-US" sz="1900" dirty="0" err="1" smtClean="0"/>
              <a:t>Solr</a:t>
            </a:r>
            <a:r>
              <a:rPr lang="en-US" sz="1900" dirty="0" smtClean="0"/>
              <a:t>, OWL API)</a:t>
            </a:r>
            <a:endParaRPr lang="en-US" sz="1870" dirty="0" smtClean="0"/>
          </a:p>
        </p:txBody>
      </p:sp>
      <p:sp>
        <p:nvSpPr>
          <p:cNvPr id="17" name="Textfeld 16"/>
          <p:cNvSpPr txBox="1"/>
          <p:nvPr/>
        </p:nvSpPr>
        <p:spPr>
          <a:xfrm>
            <a:off x="2126796" y="6313626"/>
            <a:ext cx="5497018" cy="307777"/>
          </a:xfrm>
          <a:prstGeom prst="rect">
            <a:avLst/>
          </a:prstGeom>
          <a:solidFill>
            <a:schemeClr val="accent5"/>
          </a:solidFill>
          <a:ln>
            <a:solidFill>
              <a:schemeClr val="tx1"/>
            </a:solidFill>
          </a:ln>
          <a:effectLst/>
        </p:spPr>
        <p:txBody>
          <a:bodyPr wrap="none" rtlCol="0">
            <a:spAutoFit/>
          </a:bodyPr>
          <a:lstStyle/>
          <a:p>
            <a:r>
              <a:rPr lang="de-DE" sz="1400" dirty="0" smtClean="0"/>
              <a:t>FHP: </a:t>
            </a:r>
            <a:r>
              <a:rPr lang="de-DE" sz="1400" dirty="0" smtClean="0">
                <a:hlinkClick r:id="rId5"/>
              </a:rPr>
              <a:t>http://informationswissenschaften.fh-potsdam.de/index.1.html</a:t>
            </a:r>
            <a:endParaRPr lang="en-US" sz="1400" dirty="0"/>
          </a:p>
        </p:txBody>
      </p:sp>
    </p:spTree>
    <p:extLst>
      <p:ext uri="{BB962C8B-B14F-4D97-AF65-F5344CB8AC3E}">
        <p14:creationId xmlns:p14="http://schemas.microsoft.com/office/powerpoint/2010/main" val="42699680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6462"/>
          </a:xfrm>
        </p:spPr>
        <p:txBody>
          <a:bodyPr/>
          <a:lstStyle/>
          <a:p>
            <a:r>
              <a:rPr lang="de-DE" dirty="0" smtClean="0"/>
              <a:t>Actual state of scientific outcome</a:t>
            </a:r>
            <a:endParaRPr lang="de-DE" dirty="0"/>
          </a:p>
        </p:txBody>
      </p:sp>
      <p:sp>
        <p:nvSpPr>
          <p:cNvPr id="3" name="Content Placeholder 2"/>
          <p:cNvSpPr>
            <a:spLocks noGrp="1"/>
          </p:cNvSpPr>
          <p:nvPr>
            <p:ph idx="1"/>
          </p:nvPr>
        </p:nvSpPr>
        <p:spPr>
          <a:xfrm>
            <a:off x="152400" y="937849"/>
            <a:ext cx="8991600" cy="4935413"/>
          </a:xfrm>
        </p:spPr>
        <p:txBody>
          <a:bodyPr/>
          <a:lstStyle/>
          <a:p>
            <a:r>
              <a:rPr lang="de-DE" sz="2400" dirty="0"/>
              <a:t>p</a:t>
            </a:r>
            <a:r>
              <a:rPr lang="de-DE" sz="2400" dirty="0" smtClean="0"/>
              <a:t>rojects</a:t>
            </a:r>
          </a:p>
          <a:p>
            <a:r>
              <a:rPr lang="de-DE" sz="2400" dirty="0"/>
              <a:t>d</a:t>
            </a:r>
            <a:r>
              <a:rPr lang="de-DE" sz="2400" dirty="0" smtClean="0"/>
              <a:t>ata</a:t>
            </a:r>
          </a:p>
          <a:p>
            <a:r>
              <a:rPr lang="de-DE" sz="2400" dirty="0" smtClean="0"/>
              <a:t>applications</a:t>
            </a:r>
          </a:p>
          <a:p>
            <a:r>
              <a:rPr lang="de-DE" sz="2400" dirty="0" smtClean="0"/>
              <a:t>publications</a:t>
            </a:r>
          </a:p>
        </p:txBody>
      </p:sp>
    </p:spTree>
    <p:extLst>
      <p:ext uri="{BB962C8B-B14F-4D97-AF65-F5344CB8AC3E}">
        <p14:creationId xmlns:p14="http://schemas.microsoft.com/office/powerpoint/2010/main" val="18121810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6462"/>
          </a:xfrm>
        </p:spPr>
        <p:txBody>
          <a:bodyPr/>
          <a:lstStyle/>
          <a:p>
            <a:r>
              <a:rPr lang="de-DE" dirty="0" smtClean="0"/>
              <a:t>Role of Scientific Libraries in Open Science</a:t>
            </a:r>
            <a:endParaRPr lang="de-DE" dirty="0"/>
          </a:p>
        </p:txBody>
      </p:sp>
      <p:sp>
        <p:nvSpPr>
          <p:cNvPr id="3" name="Content Placeholder 2"/>
          <p:cNvSpPr>
            <a:spLocks noGrp="1"/>
          </p:cNvSpPr>
          <p:nvPr>
            <p:ph idx="1"/>
          </p:nvPr>
        </p:nvSpPr>
        <p:spPr>
          <a:xfrm>
            <a:off x="152400" y="937849"/>
            <a:ext cx="8991600" cy="4935413"/>
          </a:xfrm>
        </p:spPr>
        <p:txBody>
          <a:bodyPr/>
          <a:lstStyle/>
          <a:p>
            <a:r>
              <a:rPr lang="de-DE" sz="2400" dirty="0" smtClean="0"/>
              <a:t>Body or agency of institutional scientific data, information and knowledge (application) provider</a:t>
            </a:r>
          </a:p>
          <a:p>
            <a:r>
              <a:rPr lang="de-DE" sz="2400" dirty="0" smtClean="0"/>
              <a:t>Librarians (becomes) and data scientists bridging the gap between domain scienes and e-sciences</a:t>
            </a:r>
          </a:p>
          <a:p>
            <a:r>
              <a:rPr lang="de-DE" sz="2400" dirty="0" smtClean="0"/>
              <a:t>Libraries host the infrastructure (data server/services, information systems, open applications)</a:t>
            </a:r>
          </a:p>
          <a:p>
            <a:r>
              <a:rPr lang="de-DE" sz="2400" dirty="0" smtClean="0"/>
              <a:t>Powerful use cases are necessary (scientific one, educational, </a:t>
            </a:r>
            <a:r>
              <a:rPr lang="de-DE" sz="2400" dirty="0"/>
              <a:t>data publications, </a:t>
            </a:r>
            <a:r>
              <a:rPr lang="de-DE" sz="2400" dirty="0" smtClean="0"/>
              <a:t>societal, decission making, ...) to show the benefit of this approach</a:t>
            </a:r>
            <a:endParaRPr lang="de-DE" sz="1800" dirty="0" smtClean="0"/>
          </a:p>
          <a:p>
            <a:r>
              <a:rPr lang="de-DE" sz="2400" dirty="0" smtClean="0"/>
              <a:t>(Some) money, reputation and power has to flow from the scientific projects to the libraries for providing this services (overcoming egoism)</a:t>
            </a:r>
            <a:endParaRPr lang="de-DE" sz="2400" dirty="0"/>
          </a:p>
        </p:txBody>
      </p:sp>
      <p:sp>
        <p:nvSpPr>
          <p:cNvPr id="4" name="TextBox 3"/>
          <p:cNvSpPr txBox="1"/>
          <p:nvPr/>
        </p:nvSpPr>
        <p:spPr>
          <a:xfrm rot="20238461">
            <a:off x="-156100" y="3008494"/>
            <a:ext cx="9406742" cy="461665"/>
          </a:xfrm>
          <a:prstGeom prst="rect">
            <a:avLst/>
          </a:prstGeom>
          <a:solidFill>
            <a:srgbClr val="FFFF00"/>
          </a:solidFill>
          <a:ln>
            <a:solidFill>
              <a:schemeClr val="tx1"/>
            </a:solidFill>
          </a:ln>
        </p:spPr>
        <p:txBody>
          <a:bodyPr wrap="none" rtlCol="0">
            <a:spAutoFit/>
          </a:bodyPr>
          <a:lstStyle/>
          <a:p>
            <a:r>
              <a:rPr lang="de-DE" dirty="0" smtClean="0">
                <a:solidFill>
                  <a:srgbClr val="FF0000"/>
                </a:solidFill>
              </a:rPr>
              <a:t>At GFZ Potsdam this approach failed because </a:t>
            </a:r>
            <a:r>
              <a:rPr lang="de-DE" smtClean="0">
                <a:solidFill>
                  <a:srgbClr val="FF0000"/>
                </a:solidFill>
              </a:rPr>
              <a:t>of too </a:t>
            </a:r>
            <a:r>
              <a:rPr lang="de-DE" dirty="0" smtClean="0">
                <a:solidFill>
                  <a:srgbClr val="FF0000"/>
                </a:solidFill>
              </a:rPr>
              <a:t>many egoisms</a:t>
            </a:r>
            <a:endParaRPr lang="de-DE" dirty="0">
              <a:solidFill>
                <a:srgbClr val="FF0000"/>
              </a:solidFill>
            </a:endParaRPr>
          </a:p>
        </p:txBody>
      </p:sp>
    </p:spTree>
    <p:extLst>
      <p:ext uri="{BB962C8B-B14F-4D97-AF65-F5344CB8AC3E}">
        <p14:creationId xmlns:p14="http://schemas.microsoft.com/office/powerpoint/2010/main" val="22938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219200"/>
          </a:xfrm>
        </p:spPr>
        <p:txBody>
          <a:bodyPr/>
          <a:lstStyle/>
          <a:p>
            <a:r>
              <a:rPr lang="de-DE" dirty="0" smtClean="0"/>
              <a:t>Planed Actions</a:t>
            </a:r>
            <a:endParaRPr lang="de-DE" dirty="0"/>
          </a:p>
        </p:txBody>
      </p:sp>
      <p:sp>
        <p:nvSpPr>
          <p:cNvPr id="7" name="Content Placeholder 6"/>
          <p:cNvSpPr>
            <a:spLocks noGrp="1"/>
          </p:cNvSpPr>
          <p:nvPr>
            <p:ph idx="1"/>
          </p:nvPr>
        </p:nvSpPr>
        <p:spPr>
          <a:xfrm>
            <a:off x="152400" y="1215004"/>
            <a:ext cx="8839200" cy="4942515"/>
          </a:xfrm>
        </p:spPr>
        <p:txBody>
          <a:bodyPr/>
          <a:lstStyle/>
          <a:p>
            <a:pPr marL="0" indent="0">
              <a:buNone/>
            </a:pPr>
            <a:r>
              <a:rPr lang="de-DE" sz="2400" dirty="0" smtClean="0">
                <a:solidFill>
                  <a:srgbClr val="FF0000"/>
                </a:solidFill>
              </a:rPr>
              <a:t>Creation of a Semantic Knowledge Network</a:t>
            </a:r>
          </a:p>
          <a:p>
            <a:r>
              <a:rPr lang="de-DE" dirty="0" smtClean="0"/>
              <a:t>WDS is establishing a Knowledge Network (KN) for scientific metadata (similar to Web of Science)*</a:t>
            </a:r>
          </a:p>
          <a:p>
            <a:pPr marL="0" indent="0">
              <a:buNone/>
            </a:pPr>
            <a:endParaRPr lang="de-DE" dirty="0"/>
          </a:p>
          <a:p>
            <a:endParaRPr lang="de-DE" dirty="0" smtClean="0"/>
          </a:p>
          <a:p>
            <a:pPr marL="0" indent="0">
              <a:buNone/>
            </a:pPr>
            <a:endParaRPr lang="de-DE" dirty="0" smtClean="0"/>
          </a:p>
          <a:p>
            <a:endParaRPr lang="de-DE" dirty="0" smtClean="0"/>
          </a:p>
          <a:p>
            <a:endParaRPr lang="de-DE" dirty="0" smtClean="0"/>
          </a:p>
          <a:p>
            <a:pPr marL="0" indent="0">
              <a:buNone/>
            </a:pPr>
            <a:endParaRPr lang="de-DE" dirty="0"/>
          </a:p>
          <a:p>
            <a:pPr marL="0" indent="0">
              <a:buNone/>
            </a:pPr>
            <a:endParaRPr lang="de-DE" dirty="0" smtClean="0"/>
          </a:p>
          <a:p>
            <a:r>
              <a:rPr lang="de-DE" dirty="0" smtClean="0"/>
              <a:t>KN implementation working group in WDS</a:t>
            </a:r>
          </a:p>
          <a:p>
            <a:pPr lvl="1"/>
            <a:r>
              <a:rPr lang="de-DE" sz="1600" dirty="0" smtClean="0"/>
              <a:t>D2RQ Framework (e.g. </a:t>
            </a:r>
            <a:r>
              <a:rPr lang="de-DE" sz="1600" dirty="0"/>
              <a:t>u</a:t>
            </a:r>
            <a:r>
              <a:rPr lang="de-DE" sz="1600" dirty="0" smtClean="0"/>
              <a:t>sing GFZ/FHP experiances)</a:t>
            </a:r>
          </a:p>
          <a:p>
            <a:pPr lvl="1"/>
            <a:r>
              <a:rPr lang="de-DE" sz="1600" dirty="0" smtClean="0"/>
              <a:t>Mashup of semantic/vocabulary resources (e.g. IUGONET, ESPAS, ISDC)</a:t>
            </a:r>
          </a:p>
          <a:p>
            <a:pPr lvl="1"/>
            <a:r>
              <a:rPr lang="de-DE" sz="1600" dirty="0" smtClean="0"/>
              <a:t>...</a:t>
            </a:r>
          </a:p>
        </p:txBody>
      </p:sp>
      <p:sp>
        <p:nvSpPr>
          <p:cNvPr id="8" name="Rectangle 7"/>
          <p:cNvSpPr/>
          <p:nvPr/>
        </p:nvSpPr>
        <p:spPr bwMode="auto">
          <a:xfrm>
            <a:off x="276837" y="2445388"/>
            <a:ext cx="8523214" cy="2336337"/>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r>
              <a:rPr lang="en-US" sz="2000" dirty="0"/>
              <a:t>Whether looking at data, books, journals, proceedings or patents, </a:t>
            </a:r>
            <a:endParaRPr lang="en-US" sz="2000" dirty="0" smtClean="0"/>
          </a:p>
          <a:p>
            <a:pPr eaLnBrk="0" hangingPunct="0"/>
            <a:r>
              <a:rPr lang="en-US" sz="2000" dirty="0" smtClean="0">
                <a:solidFill>
                  <a:srgbClr val="0033CC"/>
                </a:solidFill>
              </a:rPr>
              <a:t>Web </a:t>
            </a:r>
            <a:r>
              <a:rPr lang="en-US" sz="2000" dirty="0">
                <a:solidFill>
                  <a:srgbClr val="0033CC"/>
                </a:solidFill>
              </a:rPr>
              <a:t>of Science</a:t>
            </a:r>
            <a:r>
              <a:rPr lang="en-US" sz="2000" dirty="0"/>
              <a:t> provides a single destination to access the most reliable, integrated, multidisciplinary research. Quality, curated content delivered alongside information on emerging trends, subject specific content and analysis tools make it easy for students, faculty, researchers, analysts, and program managers to pinpoint the most relevant research to inform their work.</a:t>
            </a:r>
            <a:endParaRPr kumimoji="0" lang="de-DE" sz="2000" b="0" i="0" u="none" strike="noStrike" cap="none" normalizeH="0" baseline="0" dirty="0" smtClean="0">
              <a:ln>
                <a:noFill/>
              </a:ln>
              <a:solidFill>
                <a:schemeClr val="tx1"/>
              </a:solidFill>
              <a:effectLst/>
              <a:ea typeface="ＭＳ Ｐゴシック" pitchFamily="96" charset="-128"/>
            </a:endParaRPr>
          </a:p>
        </p:txBody>
      </p:sp>
      <p:sp>
        <p:nvSpPr>
          <p:cNvPr id="9" name="Rectangle 8"/>
          <p:cNvSpPr/>
          <p:nvPr/>
        </p:nvSpPr>
        <p:spPr bwMode="auto">
          <a:xfrm>
            <a:off x="1249959" y="6350466"/>
            <a:ext cx="6384023" cy="30200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de-DE" sz="1600" dirty="0"/>
              <a:t>*</a:t>
            </a:r>
            <a:r>
              <a:rPr lang="de-DE" sz="1600" dirty="0" smtClean="0"/>
              <a:t>Wim </a:t>
            </a:r>
            <a:r>
              <a:rPr lang="de-DE" sz="1600" dirty="0"/>
              <a:t>Hugo, </a:t>
            </a:r>
            <a:r>
              <a:rPr lang="de-DE" sz="1600" dirty="0" smtClean="0"/>
              <a:t>Membmer of the Scientific Committee of the ICSU WDS</a:t>
            </a:r>
            <a:endParaRPr lang="de-DE" sz="1600" dirty="0"/>
          </a:p>
        </p:txBody>
      </p:sp>
      <p:pic>
        <p:nvPicPr>
          <p:cNvPr id="1030" name="Picture 6" descr="http://site.thomsonreuters.com/business-unit/reuters/reuters-brand/images/png/tr_ahz_rgb_p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2109" y="4189271"/>
            <a:ext cx="2575328" cy="7560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2.icsu-wds.org/++theme++wds.site.theme/images/wd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7649" y="81686"/>
            <a:ext cx="1903951" cy="10558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extendwings.com/wp-content/uploads/2013/05/nict_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2" y="243675"/>
            <a:ext cx="2696700" cy="80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6922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602166" y="2932769"/>
            <a:ext cx="7939669" cy="2921621"/>
          </a:xfrm>
          <a:solidFill>
            <a:srgbClr val="FFFF99"/>
          </a:solidFill>
          <a:ln>
            <a:solidFill>
              <a:schemeClr val="tx1"/>
            </a:solidFill>
          </a:ln>
        </p:spPr>
        <p:txBody>
          <a:bodyPr/>
          <a:lstStyle/>
          <a:p>
            <a:r>
              <a:rPr lang="en-US" sz="2200" dirty="0" smtClean="0">
                <a:solidFill>
                  <a:srgbClr val="0033CC"/>
                </a:solidFill>
              </a:rPr>
              <a:t>Report the keyword vocabulary you are using</a:t>
            </a:r>
          </a:p>
          <a:p>
            <a:r>
              <a:rPr lang="en-US" sz="2200" dirty="0" smtClean="0">
                <a:solidFill>
                  <a:srgbClr val="0033CC"/>
                </a:solidFill>
              </a:rPr>
              <a:t>Find common agreement in the use =&gt; standard</a:t>
            </a:r>
          </a:p>
          <a:p>
            <a:r>
              <a:rPr lang="en-US" sz="2200" dirty="0" smtClean="0">
                <a:solidFill>
                  <a:srgbClr val="0033CC"/>
                </a:solidFill>
              </a:rPr>
              <a:t>Discuss and agree about concordances and mash-ups in your own domain and cross-domain  </a:t>
            </a:r>
          </a:p>
          <a:p>
            <a:pPr lvl="1"/>
            <a:endParaRPr lang="en-US" dirty="0"/>
          </a:p>
        </p:txBody>
      </p:sp>
      <p:sp>
        <p:nvSpPr>
          <p:cNvPr id="37" name="Textfeld 36"/>
          <p:cNvSpPr txBox="1"/>
          <p:nvPr/>
        </p:nvSpPr>
        <p:spPr>
          <a:xfrm>
            <a:off x="626225" y="258799"/>
            <a:ext cx="7862455" cy="861774"/>
          </a:xfrm>
          <a:prstGeom prst="rect">
            <a:avLst/>
          </a:prstGeom>
          <a:solidFill>
            <a:srgbClr val="FFFF00"/>
          </a:solidFill>
          <a:ln>
            <a:solidFill>
              <a:schemeClr val="tx1"/>
            </a:solidFill>
          </a:ln>
        </p:spPr>
        <p:txBody>
          <a:bodyPr wrap="square" rtlCol="0">
            <a:spAutoFit/>
          </a:bodyPr>
          <a:lstStyle/>
          <a:p>
            <a:pPr algn="ctr"/>
            <a:r>
              <a:rPr lang="en-US" sz="3000" dirty="0" smtClean="0">
                <a:solidFill>
                  <a:srgbClr val="FF0000"/>
                </a:solidFill>
              </a:rPr>
              <a:t>Call for design of scientific vocabularies</a:t>
            </a:r>
          </a:p>
          <a:p>
            <a:pPr algn="ctr"/>
            <a:r>
              <a:rPr lang="en-US" sz="2000" dirty="0" smtClean="0">
                <a:solidFill>
                  <a:srgbClr val="FF0000"/>
                </a:solidFill>
              </a:rPr>
              <a:t>CAWSES-II Nagoya 2013, AGU/EGU/</a:t>
            </a:r>
            <a:r>
              <a:rPr lang="en-US" sz="2000" dirty="0" err="1" smtClean="0">
                <a:solidFill>
                  <a:srgbClr val="FF0000"/>
                </a:solidFill>
              </a:rPr>
              <a:t>JpGU</a:t>
            </a:r>
            <a:r>
              <a:rPr lang="en-US" sz="2000" dirty="0" smtClean="0">
                <a:solidFill>
                  <a:srgbClr val="FF0000"/>
                </a:solidFill>
              </a:rPr>
              <a:t>/AOGS 2013/2014/2015</a:t>
            </a:r>
          </a:p>
        </p:txBody>
      </p:sp>
      <p:cxnSp>
        <p:nvCxnSpPr>
          <p:cNvPr id="19" name="Gerade Verbindung mit Pfeil 18"/>
          <p:cNvCxnSpPr/>
          <p:nvPr/>
        </p:nvCxnSpPr>
        <p:spPr bwMode="auto">
          <a:xfrm>
            <a:off x="769435" y="5118403"/>
            <a:ext cx="591015" cy="11150"/>
          </a:xfrm>
          <a:prstGeom prst="straightConnector1">
            <a:avLst/>
          </a:prstGeom>
          <a:solidFill>
            <a:schemeClr val="accent1"/>
          </a:solidFill>
          <a:ln w="7620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p:cNvSpPr txBox="1"/>
          <p:nvPr/>
        </p:nvSpPr>
        <p:spPr>
          <a:xfrm>
            <a:off x="1538870" y="4728113"/>
            <a:ext cx="6833922" cy="830997"/>
          </a:xfrm>
          <a:prstGeom prst="rect">
            <a:avLst/>
          </a:prstGeom>
          <a:solidFill>
            <a:schemeClr val="accent1"/>
          </a:solidFill>
          <a:ln>
            <a:solidFill>
              <a:schemeClr val="tx1"/>
            </a:solidFill>
          </a:ln>
        </p:spPr>
        <p:txBody>
          <a:bodyPr wrap="none" rtlCol="0">
            <a:spAutoFit/>
          </a:bodyPr>
          <a:lstStyle/>
          <a:p>
            <a:r>
              <a:rPr lang="en-US" dirty="0" smtClean="0"/>
              <a:t>Please contact IUGONET or ESPAS:</a:t>
            </a:r>
          </a:p>
          <a:p>
            <a:r>
              <a:rPr lang="en-US" dirty="0" smtClean="0"/>
              <a:t>iyemori@kugi.kyoto-u.ac.jp, rit@gfz-potsdam.de </a:t>
            </a:r>
            <a:endParaRPr lang="en-US" dirty="0"/>
          </a:p>
        </p:txBody>
      </p:sp>
      <p:sp>
        <p:nvSpPr>
          <p:cNvPr id="6" name="Textfeld 5"/>
          <p:cNvSpPr txBox="1"/>
          <p:nvPr/>
        </p:nvSpPr>
        <p:spPr>
          <a:xfrm>
            <a:off x="645377" y="1473911"/>
            <a:ext cx="7861447" cy="1107996"/>
          </a:xfrm>
          <a:prstGeom prst="rect">
            <a:avLst/>
          </a:prstGeom>
          <a:solidFill>
            <a:schemeClr val="accent1"/>
          </a:solidFill>
          <a:ln>
            <a:solidFill>
              <a:schemeClr val="tx1"/>
            </a:solidFill>
          </a:ln>
        </p:spPr>
        <p:txBody>
          <a:bodyPr wrap="square" rtlCol="0">
            <a:spAutoFit/>
          </a:bodyPr>
          <a:lstStyle/>
          <a:p>
            <a:r>
              <a:rPr lang="en-US" sz="2200" dirty="0" smtClean="0">
                <a:solidFill>
                  <a:srgbClr val="0033CC"/>
                </a:solidFill>
              </a:rPr>
              <a:t>Please help to create a well agreed keyword vocabulary</a:t>
            </a:r>
          </a:p>
          <a:p>
            <a:r>
              <a:rPr lang="en-US" sz="2200" dirty="0" smtClean="0">
                <a:solidFill>
                  <a:srgbClr val="0033CC"/>
                </a:solidFill>
              </a:rPr>
              <a:t>for space weather and climate including neighbor disciplines</a:t>
            </a:r>
          </a:p>
          <a:p>
            <a:r>
              <a:rPr lang="en-US" sz="2200" dirty="0" smtClean="0">
                <a:solidFill>
                  <a:srgbClr val="0033CC"/>
                </a:solidFill>
              </a:rPr>
              <a:t>such as e.g. earth magnetic field or solar-terrestrial physics.</a:t>
            </a:r>
            <a:endParaRPr lang="en-US" dirty="0"/>
          </a:p>
        </p:txBody>
      </p:sp>
    </p:spTree>
    <p:extLst>
      <p:ext uri="{BB962C8B-B14F-4D97-AF65-F5344CB8AC3E}">
        <p14:creationId xmlns:p14="http://schemas.microsoft.com/office/powerpoint/2010/main" val="2923632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3" cstate="print"/>
          <a:srcRect/>
          <a:stretch>
            <a:fillRect/>
          </a:stretch>
        </p:blipFill>
        <p:spPr bwMode="auto">
          <a:xfrm>
            <a:off x="0" y="0"/>
            <a:ext cx="9144000" cy="6861175"/>
          </a:xfrm>
          <a:prstGeom prst="rect">
            <a:avLst/>
          </a:prstGeom>
          <a:noFill/>
          <a:ln w="9525">
            <a:noFill/>
            <a:miter lim="800000"/>
            <a:headEnd/>
            <a:tailEnd/>
          </a:ln>
        </p:spPr>
      </p:pic>
      <p:sp>
        <p:nvSpPr>
          <p:cNvPr id="113668" name="Rectangle 6"/>
          <p:cNvSpPr>
            <a:spLocks noChangeArrowheads="1"/>
          </p:cNvSpPr>
          <p:nvPr/>
        </p:nvSpPr>
        <p:spPr bwMode="auto">
          <a:xfrm>
            <a:off x="4227791" y="6179297"/>
            <a:ext cx="4679950" cy="579438"/>
          </a:xfrm>
          <a:prstGeom prst="rect">
            <a:avLst/>
          </a:prstGeom>
          <a:noFill/>
          <a:ln w="9525">
            <a:noFill/>
            <a:miter lim="800000"/>
            <a:headEnd/>
            <a:tailEnd/>
          </a:ln>
        </p:spPr>
        <p:txBody>
          <a:bodyPr>
            <a:spAutoFit/>
          </a:bodyPr>
          <a:lstStyle/>
          <a:p>
            <a:r>
              <a:rPr lang="en-US" sz="3200" b="1" dirty="0">
                <a:solidFill>
                  <a:srgbClr val="0000FF"/>
                </a:solidFill>
              </a:rPr>
              <a:t>Thank you, Questions?</a:t>
            </a:r>
            <a:r>
              <a:rPr lang="en-US" sz="3200" dirty="0">
                <a:solidFill>
                  <a:srgbClr val="0000FF"/>
                </a:solidFill>
              </a:rPr>
              <a:t>        </a:t>
            </a:r>
          </a:p>
        </p:txBody>
      </p:sp>
      <p:sp>
        <p:nvSpPr>
          <p:cNvPr id="7" name="Rechteck 6"/>
          <p:cNvSpPr>
            <a:spLocks noChangeArrowheads="1"/>
          </p:cNvSpPr>
          <p:nvPr/>
        </p:nvSpPr>
        <p:spPr bwMode="auto">
          <a:xfrm>
            <a:off x="239058" y="4608522"/>
            <a:ext cx="8143875" cy="1077912"/>
          </a:xfrm>
          <a:prstGeom prst="rect">
            <a:avLst/>
          </a:prstGeom>
          <a:noFill/>
          <a:ln w="9525">
            <a:noFill/>
            <a:miter lim="800000"/>
            <a:headEnd/>
            <a:tailEnd/>
          </a:ln>
        </p:spPr>
        <p:txBody>
          <a:bodyPr>
            <a:spAutoFit/>
          </a:bodyPr>
          <a:lstStyle/>
          <a:p>
            <a:r>
              <a:rPr lang="ja-JP" altLang="de-DE" sz="3200" b="1" dirty="0">
                <a:solidFill>
                  <a:srgbClr val="0000FF"/>
                </a:solidFill>
                <a:ea typeface="MS PGothic" pitchFamily="34" charset="-128"/>
              </a:rPr>
              <a:t>ありがとう　ございました。</a:t>
            </a:r>
            <a:r>
              <a:rPr lang="ja-JP" altLang="de-DE" sz="3200" dirty="0">
                <a:solidFill>
                  <a:srgbClr val="0000FF"/>
                </a:solidFill>
                <a:ea typeface="MS PGothic" pitchFamily="34" charset="-128"/>
              </a:rPr>
              <a:t>し</a:t>
            </a:r>
            <a:r>
              <a:rPr lang="ja-JP" altLang="de-DE" sz="3200" b="1" dirty="0">
                <a:solidFill>
                  <a:srgbClr val="0000FF"/>
                </a:solidFill>
                <a:ea typeface="MS PGothic" pitchFamily="34" charset="-128"/>
              </a:rPr>
              <a:t>つもんが　</a:t>
            </a:r>
            <a:r>
              <a:rPr lang="de-DE" altLang="ja-JP" sz="3200" b="1" dirty="0">
                <a:solidFill>
                  <a:srgbClr val="0000FF"/>
                </a:solidFill>
                <a:ea typeface="MS PGothic" pitchFamily="34" charset="-128"/>
              </a:rPr>
              <a:t>					       </a:t>
            </a:r>
            <a:r>
              <a:rPr lang="ja-JP" altLang="de-DE" sz="3200" b="1" dirty="0">
                <a:solidFill>
                  <a:srgbClr val="0000FF"/>
                </a:solidFill>
                <a:ea typeface="MS PGothic" pitchFamily="34" charset="-128"/>
              </a:rPr>
              <a:t>ありますか。</a:t>
            </a:r>
          </a:p>
        </p:txBody>
      </p:sp>
      <p:sp>
        <p:nvSpPr>
          <p:cNvPr id="2" name="TextBox 1"/>
          <p:cNvSpPr txBox="1"/>
          <p:nvPr/>
        </p:nvSpPr>
        <p:spPr>
          <a:xfrm>
            <a:off x="1390389" y="5837129"/>
            <a:ext cx="184731" cy="461665"/>
          </a:xfrm>
          <a:prstGeom prst="rect">
            <a:avLst/>
          </a:prstGeom>
          <a:noFill/>
        </p:spPr>
        <p:txBody>
          <a:bodyPr wrap="none" rtlCol="0">
            <a:spAutoFit/>
          </a:bodyPr>
          <a:lstStyle/>
          <a:p>
            <a:endParaRPr lang="de-DE" dirty="0"/>
          </a:p>
        </p:txBody>
      </p:sp>
      <p:sp>
        <p:nvSpPr>
          <p:cNvPr id="3" name="TextBox 2"/>
          <p:cNvSpPr txBox="1"/>
          <p:nvPr/>
        </p:nvSpPr>
        <p:spPr>
          <a:xfrm>
            <a:off x="265257" y="5865472"/>
            <a:ext cx="3869970" cy="830997"/>
          </a:xfrm>
          <a:prstGeom prst="rect">
            <a:avLst/>
          </a:prstGeom>
          <a:noFill/>
        </p:spPr>
        <p:txBody>
          <a:bodyPr wrap="none" rtlCol="0">
            <a:spAutoFit/>
          </a:bodyPr>
          <a:lstStyle/>
          <a:p>
            <a:r>
              <a:rPr lang="de-DE" dirty="0" smtClean="0">
                <a:solidFill>
                  <a:srgbClr val="FF0000"/>
                </a:solidFill>
                <a:hlinkClick r:id="rId4"/>
              </a:rPr>
              <a:t>rit@gfz-potsdam.de</a:t>
            </a:r>
            <a:endParaRPr lang="de-DE" dirty="0" smtClean="0">
              <a:solidFill>
                <a:srgbClr val="FF0000"/>
              </a:solidFill>
            </a:endParaRPr>
          </a:p>
          <a:p>
            <a:r>
              <a:rPr lang="de-DE" dirty="0" smtClean="0">
                <a:solidFill>
                  <a:srgbClr val="FF0000"/>
                </a:solidFill>
                <a:hlinkClick r:id="rId5"/>
              </a:rPr>
              <a:t>ritschel@kugi.kyoto-u.ac.jp</a:t>
            </a:r>
            <a:endParaRPr lang="de-DE" dirty="0">
              <a:solidFill>
                <a:srgbClr val="FF0000"/>
              </a:solidFill>
            </a:endParaRPr>
          </a:p>
        </p:txBody>
      </p:sp>
      <p:sp>
        <p:nvSpPr>
          <p:cNvPr id="11" name="Textfeld 7"/>
          <p:cNvSpPr txBox="1"/>
          <p:nvPr/>
        </p:nvSpPr>
        <p:spPr>
          <a:xfrm>
            <a:off x="3915902" y="0"/>
            <a:ext cx="5228098" cy="2492990"/>
          </a:xfrm>
          <a:prstGeom prst="rect">
            <a:avLst/>
          </a:prstGeom>
          <a:noFill/>
        </p:spPr>
        <p:txBody>
          <a:bodyPr wrap="none" rtlCol="0">
            <a:spAutoFit/>
          </a:bodyPr>
          <a:lstStyle/>
          <a:p>
            <a:r>
              <a:rPr lang="en-US" sz="2600" dirty="0" smtClean="0">
                <a:solidFill>
                  <a:srgbClr val="FF0000"/>
                </a:solidFill>
              </a:rPr>
              <a:t>Can we trust the Web any longer?</a:t>
            </a:r>
          </a:p>
          <a:p>
            <a:r>
              <a:rPr lang="en-US" sz="2600" dirty="0" smtClean="0">
                <a:solidFill>
                  <a:srgbClr val="FF0000"/>
                </a:solidFill>
              </a:rPr>
              <a:t>                          -  internet spying</a:t>
            </a:r>
          </a:p>
          <a:p>
            <a:r>
              <a:rPr lang="en-US" sz="2600" dirty="0" smtClean="0">
                <a:solidFill>
                  <a:srgbClr val="FF0000"/>
                </a:solidFill>
              </a:rPr>
              <a:t>                          -  censorship</a:t>
            </a:r>
          </a:p>
          <a:p>
            <a:r>
              <a:rPr lang="en-US" sz="2600" dirty="0" smtClean="0">
                <a:solidFill>
                  <a:srgbClr val="FF0000"/>
                </a:solidFill>
              </a:rPr>
              <a:t>                          -  manipulation</a:t>
            </a:r>
          </a:p>
          <a:p>
            <a:r>
              <a:rPr lang="en-US" sz="2600" dirty="0" smtClean="0">
                <a:solidFill>
                  <a:srgbClr val="FF0000"/>
                </a:solidFill>
              </a:rPr>
              <a:t>                          -  erasing</a:t>
            </a:r>
          </a:p>
          <a:p>
            <a:r>
              <a:rPr lang="en-US" sz="2600" dirty="0" smtClean="0">
                <a:solidFill>
                  <a:srgbClr val="FF0000"/>
                </a:solidFill>
              </a:rPr>
              <a:t>		      -  destruction</a:t>
            </a:r>
          </a:p>
        </p:txBody>
      </p:sp>
    </p:spTree>
    <p:extLst>
      <p:ext uri="{BB962C8B-B14F-4D97-AF65-F5344CB8AC3E}">
        <p14:creationId xmlns:p14="http://schemas.microsoft.com/office/powerpoint/2010/main" val="2949194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
            <a:ext cx="8839200" cy="1219200"/>
          </a:xfrm>
        </p:spPr>
        <p:txBody>
          <a:bodyPr/>
          <a:lstStyle/>
          <a:p>
            <a:pPr algn="l"/>
            <a:r>
              <a:rPr lang="de-DE" dirty="0" smtClean="0"/>
              <a:t>      Berlin Declaration*</a:t>
            </a:r>
            <a:endParaRPr lang="de-DE" dirty="0"/>
          </a:p>
        </p:txBody>
      </p:sp>
      <p:sp>
        <p:nvSpPr>
          <p:cNvPr id="3" name="Content Placeholder 2"/>
          <p:cNvSpPr>
            <a:spLocks noGrp="1"/>
          </p:cNvSpPr>
          <p:nvPr>
            <p:ph idx="1"/>
          </p:nvPr>
        </p:nvSpPr>
        <p:spPr>
          <a:xfrm>
            <a:off x="152400" y="1391138"/>
            <a:ext cx="8839200" cy="4540739"/>
          </a:xfrm>
        </p:spPr>
        <p:txBody>
          <a:bodyPr/>
          <a:lstStyle/>
          <a:p>
            <a:pPr marL="0" indent="0">
              <a:buNone/>
            </a:pPr>
            <a:r>
              <a:rPr lang="en-US" sz="2400" dirty="0" smtClean="0"/>
              <a:t>Definition of an Open Access Contribution </a:t>
            </a:r>
            <a:r>
              <a:rPr lang="en-US" sz="2400" i="1" dirty="0" smtClean="0"/>
              <a:t>(part 2)</a:t>
            </a:r>
          </a:p>
          <a:p>
            <a:r>
              <a:rPr lang="en-US" sz="2400" dirty="0" smtClean="0">
                <a:solidFill>
                  <a:srgbClr val="FF0000"/>
                </a:solidFill>
              </a:rPr>
              <a:t>A </a:t>
            </a:r>
            <a:r>
              <a:rPr lang="en-US" sz="2400" dirty="0">
                <a:solidFill>
                  <a:srgbClr val="FF0000"/>
                </a:solidFill>
              </a:rPr>
              <a:t>complete version of the work and all supplemental materials</a:t>
            </a:r>
            <a:r>
              <a:rPr lang="en-US" sz="2400" dirty="0"/>
              <a:t>, including a copy of the permission as stated above, </a:t>
            </a:r>
            <a:r>
              <a:rPr lang="en-US" sz="2400" dirty="0">
                <a:solidFill>
                  <a:srgbClr val="FF0000"/>
                </a:solidFill>
              </a:rPr>
              <a:t>in an appropriate standard electronic format is deposited </a:t>
            </a:r>
            <a:r>
              <a:rPr lang="en-US" sz="2400" dirty="0"/>
              <a:t>(</a:t>
            </a:r>
            <a:r>
              <a:rPr lang="en-US" sz="2400" dirty="0">
                <a:solidFill>
                  <a:srgbClr val="0033CC"/>
                </a:solidFill>
              </a:rPr>
              <a:t>and thus published</a:t>
            </a:r>
            <a:r>
              <a:rPr lang="en-US" sz="2400" dirty="0"/>
              <a:t>) </a:t>
            </a:r>
            <a:r>
              <a:rPr lang="en-US" sz="2400" dirty="0">
                <a:solidFill>
                  <a:srgbClr val="FF0000"/>
                </a:solidFill>
              </a:rPr>
              <a:t>in at least one online repository</a:t>
            </a:r>
            <a:r>
              <a:rPr lang="en-US" sz="2400" dirty="0"/>
              <a:t> using suitable technical standards (such as the Open Archive definitions) </a:t>
            </a:r>
            <a:r>
              <a:rPr lang="en-US" sz="2400" dirty="0">
                <a:solidFill>
                  <a:srgbClr val="FF0000"/>
                </a:solidFill>
              </a:rPr>
              <a:t>that is supported and maintained by an </a:t>
            </a:r>
            <a:r>
              <a:rPr lang="en-US" sz="2400" dirty="0">
                <a:solidFill>
                  <a:srgbClr val="0033CC"/>
                </a:solidFill>
              </a:rPr>
              <a:t>academic institution</a:t>
            </a:r>
            <a:r>
              <a:rPr lang="en-US" sz="2400" dirty="0">
                <a:solidFill>
                  <a:srgbClr val="FF0000"/>
                </a:solidFill>
              </a:rPr>
              <a:t>, </a:t>
            </a:r>
            <a:r>
              <a:rPr lang="en-US" sz="2400" dirty="0">
                <a:solidFill>
                  <a:srgbClr val="0033CC"/>
                </a:solidFill>
              </a:rPr>
              <a:t>scholarly society</a:t>
            </a:r>
            <a:r>
              <a:rPr lang="en-US" sz="2400" dirty="0">
                <a:solidFill>
                  <a:srgbClr val="FF0000"/>
                </a:solidFill>
              </a:rPr>
              <a:t>, </a:t>
            </a:r>
            <a:r>
              <a:rPr lang="en-US" sz="2400" dirty="0">
                <a:solidFill>
                  <a:srgbClr val="0033CC"/>
                </a:solidFill>
              </a:rPr>
              <a:t>government agency</a:t>
            </a:r>
            <a:r>
              <a:rPr lang="en-US" sz="2400" dirty="0">
                <a:solidFill>
                  <a:srgbClr val="FF0000"/>
                </a:solidFill>
              </a:rPr>
              <a:t>, or other well-established organization that seeks to enable </a:t>
            </a:r>
            <a:r>
              <a:rPr lang="en-US" sz="2400" dirty="0">
                <a:solidFill>
                  <a:srgbClr val="0033CC"/>
                </a:solidFill>
              </a:rPr>
              <a:t>open access</a:t>
            </a:r>
            <a:r>
              <a:rPr lang="en-US" sz="2400" dirty="0">
                <a:solidFill>
                  <a:srgbClr val="FF0000"/>
                </a:solidFill>
              </a:rPr>
              <a:t>, </a:t>
            </a:r>
            <a:r>
              <a:rPr lang="en-US" sz="2400" dirty="0">
                <a:solidFill>
                  <a:srgbClr val="0033CC"/>
                </a:solidFill>
              </a:rPr>
              <a:t>unrestricted distribution</a:t>
            </a:r>
            <a:r>
              <a:rPr lang="en-US" sz="2400" dirty="0">
                <a:solidFill>
                  <a:srgbClr val="FF0000"/>
                </a:solidFill>
              </a:rPr>
              <a:t>, </a:t>
            </a:r>
            <a:r>
              <a:rPr lang="en-US" sz="2400" dirty="0">
                <a:solidFill>
                  <a:srgbClr val="0033CC"/>
                </a:solidFill>
              </a:rPr>
              <a:t>inter operability</a:t>
            </a:r>
            <a:r>
              <a:rPr lang="en-US" sz="2400" dirty="0">
                <a:solidFill>
                  <a:srgbClr val="FF0000"/>
                </a:solidFill>
              </a:rPr>
              <a:t>, and </a:t>
            </a:r>
            <a:r>
              <a:rPr lang="en-US" sz="2400" dirty="0" smtClean="0">
                <a:solidFill>
                  <a:srgbClr val="0033CC"/>
                </a:solidFill>
              </a:rPr>
              <a:t>long-term </a:t>
            </a:r>
            <a:r>
              <a:rPr lang="en-US" sz="2400" dirty="0">
                <a:solidFill>
                  <a:srgbClr val="0033CC"/>
                </a:solidFill>
              </a:rPr>
              <a:t>archiving</a:t>
            </a:r>
            <a:r>
              <a:rPr lang="en-US" sz="2400" dirty="0">
                <a:solidFill>
                  <a:srgbClr val="FF0000"/>
                </a:solidFill>
              </a:rPr>
              <a:t>.</a:t>
            </a:r>
          </a:p>
        </p:txBody>
      </p:sp>
      <p:pic>
        <p:nvPicPr>
          <p:cNvPr id="4" name="Picture 3"/>
          <p:cNvPicPr>
            <a:picLocks noChangeAspect="1"/>
          </p:cNvPicPr>
          <p:nvPr/>
        </p:nvPicPr>
        <p:blipFill>
          <a:blip r:embed="rId2"/>
          <a:stretch>
            <a:fillRect/>
          </a:stretch>
        </p:blipFill>
        <p:spPr>
          <a:xfrm>
            <a:off x="5308844" y="237149"/>
            <a:ext cx="3366234" cy="827763"/>
          </a:xfrm>
          <a:prstGeom prst="rect">
            <a:avLst/>
          </a:prstGeom>
        </p:spPr>
      </p:pic>
      <p:sp>
        <p:nvSpPr>
          <p:cNvPr id="5" name="TextBox 4"/>
          <p:cNvSpPr txBox="1"/>
          <p:nvPr/>
        </p:nvSpPr>
        <p:spPr>
          <a:xfrm>
            <a:off x="1391138" y="6205416"/>
            <a:ext cx="6571030" cy="461665"/>
          </a:xfrm>
          <a:prstGeom prst="rect">
            <a:avLst/>
          </a:prstGeom>
          <a:noFill/>
        </p:spPr>
        <p:txBody>
          <a:bodyPr wrap="none" rtlCol="0">
            <a:spAutoFit/>
          </a:bodyPr>
          <a:lstStyle/>
          <a:p>
            <a:r>
              <a:rPr lang="de-DE" dirty="0" smtClean="0"/>
              <a:t>*http</a:t>
            </a:r>
            <a:r>
              <a:rPr lang="de-DE" dirty="0"/>
              <a:t>://openaccess.mpg.de/Berliner-Erklaerung</a:t>
            </a:r>
          </a:p>
        </p:txBody>
      </p:sp>
    </p:spTree>
    <p:extLst>
      <p:ext uri="{BB962C8B-B14F-4D97-AF65-F5344CB8AC3E}">
        <p14:creationId xmlns:p14="http://schemas.microsoft.com/office/powerpoint/2010/main" val="2142333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 descr="C:\Users\rit\Documents\CEOS\WGISS 32\lod-datasets_2011-09-19_colored.png">
            <a:hlinkClick r:id="rId3"/>
          </p:cNvPr>
          <p:cNvPicPr>
            <a:picLocks noChangeAspect="1" noChangeArrowheads="1"/>
          </p:cNvPicPr>
          <p:nvPr/>
        </p:nvPicPr>
        <p:blipFill>
          <a:blip r:embed="rId4" cstate="print"/>
          <a:srcRect/>
          <a:stretch>
            <a:fillRect/>
          </a:stretch>
        </p:blipFill>
        <p:spPr bwMode="auto">
          <a:xfrm>
            <a:off x="1784908" y="1236270"/>
            <a:ext cx="5669280" cy="4381804"/>
          </a:xfrm>
          <a:prstGeom prst="rect">
            <a:avLst/>
          </a:prstGeom>
          <a:solidFill>
            <a:srgbClr val="FFFF99"/>
          </a:solidFill>
        </p:spPr>
      </p:pic>
      <p:grpSp>
        <p:nvGrpSpPr>
          <p:cNvPr id="2" name="Gruppieren 40"/>
          <p:cNvGrpSpPr/>
          <p:nvPr/>
        </p:nvGrpSpPr>
        <p:grpSpPr>
          <a:xfrm>
            <a:off x="6656835" y="4513477"/>
            <a:ext cx="782726" cy="1068019"/>
            <a:chOff x="6649517" y="4506163"/>
            <a:chExt cx="782726" cy="1068019"/>
          </a:xfrm>
          <a:solidFill>
            <a:schemeClr val="bg1"/>
          </a:solidFill>
        </p:grpSpPr>
        <p:sp>
          <p:nvSpPr>
            <p:cNvPr id="37" name="Rechteck 36"/>
            <p:cNvSpPr/>
            <p:nvPr/>
          </p:nvSpPr>
          <p:spPr bwMode="auto">
            <a:xfrm>
              <a:off x="7000646" y="4506163"/>
              <a:ext cx="431597" cy="1068019"/>
            </a:xfrm>
            <a:prstGeom prst="rect">
              <a:avLst/>
            </a:prstGeom>
            <a:grp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 name="Rechteck 38"/>
            <p:cNvSpPr/>
            <p:nvPr/>
          </p:nvSpPr>
          <p:spPr bwMode="auto">
            <a:xfrm>
              <a:off x="6649517" y="4769510"/>
              <a:ext cx="387705" cy="804672"/>
            </a:xfrm>
            <a:prstGeom prst="rect">
              <a:avLst/>
            </a:prstGeom>
            <a:grp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cxnSp>
        <p:nvCxnSpPr>
          <p:cNvPr id="61" name="Gerade Verbindung mit Pfeil 60"/>
          <p:cNvCxnSpPr/>
          <p:nvPr/>
        </p:nvCxnSpPr>
        <p:spPr bwMode="auto">
          <a:xfrm flipH="1" flipV="1">
            <a:off x="4615892" y="3869728"/>
            <a:ext cx="14630" cy="2296980"/>
          </a:xfrm>
          <a:prstGeom prst="straightConnector1">
            <a:avLst/>
          </a:prstGeom>
          <a:solidFill>
            <a:schemeClr val="accent1"/>
          </a:solidFill>
          <a:ln w="38100" cap="flat" cmpd="sng" algn="ctr">
            <a:solidFill>
              <a:srgbClr val="004D95"/>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Ellipse 21"/>
          <p:cNvSpPr/>
          <p:nvPr/>
        </p:nvSpPr>
        <p:spPr bwMode="auto">
          <a:xfrm>
            <a:off x="1565451" y="927476"/>
            <a:ext cx="6115387" cy="492427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pic>
        <p:nvPicPr>
          <p:cNvPr id="4" name="Picture 1"/>
          <p:cNvPicPr>
            <a:picLocks noChangeAspect="1" noChangeArrowheads="1"/>
          </p:cNvPicPr>
          <p:nvPr/>
        </p:nvPicPr>
        <p:blipFill>
          <a:blip r:embed="rId5" cstate="print"/>
          <a:srcRect/>
          <a:stretch>
            <a:fillRect/>
          </a:stretch>
        </p:blipFill>
        <p:spPr bwMode="auto">
          <a:xfrm>
            <a:off x="69736" y="174920"/>
            <a:ext cx="3899001" cy="2954221"/>
          </a:xfrm>
          <a:prstGeom prst="rect">
            <a:avLst/>
          </a:prstGeom>
          <a:noFill/>
          <a:ln w="9525">
            <a:solidFill>
              <a:schemeClr val="tx1"/>
            </a:solidFill>
            <a:miter lim="800000"/>
            <a:headEnd/>
            <a:tailEnd/>
          </a:ln>
        </p:spPr>
      </p:pic>
      <p:sp>
        <p:nvSpPr>
          <p:cNvPr id="5" name="Textfeld 4"/>
          <p:cNvSpPr txBox="1"/>
          <p:nvPr/>
        </p:nvSpPr>
        <p:spPr>
          <a:xfrm>
            <a:off x="5468680" y="678525"/>
            <a:ext cx="3309560" cy="369332"/>
          </a:xfrm>
          <a:prstGeom prst="rect">
            <a:avLst/>
          </a:prstGeom>
          <a:solidFill>
            <a:srgbClr val="FFFF00"/>
          </a:solidFill>
          <a:ln>
            <a:solidFill>
              <a:schemeClr val="tx1"/>
            </a:solidFill>
          </a:ln>
        </p:spPr>
        <p:txBody>
          <a:bodyPr wrap="none" rtlCol="0">
            <a:spAutoFit/>
          </a:bodyPr>
          <a:lstStyle/>
          <a:p>
            <a:r>
              <a:rPr lang="en-US" sz="1800" dirty="0" smtClean="0"/>
              <a:t>IUGONET Metadata DB Portal</a:t>
            </a:r>
            <a:endParaRPr lang="en-US" sz="1800" dirty="0"/>
          </a:p>
        </p:txBody>
      </p:sp>
      <p:grpSp>
        <p:nvGrpSpPr>
          <p:cNvPr id="3" name="Gruppieren 6"/>
          <p:cNvGrpSpPr/>
          <p:nvPr/>
        </p:nvGrpSpPr>
        <p:grpSpPr>
          <a:xfrm>
            <a:off x="5270000" y="175565"/>
            <a:ext cx="3774643" cy="2955341"/>
            <a:chOff x="234176" y="0"/>
            <a:chExt cx="8619892" cy="6858000"/>
          </a:xfrm>
        </p:grpSpPr>
        <p:sp>
          <p:nvSpPr>
            <p:cNvPr id="7" name="Rechteck 6"/>
            <p:cNvSpPr/>
            <p:nvPr/>
          </p:nvSpPr>
          <p:spPr bwMode="auto">
            <a:xfrm>
              <a:off x="234176" y="0"/>
              <a:ext cx="8619892" cy="685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pic>
          <p:nvPicPr>
            <p:cNvPr id="8" name="Picture 3"/>
            <p:cNvPicPr>
              <a:picLocks noChangeAspect="1" noChangeArrowheads="1"/>
            </p:cNvPicPr>
            <p:nvPr/>
          </p:nvPicPr>
          <p:blipFill>
            <a:blip r:embed="rId6" cstate="print"/>
            <a:srcRect/>
            <a:stretch>
              <a:fillRect/>
            </a:stretch>
          </p:blipFill>
          <p:spPr bwMode="auto">
            <a:xfrm>
              <a:off x="546411" y="260514"/>
              <a:ext cx="8051181" cy="6290331"/>
            </a:xfrm>
            <a:prstGeom prst="rect">
              <a:avLst/>
            </a:prstGeom>
            <a:noFill/>
            <a:ln w="9525">
              <a:solidFill>
                <a:schemeClr val="bg1"/>
              </a:solidFill>
              <a:miter lim="800000"/>
              <a:headEnd/>
              <a:tailEnd/>
            </a:ln>
          </p:spPr>
        </p:pic>
      </p:grpSp>
      <p:sp>
        <p:nvSpPr>
          <p:cNvPr id="13" name="Rechteck 12"/>
          <p:cNvSpPr/>
          <p:nvPr/>
        </p:nvSpPr>
        <p:spPr bwMode="auto">
          <a:xfrm>
            <a:off x="0" y="6032810"/>
            <a:ext cx="9144000" cy="82519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pic>
        <p:nvPicPr>
          <p:cNvPr id="9" name="Picture 2"/>
          <p:cNvPicPr>
            <a:picLocks noChangeAspect="1" noChangeArrowheads="1"/>
          </p:cNvPicPr>
          <p:nvPr/>
        </p:nvPicPr>
        <p:blipFill>
          <a:blip r:embed="rId7" cstate="print"/>
          <a:srcRect/>
          <a:stretch>
            <a:fillRect/>
          </a:stretch>
        </p:blipFill>
        <p:spPr bwMode="auto">
          <a:xfrm>
            <a:off x="2531063" y="4352542"/>
            <a:ext cx="4165874" cy="2432304"/>
          </a:xfrm>
          <a:prstGeom prst="rect">
            <a:avLst/>
          </a:prstGeom>
          <a:noFill/>
          <a:ln w="9525">
            <a:solidFill>
              <a:schemeClr val="tx1"/>
            </a:solidFill>
            <a:miter lim="800000"/>
            <a:headEnd/>
            <a:tailEnd/>
          </a:ln>
        </p:spPr>
      </p:pic>
      <p:sp>
        <p:nvSpPr>
          <p:cNvPr id="14" name="Textfeld 13"/>
          <p:cNvSpPr txBox="1"/>
          <p:nvPr/>
        </p:nvSpPr>
        <p:spPr>
          <a:xfrm>
            <a:off x="383323" y="5398113"/>
            <a:ext cx="2630536" cy="1446550"/>
          </a:xfrm>
          <a:prstGeom prst="rect">
            <a:avLst/>
          </a:prstGeom>
          <a:solidFill>
            <a:schemeClr val="bg1"/>
          </a:solidFill>
          <a:ln>
            <a:solidFill>
              <a:schemeClr val="tx1"/>
            </a:solidFill>
          </a:ln>
        </p:spPr>
        <p:txBody>
          <a:bodyPr wrap="square" rtlCol="0">
            <a:spAutoFit/>
          </a:bodyPr>
          <a:lstStyle/>
          <a:p>
            <a:r>
              <a:rPr lang="de-DE" sz="1400" dirty="0" smtClean="0">
                <a:solidFill>
                  <a:srgbClr val="00589C"/>
                </a:solidFill>
              </a:rPr>
              <a:t>Information model &amp; </a:t>
            </a:r>
            <a:r>
              <a:rPr lang="de-DE" sz="1400" dirty="0" err="1" smtClean="0">
                <a:solidFill>
                  <a:srgbClr val="00589C"/>
                </a:solidFill>
              </a:rPr>
              <a:t>resources</a:t>
            </a:r>
            <a:endParaRPr lang="de-DE" sz="1400" dirty="0" smtClean="0">
              <a:solidFill>
                <a:srgbClr val="00589C"/>
              </a:solidFill>
            </a:endParaRPr>
          </a:p>
          <a:p>
            <a:pPr>
              <a:buFont typeface="Arial" pitchFamily="34" charset="0"/>
              <a:buChar char="•"/>
            </a:pPr>
            <a:r>
              <a:rPr lang="de-DE" sz="1200" dirty="0" smtClean="0"/>
              <a:t>  ISDC </a:t>
            </a:r>
            <a:r>
              <a:rPr lang="de-DE" sz="1200" dirty="0" err="1" smtClean="0"/>
              <a:t>ontology</a:t>
            </a:r>
            <a:r>
              <a:rPr lang="de-DE" sz="1200" dirty="0" smtClean="0"/>
              <a:t> </a:t>
            </a:r>
            <a:r>
              <a:rPr lang="de-DE" sz="1200" dirty="0" err="1" smtClean="0"/>
              <a:t>network</a:t>
            </a:r>
            <a:endParaRPr lang="de-DE" sz="1200" dirty="0" smtClean="0"/>
          </a:p>
          <a:p>
            <a:pPr>
              <a:buFont typeface="Arial" pitchFamily="34" charset="0"/>
              <a:buChar char="•"/>
            </a:pPr>
            <a:r>
              <a:rPr lang="de-DE" sz="1200" dirty="0" smtClean="0"/>
              <a:t>  </a:t>
            </a:r>
            <a:r>
              <a:rPr lang="de-DE" sz="1200" dirty="0" err="1" smtClean="0"/>
              <a:t>Keyword</a:t>
            </a:r>
            <a:r>
              <a:rPr lang="de-DE" sz="1200" dirty="0" smtClean="0"/>
              <a:t> </a:t>
            </a:r>
            <a:r>
              <a:rPr lang="de-DE" sz="1200" dirty="0" err="1" smtClean="0"/>
              <a:t>vocabularies</a:t>
            </a:r>
            <a:endParaRPr lang="de-DE" sz="1200" dirty="0" smtClean="0"/>
          </a:p>
          <a:p>
            <a:pPr>
              <a:buFont typeface="Arial" pitchFamily="34" charset="0"/>
              <a:buChar char="•"/>
            </a:pPr>
            <a:r>
              <a:rPr lang="de-DE" sz="1200" dirty="0" smtClean="0"/>
              <a:t>  GFZ RDF+RDB </a:t>
            </a:r>
            <a:r>
              <a:rPr lang="de-DE" sz="1200" dirty="0" err="1" smtClean="0"/>
              <a:t>data</a:t>
            </a:r>
            <a:r>
              <a:rPr lang="de-DE" sz="1200" dirty="0" smtClean="0"/>
              <a:t>, LOD </a:t>
            </a:r>
            <a:r>
              <a:rPr lang="de-DE" sz="1200" dirty="0" err="1" smtClean="0"/>
              <a:t>data</a:t>
            </a:r>
            <a:endParaRPr lang="de-DE" sz="1200" dirty="0" smtClean="0"/>
          </a:p>
          <a:p>
            <a:r>
              <a:rPr lang="de-DE" sz="1400" dirty="0" smtClean="0">
                <a:solidFill>
                  <a:srgbClr val="00589C"/>
                </a:solidFill>
              </a:rPr>
              <a:t>Technical </a:t>
            </a:r>
            <a:r>
              <a:rPr lang="de-DE" sz="1400" dirty="0" err="1" smtClean="0">
                <a:solidFill>
                  <a:srgbClr val="00589C"/>
                </a:solidFill>
              </a:rPr>
              <a:t>implementation</a:t>
            </a:r>
            <a:endParaRPr lang="de-DE" sz="1400" dirty="0" smtClean="0">
              <a:solidFill>
                <a:srgbClr val="00589C"/>
              </a:solidFill>
            </a:endParaRPr>
          </a:p>
          <a:p>
            <a:pPr>
              <a:buFont typeface="Arial" pitchFamily="34" charset="0"/>
              <a:buChar char="•"/>
            </a:pPr>
            <a:r>
              <a:rPr lang="de-DE" sz="1200" dirty="0" smtClean="0"/>
              <a:t>  </a:t>
            </a:r>
            <a:r>
              <a:rPr lang="de-DE" sz="1200" dirty="0" err="1" smtClean="0"/>
              <a:t>Drupal</a:t>
            </a:r>
            <a:r>
              <a:rPr lang="de-DE" sz="1200" dirty="0" smtClean="0"/>
              <a:t> CMS, </a:t>
            </a:r>
            <a:r>
              <a:rPr lang="de-DE" sz="1200" dirty="0" err="1" smtClean="0"/>
              <a:t>Virtuoso</a:t>
            </a:r>
            <a:r>
              <a:rPr lang="de-DE" sz="1200" dirty="0" smtClean="0"/>
              <a:t> Triple Store</a:t>
            </a:r>
          </a:p>
          <a:p>
            <a:pPr>
              <a:buFont typeface="Arial" pitchFamily="34" charset="0"/>
              <a:buChar char="•"/>
            </a:pPr>
            <a:r>
              <a:rPr lang="de-DE" sz="1200" dirty="0" smtClean="0"/>
              <a:t>  Open </a:t>
            </a:r>
            <a:r>
              <a:rPr lang="de-DE" sz="1200" dirty="0" err="1" smtClean="0"/>
              <a:t>Semantic</a:t>
            </a:r>
            <a:r>
              <a:rPr lang="de-DE" sz="1200" dirty="0" smtClean="0"/>
              <a:t> Framework OSF</a:t>
            </a:r>
            <a:endParaRPr lang="de-DE" sz="1200" dirty="0"/>
          </a:p>
        </p:txBody>
      </p:sp>
      <p:sp>
        <p:nvSpPr>
          <p:cNvPr id="21" name="Textfeld 20"/>
          <p:cNvSpPr txBox="1"/>
          <p:nvPr/>
        </p:nvSpPr>
        <p:spPr>
          <a:xfrm>
            <a:off x="4882498" y="5874432"/>
            <a:ext cx="1569660" cy="861774"/>
          </a:xfrm>
          <a:prstGeom prst="rect">
            <a:avLst/>
          </a:prstGeom>
          <a:solidFill>
            <a:schemeClr val="bg1"/>
          </a:solidFill>
          <a:ln>
            <a:solidFill>
              <a:schemeClr val="tx1"/>
            </a:solidFill>
          </a:ln>
        </p:spPr>
        <p:txBody>
          <a:bodyPr wrap="none" rtlCol="0">
            <a:spAutoFit/>
          </a:bodyPr>
          <a:lstStyle/>
          <a:p>
            <a:r>
              <a:rPr lang="en-US" sz="1400" dirty="0" smtClean="0">
                <a:solidFill>
                  <a:srgbClr val="0000FF"/>
                </a:solidFill>
              </a:rPr>
              <a:t>Resources</a:t>
            </a:r>
          </a:p>
          <a:p>
            <a:pPr>
              <a:buFont typeface="Arial" pitchFamily="34" charset="0"/>
              <a:buChar char="•"/>
            </a:pPr>
            <a:r>
              <a:rPr lang="en-US" sz="1200" dirty="0" smtClean="0"/>
              <a:t> Geodetic data</a:t>
            </a:r>
          </a:p>
          <a:p>
            <a:pPr>
              <a:buFont typeface="Arial" pitchFamily="34" charset="0"/>
              <a:buChar char="•"/>
            </a:pPr>
            <a:r>
              <a:rPr lang="en-US" sz="1200" dirty="0" smtClean="0"/>
              <a:t> Magnetic field data</a:t>
            </a:r>
          </a:p>
          <a:p>
            <a:pPr>
              <a:buFont typeface="Arial" pitchFamily="34" charset="0"/>
              <a:buChar char="•"/>
            </a:pPr>
            <a:r>
              <a:rPr lang="en-US" sz="1200" dirty="0" smtClean="0"/>
              <a:t> Atmosphere data</a:t>
            </a:r>
            <a:endParaRPr lang="en-US" sz="1200" dirty="0"/>
          </a:p>
        </p:txBody>
      </p:sp>
      <p:cxnSp>
        <p:nvCxnSpPr>
          <p:cNvPr id="24" name="Gerade Verbindung mit Pfeil 23"/>
          <p:cNvCxnSpPr/>
          <p:nvPr/>
        </p:nvCxnSpPr>
        <p:spPr bwMode="auto">
          <a:xfrm flipH="1">
            <a:off x="3942773" y="979943"/>
            <a:ext cx="97436" cy="7496"/>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mit Pfeil 29"/>
          <p:cNvCxnSpPr/>
          <p:nvPr/>
        </p:nvCxnSpPr>
        <p:spPr bwMode="auto">
          <a:xfrm flipH="1">
            <a:off x="6681516" y="5130598"/>
            <a:ext cx="117423" cy="84944"/>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mit Pfeil 31"/>
          <p:cNvCxnSpPr/>
          <p:nvPr/>
        </p:nvCxnSpPr>
        <p:spPr bwMode="auto">
          <a:xfrm flipV="1">
            <a:off x="1583443" y="3112659"/>
            <a:ext cx="9993" cy="64956"/>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mit Pfeil 33"/>
          <p:cNvCxnSpPr/>
          <p:nvPr/>
        </p:nvCxnSpPr>
        <p:spPr bwMode="auto">
          <a:xfrm flipH="1" flipV="1">
            <a:off x="7649079" y="3092672"/>
            <a:ext cx="2499" cy="54963"/>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Gerade Verbindung mit Pfeil 37"/>
          <p:cNvCxnSpPr/>
          <p:nvPr/>
        </p:nvCxnSpPr>
        <p:spPr bwMode="auto">
          <a:xfrm>
            <a:off x="5223712" y="979943"/>
            <a:ext cx="47468" cy="2499"/>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 Verbindung mit Pfeil 39"/>
          <p:cNvCxnSpPr/>
          <p:nvPr/>
        </p:nvCxnSpPr>
        <p:spPr bwMode="auto">
          <a:xfrm>
            <a:off x="2514399" y="5181809"/>
            <a:ext cx="36787" cy="26599"/>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feld 41"/>
          <p:cNvSpPr txBox="1"/>
          <p:nvPr/>
        </p:nvSpPr>
        <p:spPr>
          <a:xfrm>
            <a:off x="508066" y="3382274"/>
            <a:ext cx="1107996" cy="923330"/>
          </a:xfrm>
          <a:prstGeom prst="rect">
            <a:avLst/>
          </a:prstGeom>
          <a:noFill/>
        </p:spPr>
        <p:txBody>
          <a:bodyPr wrap="none" rtlCol="0">
            <a:spAutoFit/>
          </a:bodyPr>
          <a:lstStyle/>
          <a:p>
            <a:r>
              <a:rPr lang="en-US" sz="1800" dirty="0" smtClean="0">
                <a:solidFill>
                  <a:srgbClr val="FF0000"/>
                </a:solidFill>
              </a:rPr>
              <a:t>Domain</a:t>
            </a:r>
          </a:p>
          <a:p>
            <a:r>
              <a:rPr lang="en-US" sz="1800" dirty="0" smtClean="0">
                <a:solidFill>
                  <a:srgbClr val="FF0000"/>
                </a:solidFill>
              </a:rPr>
              <a:t>Ontology</a:t>
            </a:r>
          </a:p>
          <a:p>
            <a:r>
              <a:rPr lang="en-US" sz="1800" dirty="0" smtClean="0">
                <a:solidFill>
                  <a:srgbClr val="FF0000"/>
                </a:solidFill>
              </a:rPr>
              <a:t>Merging</a:t>
            </a:r>
            <a:endParaRPr lang="en-US" sz="1800" dirty="0">
              <a:solidFill>
                <a:srgbClr val="FF0000"/>
              </a:solidFill>
            </a:endParaRPr>
          </a:p>
        </p:txBody>
      </p:sp>
      <p:sp>
        <p:nvSpPr>
          <p:cNvPr id="43" name="Textfeld 42"/>
          <p:cNvSpPr txBox="1"/>
          <p:nvPr/>
        </p:nvSpPr>
        <p:spPr>
          <a:xfrm>
            <a:off x="7474912" y="4102620"/>
            <a:ext cx="1659493" cy="923330"/>
          </a:xfrm>
          <a:prstGeom prst="rect">
            <a:avLst/>
          </a:prstGeom>
          <a:noFill/>
        </p:spPr>
        <p:txBody>
          <a:bodyPr wrap="none" rtlCol="0">
            <a:spAutoFit/>
          </a:bodyPr>
          <a:lstStyle/>
          <a:p>
            <a:r>
              <a:rPr lang="en-US" sz="1800" dirty="0" smtClean="0">
                <a:solidFill>
                  <a:srgbClr val="FF0000"/>
                </a:solidFill>
              </a:rPr>
              <a:t>Terminological</a:t>
            </a:r>
          </a:p>
          <a:p>
            <a:r>
              <a:rPr lang="en-US" sz="1800" dirty="0" smtClean="0">
                <a:solidFill>
                  <a:srgbClr val="FF0000"/>
                </a:solidFill>
              </a:rPr>
              <a:t>Ontology</a:t>
            </a:r>
          </a:p>
          <a:p>
            <a:r>
              <a:rPr lang="en-US" sz="1800" dirty="0" smtClean="0">
                <a:solidFill>
                  <a:srgbClr val="FF0000"/>
                </a:solidFill>
              </a:rPr>
              <a:t>Merging</a:t>
            </a:r>
            <a:endParaRPr lang="en-US" sz="1800" dirty="0">
              <a:solidFill>
                <a:srgbClr val="FF0000"/>
              </a:solidFill>
            </a:endParaRPr>
          </a:p>
        </p:txBody>
      </p:sp>
      <p:sp>
        <p:nvSpPr>
          <p:cNvPr id="44" name="Ellipse 43"/>
          <p:cNvSpPr/>
          <p:nvPr/>
        </p:nvSpPr>
        <p:spPr bwMode="auto">
          <a:xfrm>
            <a:off x="4096514" y="2904123"/>
            <a:ext cx="1002182" cy="980237"/>
          </a:xfrm>
          <a:prstGeom prst="ellipse">
            <a:avLst/>
          </a:prstGeom>
          <a:solidFill>
            <a:schemeClr val="accent3"/>
          </a:solidFill>
          <a:ln w="38100" cap="flat" cmpd="sng" algn="ctr">
            <a:solidFill>
              <a:srgbClr val="004D9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 name="Textfeld 44"/>
          <p:cNvSpPr txBox="1"/>
          <p:nvPr/>
        </p:nvSpPr>
        <p:spPr>
          <a:xfrm>
            <a:off x="4198925" y="3189416"/>
            <a:ext cx="938077" cy="461665"/>
          </a:xfrm>
          <a:prstGeom prst="rect">
            <a:avLst/>
          </a:prstGeom>
          <a:noFill/>
        </p:spPr>
        <p:txBody>
          <a:bodyPr wrap="none" rtlCol="0">
            <a:spAutoFit/>
          </a:bodyPr>
          <a:lstStyle/>
          <a:p>
            <a:r>
              <a:rPr lang="en-US" dirty="0" smtClean="0">
                <a:solidFill>
                  <a:srgbClr val="004D95"/>
                </a:solidFill>
              </a:rPr>
              <a:t>LOD*</a:t>
            </a:r>
            <a:endParaRPr lang="en-US" dirty="0">
              <a:solidFill>
                <a:srgbClr val="004D95"/>
              </a:solidFill>
            </a:endParaRPr>
          </a:p>
        </p:txBody>
      </p:sp>
      <p:sp>
        <p:nvSpPr>
          <p:cNvPr id="46" name="Textfeld 45"/>
          <p:cNvSpPr txBox="1"/>
          <p:nvPr/>
        </p:nvSpPr>
        <p:spPr>
          <a:xfrm>
            <a:off x="7290726" y="6240791"/>
            <a:ext cx="1705916" cy="523220"/>
          </a:xfrm>
          <a:prstGeom prst="rect">
            <a:avLst/>
          </a:prstGeom>
          <a:solidFill>
            <a:schemeClr val="accent5"/>
          </a:solidFill>
          <a:ln>
            <a:solidFill>
              <a:schemeClr val="tx1"/>
            </a:solidFill>
          </a:ln>
          <a:effectLst/>
        </p:spPr>
        <p:txBody>
          <a:bodyPr wrap="none" rtlCol="0">
            <a:spAutoFit/>
          </a:bodyPr>
          <a:lstStyle/>
          <a:p>
            <a:r>
              <a:rPr lang="de-DE" sz="1400" dirty="0" smtClean="0"/>
              <a:t>*Linked open Data</a:t>
            </a:r>
          </a:p>
          <a:p>
            <a:r>
              <a:rPr lang="en-US" sz="1400" dirty="0">
                <a:hlinkClick r:id="rId8"/>
              </a:rPr>
              <a:t>http://lod-cloud.net/</a:t>
            </a:r>
            <a:endParaRPr lang="en-US" sz="1400" dirty="0"/>
          </a:p>
        </p:txBody>
      </p:sp>
      <p:cxnSp>
        <p:nvCxnSpPr>
          <p:cNvPr id="48" name="Gerade Verbindung mit Pfeil 47"/>
          <p:cNvCxnSpPr/>
          <p:nvPr/>
        </p:nvCxnSpPr>
        <p:spPr bwMode="auto">
          <a:xfrm>
            <a:off x="3979468" y="2604201"/>
            <a:ext cx="358446" cy="395020"/>
          </a:xfrm>
          <a:prstGeom prst="straightConnector1">
            <a:avLst/>
          </a:prstGeom>
          <a:solidFill>
            <a:schemeClr val="accent1"/>
          </a:solidFill>
          <a:ln w="38100" cap="flat" cmpd="sng" algn="ctr">
            <a:solidFill>
              <a:srgbClr val="004D95"/>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mit Pfeil 53"/>
          <p:cNvCxnSpPr/>
          <p:nvPr/>
        </p:nvCxnSpPr>
        <p:spPr bwMode="auto">
          <a:xfrm flipH="1">
            <a:off x="4886554" y="2611515"/>
            <a:ext cx="380390" cy="387705"/>
          </a:xfrm>
          <a:prstGeom prst="straightConnector1">
            <a:avLst/>
          </a:prstGeom>
          <a:solidFill>
            <a:schemeClr val="accent1"/>
          </a:solidFill>
          <a:ln w="38100" cap="flat" cmpd="sng" algn="ctr">
            <a:solidFill>
              <a:srgbClr val="004D95"/>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Rechteck 46"/>
          <p:cNvSpPr/>
          <p:nvPr/>
        </p:nvSpPr>
        <p:spPr bwMode="auto">
          <a:xfrm>
            <a:off x="5332782" y="235225"/>
            <a:ext cx="3613709" cy="445087"/>
          </a:xfrm>
          <a:prstGeom prst="rect">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 name="Text Box 4"/>
          <p:cNvSpPr txBox="1">
            <a:spLocks noChangeArrowheads="1"/>
          </p:cNvSpPr>
          <p:nvPr/>
        </p:nvSpPr>
        <p:spPr bwMode="auto">
          <a:xfrm>
            <a:off x="2728582" y="4608665"/>
            <a:ext cx="3760000" cy="338554"/>
          </a:xfrm>
          <a:prstGeom prst="rect">
            <a:avLst/>
          </a:prstGeom>
          <a:solidFill>
            <a:srgbClr val="FFFFCC"/>
          </a:solidFill>
          <a:ln w="9525">
            <a:solidFill>
              <a:schemeClr val="tx1"/>
            </a:solidFill>
            <a:miter lim="800000"/>
            <a:headEnd/>
            <a:tailEnd/>
          </a:ln>
        </p:spPr>
        <p:txBody>
          <a:bodyPr wrap="square">
            <a:spAutoFit/>
          </a:bodyPr>
          <a:lstStyle/>
          <a:p>
            <a:pPr algn="ctr"/>
            <a:r>
              <a:rPr lang="en-US" sz="1600" dirty="0" smtClean="0">
                <a:solidFill>
                  <a:srgbClr val="0033CC"/>
                </a:solidFill>
              </a:rPr>
              <a:t>GFZ ISDC </a:t>
            </a:r>
            <a:r>
              <a:rPr lang="en-US" sz="1600" dirty="0" err="1" smtClean="0">
                <a:solidFill>
                  <a:srgbClr val="0033CC"/>
                </a:solidFill>
              </a:rPr>
              <a:t>Drupal</a:t>
            </a:r>
            <a:r>
              <a:rPr lang="en-US" sz="1600" dirty="0" smtClean="0">
                <a:solidFill>
                  <a:srgbClr val="0033CC"/>
                </a:solidFill>
              </a:rPr>
              <a:t> 7 proof of concept</a:t>
            </a:r>
            <a:endParaRPr lang="en-US" sz="1600" dirty="0">
              <a:solidFill>
                <a:srgbClr val="0033CC"/>
              </a:solidFill>
            </a:endParaRPr>
          </a:p>
        </p:txBody>
      </p:sp>
      <p:sp>
        <p:nvSpPr>
          <p:cNvPr id="35" name="Textfeld 34"/>
          <p:cNvSpPr txBox="1"/>
          <p:nvPr/>
        </p:nvSpPr>
        <p:spPr>
          <a:xfrm>
            <a:off x="7381037" y="4967026"/>
            <a:ext cx="1681871" cy="1169551"/>
          </a:xfrm>
          <a:prstGeom prst="rect">
            <a:avLst/>
          </a:prstGeom>
          <a:noFill/>
        </p:spPr>
        <p:txBody>
          <a:bodyPr wrap="none" rtlCol="0">
            <a:spAutoFit/>
          </a:bodyPr>
          <a:lstStyle/>
          <a:p>
            <a:pPr>
              <a:buFont typeface="Arial" pitchFamily="34" charset="0"/>
              <a:buChar char="•"/>
            </a:pPr>
            <a:r>
              <a:rPr lang="en-US" sz="1400" dirty="0" smtClean="0">
                <a:solidFill>
                  <a:srgbClr val="004D95"/>
                </a:solidFill>
              </a:rPr>
              <a:t> GCMD Keywords</a:t>
            </a:r>
          </a:p>
          <a:p>
            <a:pPr>
              <a:buFont typeface="Arial" pitchFamily="34" charset="0"/>
              <a:buChar char="•"/>
            </a:pPr>
            <a:r>
              <a:rPr lang="en-US" sz="1400" dirty="0" smtClean="0">
                <a:solidFill>
                  <a:srgbClr val="004D95"/>
                </a:solidFill>
              </a:rPr>
              <a:t> GEMET</a:t>
            </a:r>
          </a:p>
          <a:p>
            <a:pPr>
              <a:buFont typeface="Arial" pitchFamily="34" charset="0"/>
              <a:buChar char="•"/>
            </a:pPr>
            <a:r>
              <a:rPr lang="en-US" sz="1400" dirty="0" smtClean="0">
                <a:solidFill>
                  <a:srgbClr val="004D95"/>
                </a:solidFill>
              </a:rPr>
              <a:t> SPASE</a:t>
            </a:r>
          </a:p>
          <a:p>
            <a:pPr>
              <a:buFont typeface="Arial" pitchFamily="34" charset="0"/>
              <a:buChar char="•"/>
            </a:pPr>
            <a:r>
              <a:rPr lang="en-US" sz="1400" dirty="0" smtClean="0">
                <a:solidFill>
                  <a:srgbClr val="004D95"/>
                </a:solidFill>
              </a:rPr>
              <a:t> PDS</a:t>
            </a:r>
          </a:p>
          <a:p>
            <a:pPr>
              <a:buFont typeface="Arial" pitchFamily="34" charset="0"/>
              <a:buChar char="•"/>
            </a:pPr>
            <a:r>
              <a:rPr lang="en-US" sz="1400" dirty="0">
                <a:solidFill>
                  <a:srgbClr val="004D95"/>
                </a:solidFill>
              </a:rPr>
              <a:t> </a:t>
            </a:r>
            <a:r>
              <a:rPr lang="en-US" sz="1400" dirty="0" smtClean="0">
                <a:solidFill>
                  <a:srgbClr val="004D95"/>
                </a:solidFill>
              </a:rPr>
              <a:t>IVOA</a:t>
            </a:r>
            <a:endParaRPr lang="en-US" sz="1400" dirty="0">
              <a:solidFill>
                <a:srgbClr val="004D95"/>
              </a:solidFill>
            </a:endParaRPr>
          </a:p>
        </p:txBody>
      </p:sp>
      <p:sp>
        <p:nvSpPr>
          <p:cNvPr id="36" name="Textfeld 35"/>
          <p:cNvSpPr txBox="1"/>
          <p:nvPr/>
        </p:nvSpPr>
        <p:spPr>
          <a:xfrm>
            <a:off x="404442" y="4229627"/>
            <a:ext cx="1252266" cy="1169551"/>
          </a:xfrm>
          <a:prstGeom prst="rect">
            <a:avLst/>
          </a:prstGeom>
          <a:noFill/>
        </p:spPr>
        <p:txBody>
          <a:bodyPr wrap="square" rtlCol="0">
            <a:spAutoFit/>
          </a:bodyPr>
          <a:lstStyle/>
          <a:p>
            <a:pPr>
              <a:buFont typeface="Arial" pitchFamily="34" charset="0"/>
              <a:buChar char="•"/>
            </a:pPr>
            <a:r>
              <a:rPr lang="en-US" sz="1400" dirty="0" smtClean="0">
                <a:solidFill>
                  <a:srgbClr val="004D95"/>
                </a:solidFill>
              </a:rPr>
              <a:t> FOAF</a:t>
            </a:r>
          </a:p>
          <a:p>
            <a:pPr>
              <a:buFont typeface="Arial" pitchFamily="34" charset="0"/>
              <a:buChar char="•"/>
            </a:pPr>
            <a:r>
              <a:rPr lang="en-US" sz="1400" dirty="0" smtClean="0">
                <a:solidFill>
                  <a:srgbClr val="004D95"/>
                </a:solidFill>
              </a:rPr>
              <a:t> BIBO</a:t>
            </a:r>
          </a:p>
          <a:p>
            <a:pPr>
              <a:buFont typeface="Arial" pitchFamily="34" charset="0"/>
              <a:buChar char="•"/>
            </a:pPr>
            <a:r>
              <a:rPr lang="en-US" sz="1400" dirty="0" smtClean="0">
                <a:solidFill>
                  <a:srgbClr val="004D95"/>
                </a:solidFill>
              </a:rPr>
              <a:t> </a:t>
            </a:r>
            <a:r>
              <a:rPr lang="en-US" sz="1400" dirty="0" err="1" smtClean="0">
                <a:solidFill>
                  <a:srgbClr val="004D95"/>
                </a:solidFill>
              </a:rPr>
              <a:t>GeoNames</a:t>
            </a:r>
            <a:r>
              <a:rPr lang="en-US" sz="1400" dirty="0" smtClean="0">
                <a:solidFill>
                  <a:srgbClr val="004D95"/>
                </a:solidFill>
              </a:rPr>
              <a:t> </a:t>
            </a:r>
          </a:p>
          <a:p>
            <a:pPr>
              <a:buFont typeface="Arial" pitchFamily="34" charset="0"/>
              <a:buChar char="•"/>
            </a:pPr>
            <a:r>
              <a:rPr lang="en-US" sz="1400" dirty="0" smtClean="0">
                <a:solidFill>
                  <a:srgbClr val="004D95"/>
                </a:solidFill>
              </a:rPr>
              <a:t> </a:t>
            </a:r>
            <a:r>
              <a:rPr lang="en-US" sz="1400" dirty="0" err="1" smtClean="0">
                <a:solidFill>
                  <a:srgbClr val="004D95"/>
                </a:solidFill>
              </a:rPr>
              <a:t>dbPedia</a:t>
            </a:r>
            <a:r>
              <a:rPr lang="en-US" sz="1400" dirty="0" smtClean="0">
                <a:solidFill>
                  <a:srgbClr val="004D95"/>
                </a:solidFill>
              </a:rPr>
              <a:t> </a:t>
            </a:r>
          </a:p>
          <a:p>
            <a:pPr>
              <a:buFont typeface="Arial" pitchFamily="34" charset="0"/>
              <a:buChar char="•"/>
            </a:pPr>
            <a:r>
              <a:rPr lang="en-US" sz="1400" dirty="0" smtClean="0">
                <a:solidFill>
                  <a:srgbClr val="004D95"/>
                </a:solidFill>
              </a:rPr>
              <a:t> SPASE</a:t>
            </a:r>
            <a:endParaRPr lang="en-US" sz="1400" dirty="0">
              <a:solidFill>
                <a:srgbClr val="004D95"/>
              </a:solidFill>
            </a:endParaRPr>
          </a:p>
        </p:txBody>
      </p:sp>
      <p:pic>
        <p:nvPicPr>
          <p:cNvPr id="152578" name="Picture 2" descr="ESPAS notext"/>
          <p:cNvPicPr>
            <a:picLocks noChangeAspect="1" noChangeArrowheads="1"/>
          </p:cNvPicPr>
          <p:nvPr/>
        </p:nvPicPr>
        <p:blipFill>
          <a:blip r:embed="rId9" cstate="print"/>
          <a:srcRect/>
          <a:stretch>
            <a:fillRect/>
          </a:stretch>
        </p:blipFill>
        <p:spPr bwMode="auto">
          <a:xfrm>
            <a:off x="5387168" y="295006"/>
            <a:ext cx="909537" cy="322288"/>
          </a:xfrm>
          <a:prstGeom prst="rect">
            <a:avLst/>
          </a:prstGeom>
          <a:solidFill>
            <a:srgbClr val="FFFFCC"/>
          </a:solidFill>
        </p:spPr>
      </p:pic>
      <p:sp>
        <p:nvSpPr>
          <p:cNvPr id="15" name="Textfeld 14"/>
          <p:cNvSpPr txBox="1"/>
          <p:nvPr/>
        </p:nvSpPr>
        <p:spPr>
          <a:xfrm>
            <a:off x="6266559" y="267127"/>
            <a:ext cx="2723823" cy="369332"/>
          </a:xfrm>
          <a:prstGeom prst="rect">
            <a:avLst/>
          </a:prstGeom>
          <a:noFill/>
          <a:ln>
            <a:noFill/>
          </a:ln>
        </p:spPr>
        <p:txBody>
          <a:bodyPr wrap="none" rtlCol="0">
            <a:spAutoFit/>
          </a:bodyPr>
          <a:lstStyle/>
          <a:p>
            <a:r>
              <a:rPr lang="en-US" sz="1800" dirty="0" smtClean="0">
                <a:solidFill>
                  <a:srgbClr val="0033CC"/>
                </a:solidFill>
              </a:rPr>
              <a:t>EU 7</a:t>
            </a:r>
            <a:r>
              <a:rPr lang="en-US" sz="1800" baseline="30000" dirty="0" smtClean="0">
                <a:solidFill>
                  <a:srgbClr val="0033CC"/>
                </a:solidFill>
              </a:rPr>
              <a:t>th</a:t>
            </a:r>
            <a:r>
              <a:rPr lang="en-US" sz="1800" dirty="0" smtClean="0">
                <a:solidFill>
                  <a:srgbClr val="0033CC"/>
                </a:solidFill>
              </a:rPr>
              <a:t> framework project</a:t>
            </a:r>
            <a:endParaRPr lang="en-US" sz="1800" dirty="0">
              <a:solidFill>
                <a:srgbClr val="0033CC"/>
              </a:solidFill>
            </a:endParaRPr>
          </a:p>
        </p:txBody>
      </p:sp>
      <p:sp>
        <p:nvSpPr>
          <p:cNvPr id="53" name="Rechteck 52"/>
          <p:cNvSpPr/>
          <p:nvPr/>
        </p:nvSpPr>
        <p:spPr bwMode="auto">
          <a:xfrm>
            <a:off x="833933" y="197512"/>
            <a:ext cx="3123590" cy="482803"/>
          </a:xfrm>
          <a:prstGeom prst="rect">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 name="Textfeld 51"/>
          <p:cNvSpPr txBox="1"/>
          <p:nvPr/>
        </p:nvSpPr>
        <p:spPr>
          <a:xfrm>
            <a:off x="6174541" y="1411831"/>
            <a:ext cx="2786576" cy="1600438"/>
          </a:xfrm>
          <a:prstGeom prst="rect">
            <a:avLst/>
          </a:prstGeom>
          <a:solidFill>
            <a:schemeClr val="bg1"/>
          </a:solidFill>
          <a:ln>
            <a:solidFill>
              <a:schemeClr val="tx1"/>
            </a:solidFill>
          </a:ln>
          <a:effectLst/>
        </p:spPr>
        <p:txBody>
          <a:bodyPr wrap="square" rtlCol="0">
            <a:spAutoFit/>
          </a:bodyPr>
          <a:lstStyle/>
          <a:p>
            <a:r>
              <a:rPr lang="de-DE" sz="1400" dirty="0" err="1" smtClean="0">
                <a:solidFill>
                  <a:srgbClr val="00589C"/>
                </a:solidFill>
                <a:latin typeface="+mj-lt"/>
              </a:rPr>
              <a:t>Objectives</a:t>
            </a:r>
            <a:endParaRPr lang="de-DE" sz="1400" dirty="0" smtClean="0">
              <a:solidFill>
                <a:srgbClr val="00589C"/>
              </a:solidFill>
              <a:latin typeface="+mj-lt"/>
            </a:endParaRPr>
          </a:p>
          <a:p>
            <a:pPr>
              <a:buFont typeface="Arial" pitchFamily="34" charset="0"/>
              <a:buChar char="•"/>
            </a:pPr>
            <a:r>
              <a:rPr lang="en-US" sz="1200" dirty="0" smtClean="0">
                <a:latin typeface="+mj-lt"/>
              </a:rPr>
              <a:t> P</a:t>
            </a:r>
            <a:r>
              <a:rPr lang="en-GB" sz="1200" dirty="0" err="1" smtClean="0">
                <a:latin typeface="+mj-lt"/>
              </a:rPr>
              <a:t>latform</a:t>
            </a:r>
            <a:r>
              <a:rPr lang="en-GB" sz="1200" dirty="0" smtClean="0">
                <a:latin typeface="+mj-lt"/>
              </a:rPr>
              <a:t> to integrate data from         </a:t>
            </a:r>
          </a:p>
          <a:p>
            <a:r>
              <a:rPr lang="en-GB" sz="1200" dirty="0" smtClean="0">
                <a:latin typeface="+mj-lt"/>
              </a:rPr>
              <a:t>  thermosphere, ionosphere,  </a:t>
            </a:r>
          </a:p>
          <a:p>
            <a:r>
              <a:rPr lang="en-GB" sz="1200" dirty="0" smtClean="0">
                <a:latin typeface="+mj-lt"/>
              </a:rPr>
              <a:t>  </a:t>
            </a:r>
            <a:r>
              <a:rPr lang="en-GB" sz="1200" dirty="0" err="1" smtClean="0">
                <a:latin typeface="+mj-lt"/>
              </a:rPr>
              <a:t>plasmasphere</a:t>
            </a:r>
            <a:r>
              <a:rPr lang="en-GB" sz="1200" dirty="0" smtClean="0">
                <a:latin typeface="+mj-lt"/>
              </a:rPr>
              <a:t> &amp; magnetosphere</a:t>
            </a:r>
            <a:endParaRPr lang="en-US" sz="1200" dirty="0" smtClean="0">
              <a:latin typeface="+mj-lt"/>
            </a:endParaRPr>
          </a:p>
          <a:p>
            <a:pPr>
              <a:buFont typeface="Arial" pitchFamily="34" charset="0"/>
              <a:buChar char="•"/>
            </a:pPr>
            <a:r>
              <a:rPr lang="de-DE" sz="1200" dirty="0" smtClean="0">
                <a:latin typeface="+mj-lt"/>
              </a:rPr>
              <a:t> </a:t>
            </a:r>
            <a:r>
              <a:rPr lang="de-DE" sz="1200" dirty="0" err="1" smtClean="0">
                <a:latin typeface="+mj-lt"/>
              </a:rPr>
              <a:t>Provide</a:t>
            </a:r>
            <a:r>
              <a:rPr lang="de-DE" sz="1200" dirty="0" smtClean="0">
                <a:latin typeface="+mj-lt"/>
              </a:rPr>
              <a:t> </a:t>
            </a:r>
            <a:r>
              <a:rPr lang="de-DE" sz="1200" dirty="0" err="1" smtClean="0">
                <a:latin typeface="+mj-lt"/>
              </a:rPr>
              <a:t>unique</a:t>
            </a:r>
            <a:r>
              <a:rPr lang="de-DE" sz="1200" dirty="0" smtClean="0">
                <a:latin typeface="+mj-lt"/>
              </a:rPr>
              <a:t> </a:t>
            </a:r>
            <a:r>
              <a:rPr lang="de-DE" sz="1200" dirty="0" err="1" smtClean="0">
                <a:latin typeface="+mj-lt"/>
              </a:rPr>
              <a:t>access</a:t>
            </a:r>
            <a:r>
              <a:rPr lang="de-DE" sz="1200" dirty="0" smtClean="0">
                <a:latin typeface="+mj-lt"/>
              </a:rPr>
              <a:t> </a:t>
            </a:r>
            <a:r>
              <a:rPr lang="de-DE" sz="1200" dirty="0" err="1" smtClean="0">
                <a:latin typeface="+mj-lt"/>
              </a:rPr>
              <a:t>to</a:t>
            </a:r>
            <a:r>
              <a:rPr lang="de-DE" sz="1200" dirty="0" smtClean="0">
                <a:latin typeface="+mj-lt"/>
              </a:rPr>
              <a:t>  </a:t>
            </a:r>
          </a:p>
          <a:p>
            <a:r>
              <a:rPr lang="de-DE" sz="1200" dirty="0" smtClean="0">
                <a:latin typeface="+mj-lt"/>
              </a:rPr>
              <a:t>  </a:t>
            </a:r>
            <a:r>
              <a:rPr lang="de-DE" sz="1200" dirty="0" err="1" smtClean="0">
                <a:latin typeface="+mj-lt"/>
              </a:rPr>
              <a:t>scientific</a:t>
            </a:r>
            <a:r>
              <a:rPr lang="de-DE" sz="1200" dirty="0" smtClean="0">
                <a:latin typeface="+mj-lt"/>
              </a:rPr>
              <a:t> </a:t>
            </a:r>
            <a:r>
              <a:rPr lang="de-DE" sz="1200" dirty="0" err="1" smtClean="0">
                <a:latin typeface="+mj-lt"/>
              </a:rPr>
              <a:t>near-earth</a:t>
            </a:r>
            <a:r>
              <a:rPr lang="de-DE" sz="1200" dirty="0" smtClean="0">
                <a:latin typeface="+mj-lt"/>
              </a:rPr>
              <a:t> </a:t>
            </a:r>
            <a:r>
              <a:rPr lang="de-DE" sz="1200" dirty="0" err="1" smtClean="0">
                <a:latin typeface="+mj-lt"/>
              </a:rPr>
              <a:t>space</a:t>
            </a:r>
            <a:r>
              <a:rPr lang="de-DE" sz="1200" dirty="0" smtClean="0">
                <a:latin typeface="+mj-lt"/>
              </a:rPr>
              <a:t> </a:t>
            </a:r>
            <a:r>
              <a:rPr lang="de-DE" sz="1200" dirty="0" err="1" smtClean="0">
                <a:latin typeface="+mj-lt"/>
              </a:rPr>
              <a:t>data</a:t>
            </a:r>
            <a:endParaRPr lang="de-DE" sz="1200" dirty="0" smtClean="0">
              <a:latin typeface="+mj-lt"/>
            </a:endParaRPr>
          </a:p>
          <a:p>
            <a:pPr>
              <a:buFont typeface="Arial" pitchFamily="34" charset="0"/>
              <a:buChar char="•"/>
            </a:pPr>
            <a:r>
              <a:rPr lang="de-DE" sz="1200" dirty="0" smtClean="0">
                <a:latin typeface="+mj-lt"/>
              </a:rPr>
              <a:t> </a:t>
            </a:r>
            <a:r>
              <a:rPr lang="de-DE" sz="1200" dirty="0" err="1" smtClean="0">
                <a:latin typeface="+mj-lt"/>
              </a:rPr>
              <a:t>Offer</a:t>
            </a:r>
            <a:r>
              <a:rPr lang="de-DE" sz="1200" dirty="0" smtClean="0">
                <a:latin typeface="+mj-lt"/>
              </a:rPr>
              <a:t> Web-</a:t>
            </a:r>
            <a:r>
              <a:rPr lang="de-DE" sz="1200" dirty="0" err="1" smtClean="0">
                <a:latin typeface="+mj-lt"/>
              </a:rPr>
              <a:t>based</a:t>
            </a:r>
            <a:r>
              <a:rPr lang="de-DE" sz="1200" dirty="0" smtClean="0">
                <a:latin typeface="+mj-lt"/>
              </a:rPr>
              <a:t> </a:t>
            </a:r>
            <a:r>
              <a:rPr lang="de-DE" sz="1200" dirty="0" err="1" smtClean="0">
                <a:latin typeface="+mj-lt"/>
              </a:rPr>
              <a:t>applications</a:t>
            </a:r>
            <a:r>
              <a:rPr lang="de-DE" sz="1200" dirty="0" smtClean="0">
                <a:latin typeface="+mj-lt"/>
              </a:rPr>
              <a:t> </a:t>
            </a:r>
          </a:p>
          <a:p>
            <a:r>
              <a:rPr lang="de-DE" sz="1200" dirty="0" smtClean="0">
                <a:latin typeface="+mj-lt"/>
              </a:rPr>
              <a:t>  </a:t>
            </a:r>
            <a:r>
              <a:rPr lang="de-DE" sz="1200" dirty="0" err="1" smtClean="0">
                <a:latin typeface="+mj-lt"/>
              </a:rPr>
              <a:t>and</a:t>
            </a:r>
            <a:r>
              <a:rPr lang="de-DE" sz="1200" dirty="0" smtClean="0">
                <a:latin typeface="+mj-lt"/>
              </a:rPr>
              <a:t> </a:t>
            </a:r>
            <a:r>
              <a:rPr lang="de-DE" sz="1200" dirty="0" err="1" smtClean="0">
                <a:latin typeface="+mj-lt"/>
              </a:rPr>
              <a:t>services</a:t>
            </a:r>
            <a:endParaRPr lang="de-DE" sz="1200" dirty="0" smtClean="0">
              <a:latin typeface="+mj-lt"/>
            </a:endParaRPr>
          </a:p>
        </p:txBody>
      </p:sp>
      <p:sp>
        <p:nvSpPr>
          <p:cNvPr id="16" name="Textfeld 15"/>
          <p:cNvSpPr txBox="1"/>
          <p:nvPr/>
        </p:nvSpPr>
        <p:spPr>
          <a:xfrm>
            <a:off x="917056" y="247499"/>
            <a:ext cx="2974632" cy="369332"/>
          </a:xfrm>
          <a:prstGeom prst="rect">
            <a:avLst/>
          </a:prstGeom>
          <a:solidFill>
            <a:srgbClr val="FFFFCC"/>
          </a:solidFill>
          <a:ln>
            <a:noFill/>
          </a:ln>
        </p:spPr>
        <p:txBody>
          <a:bodyPr wrap="square" rtlCol="0">
            <a:spAutoFit/>
          </a:bodyPr>
          <a:lstStyle/>
          <a:p>
            <a:r>
              <a:rPr lang="en-US" sz="1800" dirty="0" smtClean="0">
                <a:solidFill>
                  <a:srgbClr val="0033CC"/>
                </a:solidFill>
              </a:rPr>
              <a:t>Japanese e-science project</a:t>
            </a:r>
            <a:endParaRPr lang="en-US" sz="1800" dirty="0">
              <a:solidFill>
                <a:srgbClr val="0033CC"/>
              </a:solidFill>
            </a:endParaRPr>
          </a:p>
        </p:txBody>
      </p:sp>
      <p:sp>
        <p:nvSpPr>
          <p:cNvPr id="57" name="Rechteck 56"/>
          <p:cNvSpPr/>
          <p:nvPr/>
        </p:nvSpPr>
        <p:spPr>
          <a:xfrm>
            <a:off x="7809789" y="3132331"/>
            <a:ext cx="1234632" cy="246221"/>
          </a:xfrm>
          <a:prstGeom prst="rect">
            <a:avLst/>
          </a:prstGeom>
          <a:solidFill>
            <a:schemeClr val="bg1">
              <a:lumMod val="95000"/>
            </a:schemeClr>
          </a:solidFill>
          <a:ln>
            <a:solidFill>
              <a:schemeClr val="tx1"/>
            </a:solidFill>
          </a:ln>
        </p:spPr>
        <p:txBody>
          <a:bodyPr wrap="none">
            <a:spAutoFit/>
          </a:bodyPr>
          <a:lstStyle/>
          <a:p>
            <a:pPr algn="ctr">
              <a:buClr>
                <a:srgbClr val="002060"/>
              </a:buClr>
            </a:pPr>
            <a:r>
              <a:rPr lang="en-US" sz="1000" dirty="0" smtClean="0">
                <a:solidFill>
                  <a:srgbClr val="FF0000"/>
                </a:solidFill>
                <a:hlinkClick r:id="rId10"/>
              </a:rPr>
              <a:t>www.espas-fp7.eu</a:t>
            </a:r>
            <a:endParaRPr lang="en-US" sz="1000" dirty="0" smtClean="0">
              <a:solidFill>
                <a:srgbClr val="FF0000"/>
              </a:solidFill>
            </a:endParaRPr>
          </a:p>
        </p:txBody>
      </p:sp>
      <p:sp>
        <p:nvSpPr>
          <p:cNvPr id="85" name="Textfeld 84"/>
          <p:cNvSpPr txBox="1"/>
          <p:nvPr/>
        </p:nvSpPr>
        <p:spPr>
          <a:xfrm>
            <a:off x="1206168" y="1579430"/>
            <a:ext cx="2698175" cy="1477328"/>
          </a:xfrm>
          <a:prstGeom prst="rect">
            <a:avLst/>
          </a:prstGeom>
          <a:solidFill>
            <a:schemeClr val="bg1"/>
          </a:solidFill>
          <a:ln>
            <a:solidFill>
              <a:schemeClr val="tx1"/>
            </a:solidFill>
          </a:ln>
          <a:effectLst/>
        </p:spPr>
        <p:txBody>
          <a:bodyPr wrap="none" rtlCol="0">
            <a:spAutoFit/>
          </a:bodyPr>
          <a:lstStyle/>
          <a:p>
            <a:r>
              <a:rPr lang="en-US" sz="1400" dirty="0" smtClean="0">
                <a:solidFill>
                  <a:srgbClr val="00589C"/>
                </a:solidFill>
              </a:rPr>
              <a:t>Project</a:t>
            </a:r>
          </a:p>
          <a:p>
            <a:pPr>
              <a:buFont typeface="Arial" pitchFamily="34" charset="0"/>
              <a:buChar char="•"/>
            </a:pPr>
            <a:r>
              <a:rPr lang="en-US" sz="1200" dirty="0" smtClean="0"/>
              <a:t> Inter-university Upper atmosphere</a:t>
            </a:r>
          </a:p>
          <a:p>
            <a:r>
              <a:rPr lang="en-US" sz="1400" dirty="0" smtClean="0"/>
              <a:t>  Global Observation </a:t>
            </a:r>
            <a:r>
              <a:rPr lang="en-US" sz="1400" dirty="0" err="1" smtClean="0"/>
              <a:t>NETwork</a:t>
            </a:r>
            <a:r>
              <a:rPr lang="en-US" sz="1400" dirty="0" smtClean="0"/>
              <a:t>*</a:t>
            </a:r>
          </a:p>
          <a:p>
            <a:r>
              <a:rPr lang="en-US" sz="1400" dirty="0" smtClean="0">
                <a:solidFill>
                  <a:srgbClr val="00589C"/>
                </a:solidFill>
              </a:rPr>
              <a:t>Objectives</a:t>
            </a:r>
          </a:p>
          <a:p>
            <a:pPr>
              <a:buFont typeface="Arial" pitchFamily="34" charset="0"/>
              <a:buChar char="•"/>
            </a:pPr>
            <a:r>
              <a:rPr lang="en-US" sz="1200" dirty="0" smtClean="0"/>
              <a:t> creation of a </a:t>
            </a:r>
            <a:r>
              <a:rPr lang="en-US" sz="1200" dirty="0" smtClean="0">
                <a:solidFill>
                  <a:srgbClr val="0000FF"/>
                </a:solidFill>
              </a:rPr>
              <a:t>M</a:t>
            </a:r>
            <a:r>
              <a:rPr lang="en-US" sz="1200" dirty="0" smtClean="0"/>
              <a:t>etadata </a:t>
            </a:r>
            <a:r>
              <a:rPr lang="en-US" sz="1200" dirty="0" err="1" smtClean="0">
                <a:solidFill>
                  <a:srgbClr val="0000FF"/>
                </a:solidFill>
              </a:rPr>
              <a:t>D</a:t>
            </a:r>
            <a:r>
              <a:rPr lang="en-US" sz="1200" dirty="0" err="1" smtClean="0"/>
              <a:t>ata</a:t>
            </a:r>
            <a:r>
              <a:rPr lang="en-US" sz="1200" dirty="0" err="1" smtClean="0">
                <a:solidFill>
                  <a:srgbClr val="0000FF"/>
                </a:solidFill>
              </a:rPr>
              <a:t>B</a:t>
            </a:r>
            <a:r>
              <a:rPr lang="en-US" sz="1200" dirty="0" err="1" smtClean="0"/>
              <a:t>ase</a:t>
            </a:r>
            <a:r>
              <a:rPr lang="en-US" sz="1200" dirty="0" smtClean="0"/>
              <a:t> of</a:t>
            </a:r>
          </a:p>
          <a:p>
            <a:r>
              <a:rPr lang="en-US" sz="1200" dirty="0" smtClean="0"/>
              <a:t>  ground-based observations of the</a:t>
            </a:r>
          </a:p>
          <a:p>
            <a:r>
              <a:rPr lang="en-US" sz="1200" dirty="0" smtClean="0"/>
              <a:t>  upper atmosphere</a:t>
            </a:r>
          </a:p>
        </p:txBody>
      </p:sp>
      <p:sp>
        <p:nvSpPr>
          <p:cNvPr id="86" name="Rechteck 85"/>
          <p:cNvSpPr/>
          <p:nvPr/>
        </p:nvSpPr>
        <p:spPr>
          <a:xfrm>
            <a:off x="73155" y="3131120"/>
            <a:ext cx="1156686" cy="246221"/>
          </a:xfrm>
          <a:prstGeom prst="rect">
            <a:avLst/>
          </a:prstGeom>
          <a:solidFill>
            <a:schemeClr val="bg1">
              <a:lumMod val="95000"/>
            </a:schemeClr>
          </a:solidFill>
          <a:ln>
            <a:solidFill>
              <a:schemeClr val="tx1"/>
            </a:solidFill>
          </a:ln>
        </p:spPr>
        <p:txBody>
          <a:bodyPr wrap="square">
            <a:spAutoFit/>
          </a:bodyPr>
          <a:lstStyle/>
          <a:p>
            <a:pPr algn="ctr">
              <a:buClr>
                <a:srgbClr val="002060"/>
              </a:buClr>
            </a:pPr>
            <a:r>
              <a:rPr lang="de-DE" sz="1000" dirty="0" smtClean="0">
                <a:hlinkClick r:id="rId11"/>
              </a:rPr>
              <a:t>www.iugonet.org</a:t>
            </a:r>
            <a:endParaRPr lang="en-US" sz="1000" dirty="0" smtClean="0">
              <a:solidFill>
                <a:srgbClr val="FF0000"/>
              </a:solidFill>
            </a:endParaRPr>
          </a:p>
        </p:txBody>
      </p:sp>
      <p:pic>
        <p:nvPicPr>
          <p:cNvPr id="2050" name="Picture 2"/>
          <p:cNvPicPr>
            <a:picLocks noChangeAspect="1" noChangeArrowheads="1"/>
          </p:cNvPicPr>
          <p:nvPr/>
        </p:nvPicPr>
        <p:blipFill>
          <a:blip r:embed="rId12" cstate="print"/>
          <a:srcRect/>
          <a:stretch>
            <a:fillRect/>
          </a:stretch>
        </p:blipFill>
        <p:spPr bwMode="auto">
          <a:xfrm>
            <a:off x="3059084" y="800942"/>
            <a:ext cx="789711" cy="688549"/>
          </a:xfrm>
          <a:prstGeom prst="rect">
            <a:avLst/>
          </a:prstGeom>
          <a:noFill/>
          <a:ln w="9525">
            <a:solidFill>
              <a:srgbClr val="FF0000"/>
            </a:solidFill>
            <a:miter lim="800000"/>
            <a:headEnd/>
            <a:tailEnd/>
          </a:ln>
          <a:effectLst>
            <a:outerShdw blurRad="50800" dist="38100" dir="2700000" algn="tl" rotWithShape="0">
              <a:prstClr val="black">
                <a:alpha val="40000"/>
              </a:prstClr>
            </a:outerShdw>
          </a:effectLst>
        </p:spPr>
      </p:pic>
      <p:pic>
        <p:nvPicPr>
          <p:cNvPr id="92" name="Picture 2"/>
          <p:cNvPicPr>
            <a:picLocks noChangeAspect="1" noChangeArrowheads="1"/>
          </p:cNvPicPr>
          <p:nvPr/>
        </p:nvPicPr>
        <p:blipFill>
          <a:blip r:embed="rId13" cstate="print"/>
          <a:srcRect/>
          <a:stretch>
            <a:fillRect/>
          </a:stretch>
        </p:blipFill>
        <p:spPr bwMode="auto">
          <a:xfrm>
            <a:off x="8173063" y="825732"/>
            <a:ext cx="763124" cy="668558"/>
          </a:xfrm>
          <a:prstGeom prst="rect">
            <a:avLst/>
          </a:prstGeom>
          <a:noFill/>
          <a:ln w="9525">
            <a:solidFill>
              <a:srgbClr val="FF0000"/>
            </a:solidFill>
            <a:miter lim="800000"/>
            <a:headEnd/>
            <a:tailEnd/>
          </a:ln>
          <a:effectLst>
            <a:outerShdw blurRad="50800" dist="38100" dir="2700000" algn="tl" rotWithShape="0">
              <a:prstClr val="black">
                <a:alpha val="40000"/>
              </a:prstClr>
            </a:outerShdw>
          </a:effectLst>
        </p:spPr>
      </p:pic>
      <p:pic>
        <p:nvPicPr>
          <p:cNvPr id="2052" name="Picture 4" descr="http://comsys.informatik.uni-kiel.de/wp-content/uploads/2013/09/semantic_web.jpg"/>
          <p:cNvPicPr>
            <a:picLocks noChangeAspect="1" noChangeArrowheads="1"/>
          </p:cNvPicPr>
          <p:nvPr/>
        </p:nvPicPr>
        <p:blipFill>
          <a:blip r:embed="rId14" cstate="print"/>
          <a:srcRect/>
          <a:stretch>
            <a:fillRect/>
          </a:stretch>
        </p:blipFill>
        <p:spPr bwMode="auto">
          <a:xfrm>
            <a:off x="5727470" y="5095699"/>
            <a:ext cx="731519" cy="721465"/>
          </a:xfrm>
          <a:prstGeom prst="rect">
            <a:avLst/>
          </a:prstGeom>
          <a:noFill/>
          <a:ln>
            <a:solidFill>
              <a:srgbClr val="FF0000"/>
            </a:solidFill>
          </a:ln>
          <a:effectLst>
            <a:outerShdw blurRad="50800" dist="38100" dir="2700000" algn="tl" rotWithShape="0">
              <a:prstClr val="black">
                <a:alpha val="40000"/>
              </a:prstClr>
            </a:outerShdw>
          </a:effectLst>
        </p:spPr>
      </p:pic>
      <p:pic>
        <p:nvPicPr>
          <p:cNvPr id="94" name="Picture 2"/>
          <p:cNvPicPr>
            <a:picLocks noChangeAspect="1" noChangeArrowheads="1"/>
          </p:cNvPicPr>
          <p:nvPr/>
        </p:nvPicPr>
        <p:blipFill>
          <a:blip r:embed="rId15" cstate="print"/>
          <a:srcRect/>
          <a:stretch>
            <a:fillRect/>
          </a:stretch>
        </p:blipFill>
        <p:spPr bwMode="auto">
          <a:xfrm>
            <a:off x="4900184" y="5096224"/>
            <a:ext cx="760788" cy="305513"/>
          </a:xfrm>
          <a:prstGeom prst="rect">
            <a:avLst/>
          </a:prstGeom>
          <a:solidFill>
            <a:srgbClr val="FFFFCC"/>
          </a:solidFill>
          <a:ln w="9525">
            <a:solidFill>
              <a:srgbClr val="FF0000"/>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34632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54" y="328245"/>
            <a:ext cx="8839200" cy="679938"/>
          </a:xfrm>
        </p:spPr>
        <p:txBody>
          <a:bodyPr/>
          <a:lstStyle/>
          <a:p>
            <a:r>
              <a:rPr lang="de-DE" dirty="0" smtClean="0"/>
              <a:t>Challenges of [Open] Science</a:t>
            </a:r>
            <a:endParaRPr lang="de-DE" dirty="0"/>
          </a:p>
        </p:txBody>
      </p:sp>
      <p:sp>
        <p:nvSpPr>
          <p:cNvPr id="3" name="Content Placeholder 2"/>
          <p:cNvSpPr>
            <a:spLocks noGrp="1"/>
          </p:cNvSpPr>
          <p:nvPr>
            <p:ph idx="1"/>
          </p:nvPr>
        </p:nvSpPr>
        <p:spPr>
          <a:xfrm>
            <a:off x="1172308" y="1688123"/>
            <a:ext cx="6318739" cy="3446585"/>
          </a:xfrm>
        </p:spPr>
        <p:txBody>
          <a:bodyPr/>
          <a:lstStyle/>
          <a:p>
            <a:r>
              <a:rPr lang="de-DE" sz="2800" dirty="0" smtClean="0"/>
              <a:t>Scientifical</a:t>
            </a:r>
          </a:p>
          <a:p>
            <a:r>
              <a:rPr lang="de-DE" sz="2800" dirty="0" smtClean="0"/>
              <a:t>Technical</a:t>
            </a:r>
          </a:p>
          <a:p>
            <a:r>
              <a:rPr lang="de-DE" sz="2800" dirty="0" smtClean="0"/>
              <a:t>Social (Cultural)</a:t>
            </a:r>
          </a:p>
          <a:p>
            <a:r>
              <a:rPr lang="de-DE" sz="2800" dirty="0" smtClean="0"/>
              <a:t>Financial</a:t>
            </a:r>
          </a:p>
          <a:p>
            <a:r>
              <a:rPr lang="de-DE" sz="2800" dirty="0" smtClean="0"/>
              <a:t>Sociatal (Political)</a:t>
            </a:r>
          </a:p>
          <a:p>
            <a:r>
              <a:rPr lang="de-DE" sz="2800" dirty="0" smtClean="0"/>
              <a:t>Philosophical</a:t>
            </a:r>
          </a:p>
          <a:p>
            <a:endParaRPr lang="de-DE" dirty="0" smtClean="0"/>
          </a:p>
          <a:p>
            <a:endParaRPr lang="de-DE" dirty="0" smtClean="0"/>
          </a:p>
          <a:p>
            <a:endParaRPr lang="de-DE" dirty="0" smtClean="0"/>
          </a:p>
          <a:p>
            <a:endParaRPr lang="de-DE" dirty="0"/>
          </a:p>
        </p:txBody>
      </p:sp>
    </p:spTree>
    <p:extLst>
      <p:ext uri="{BB962C8B-B14F-4D97-AF65-F5344CB8AC3E}">
        <p14:creationId xmlns:p14="http://schemas.microsoft.com/office/powerpoint/2010/main" val="19547752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54" y="328245"/>
            <a:ext cx="8839200" cy="679938"/>
          </a:xfrm>
        </p:spPr>
        <p:txBody>
          <a:bodyPr/>
          <a:lstStyle/>
          <a:p>
            <a:r>
              <a:rPr lang="de-DE" dirty="0" smtClean="0"/>
              <a:t>Scientific Challenges</a:t>
            </a:r>
            <a:endParaRPr lang="de-DE" dirty="0"/>
          </a:p>
        </p:txBody>
      </p:sp>
      <p:sp>
        <p:nvSpPr>
          <p:cNvPr id="3" name="Content Placeholder 2"/>
          <p:cNvSpPr>
            <a:spLocks noGrp="1"/>
          </p:cNvSpPr>
          <p:nvPr>
            <p:ph idx="1"/>
          </p:nvPr>
        </p:nvSpPr>
        <p:spPr>
          <a:xfrm>
            <a:off x="128955" y="1488831"/>
            <a:ext cx="8686800" cy="3645878"/>
          </a:xfrm>
        </p:spPr>
        <p:txBody>
          <a:bodyPr/>
          <a:lstStyle/>
          <a:p>
            <a:pPr marL="457200" lvl="1" indent="0">
              <a:buNone/>
            </a:pPr>
            <a:r>
              <a:rPr lang="de-DE" sz="2600" dirty="0" smtClean="0"/>
              <a:t>Complex sciences and research </a:t>
            </a:r>
            <a:r>
              <a:rPr lang="de-DE" sz="2600" dirty="0"/>
              <a:t>of complex </a:t>
            </a:r>
            <a:r>
              <a:rPr lang="de-DE" sz="2600" dirty="0" smtClean="0"/>
              <a:t>systems (e.g. </a:t>
            </a:r>
            <a:r>
              <a:rPr lang="de-DE" sz="2600" dirty="0"/>
              <a:t>c</a:t>
            </a:r>
            <a:r>
              <a:rPr lang="de-DE" sz="2600" dirty="0" smtClean="0"/>
              <a:t>limate or space weather)</a:t>
            </a:r>
            <a:endParaRPr lang="de-DE" sz="2600" dirty="0"/>
          </a:p>
          <a:p>
            <a:pPr lvl="2"/>
            <a:r>
              <a:rPr lang="de-DE" sz="2200" dirty="0"/>
              <a:t>Cross domain and cross-border (transnational or global)</a:t>
            </a:r>
          </a:p>
          <a:p>
            <a:pPr lvl="2"/>
            <a:r>
              <a:rPr lang="de-DE" sz="2200" dirty="0"/>
              <a:t>Big data (also technical aspect)</a:t>
            </a:r>
          </a:p>
          <a:p>
            <a:pPr lvl="2"/>
            <a:r>
              <a:rPr lang="de-DE" sz="2200" dirty="0"/>
              <a:t>„Big“ and multidomain instruments </a:t>
            </a:r>
            <a:r>
              <a:rPr lang="de-DE" sz="2200" dirty="0" smtClean="0"/>
              <a:t>(e.g. CERN</a:t>
            </a:r>
            <a:r>
              <a:rPr lang="de-DE" sz="2200" dirty="0"/>
              <a:t>) (also technical aspect)</a:t>
            </a:r>
          </a:p>
          <a:p>
            <a:pPr lvl="2"/>
            <a:r>
              <a:rPr lang="de-DE" sz="2200" dirty="0"/>
              <a:t>Data science as new research topic </a:t>
            </a:r>
            <a:r>
              <a:rPr lang="de-DE" sz="2200" dirty="0" smtClean="0"/>
              <a:t>(bridging </a:t>
            </a:r>
            <a:r>
              <a:rPr lang="de-DE" sz="2200" dirty="0"/>
              <a:t>the gapes between domain sciences and eScience and </a:t>
            </a:r>
            <a:r>
              <a:rPr lang="de-DE" sz="2200" dirty="0" smtClean="0"/>
              <a:t>has integrating effect on domain sciences)  </a:t>
            </a:r>
            <a:endParaRPr lang="de-DE" sz="2200" dirty="0"/>
          </a:p>
        </p:txBody>
      </p:sp>
    </p:spTree>
    <p:extLst>
      <p:ext uri="{BB962C8B-B14F-4D97-AF65-F5344CB8AC3E}">
        <p14:creationId xmlns:p14="http://schemas.microsoft.com/office/powerpoint/2010/main" val="13820861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54" y="328245"/>
            <a:ext cx="8839200" cy="679938"/>
          </a:xfrm>
        </p:spPr>
        <p:txBody>
          <a:bodyPr/>
          <a:lstStyle/>
          <a:p>
            <a:r>
              <a:rPr lang="de-DE" dirty="0" smtClean="0"/>
              <a:t>Technical Challenges</a:t>
            </a:r>
            <a:endParaRPr lang="de-DE" dirty="0"/>
          </a:p>
        </p:txBody>
      </p:sp>
      <p:sp>
        <p:nvSpPr>
          <p:cNvPr id="3" name="Content Placeholder 2"/>
          <p:cNvSpPr>
            <a:spLocks noGrp="1"/>
          </p:cNvSpPr>
          <p:nvPr>
            <p:ph idx="1"/>
          </p:nvPr>
        </p:nvSpPr>
        <p:spPr>
          <a:xfrm>
            <a:off x="128955" y="1488831"/>
            <a:ext cx="8686800" cy="3645878"/>
          </a:xfrm>
        </p:spPr>
        <p:txBody>
          <a:bodyPr/>
          <a:lstStyle/>
          <a:p>
            <a:pPr marL="457200" lvl="1" indent="0">
              <a:buNone/>
            </a:pPr>
            <a:r>
              <a:rPr lang="de-DE" sz="2800" dirty="0"/>
              <a:t>A</a:t>
            </a:r>
            <a:r>
              <a:rPr lang="de-DE" sz="2800" dirty="0" smtClean="0"/>
              <a:t>dopting to scientific and technological progress and </a:t>
            </a:r>
            <a:r>
              <a:rPr lang="de-DE" sz="2800" dirty="0"/>
              <a:t>cultural </a:t>
            </a:r>
            <a:r>
              <a:rPr lang="de-DE" sz="2800" dirty="0" smtClean="0"/>
              <a:t>changes</a:t>
            </a:r>
          </a:p>
          <a:p>
            <a:pPr lvl="2"/>
            <a:r>
              <a:rPr lang="de-DE" sz="2400" dirty="0" smtClean="0"/>
              <a:t>Wetware </a:t>
            </a:r>
            <a:r>
              <a:rPr lang="de-DE" sz="2400" dirty="0"/>
              <a:t>(WI) &lt;-&gt; Software</a:t>
            </a:r>
          </a:p>
          <a:p>
            <a:pPr lvl="2"/>
            <a:r>
              <a:rPr lang="de-DE" sz="2400" dirty="0"/>
              <a:t>Social networks as </a:t>
            </a:r>
            <a:r>
              <a:rPr lang="de-DE" sz="2400" dirty="0" smtClean="0"/>
              <a:t>collaboration </a:t>
            </a:r>
            <a:r>
              <a:rPr lang="de-DE" sz="2400" dirty="0"/>
              <a:t>platforms</a:t>
            </a:r>
          </a:p>
          <a:p>
            <a:pPr lvl="2"/>
            <a:r>
              <a:rPr lang="de-DE" sz="2400" dirty="0"/>
              <a:t>Scientific </a:t>
            </a:r>
            <a:r>
              <a:rPr lang="de-DE" sz="2400" dirty="0" smtClean="0"/>
              <a:t>collaboration </a:t>
            </a:r>
            <a:r>
              <a:rPr lang="de-DE" sz="2400" dirty="0"/>
              <a:t>&lt;-&gt; </a:t>
            </a:r>
            <a:r>
              <a:rPr lang="de-DE" sz="2400" dirty="0" smtClean="0"/>
              <a:t>competition =&gt; Return </a:t>
            </a:r>
            <a:r>
              <a:rPr lang="de-DE" sz="2400" dirty="0"/>
              <a:t>of </a:t>
            </a:r>
            <a:r>
              <a:rPr lang="de-DE" sz="2400" dirty="0" smtClean="0"/>
              <a:t>investment </a:t>
            </a:r>
            <a:r>
              <a:rPr lang="de-DE" sz="2400" dirty="0"/>
              <a:t>(publications)</a:t>
            </a:r>
          </a:p>
        </p:txBody>
      </p:sp>
    </p:spTree>
    <p:extLst>
      <p:ext uri="{BB962C8B-B14F-4D97-AF65-F5344CB8AC3E}">
        <p14:creationId xmlns:p14="http://schemas.microsoft.com/office/powerpoint/2010/main" val="32909437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54" y="328245"/>
            <a:ext cx="8839200" cy="679938"/>
          </a:xfrm>
        </p:spPr>
        <p:txBody>
          <a:bodyPr/>
          <a:lstStyle/>
          <a:p>
            <a:r>
              <a:rPr lang="de-DE" dirty="0" smtClean="0"/>
              <a:t>Social Challenges</a:t>
            </a:r>
            <a:endParaRPr lang="de-DE" dirty="0"/>
          </a:p>
        </p:txBody>
      </p:sp>
      <p:sp>
        <p:nvSpPr>
          <p:cNvPr id="3" name="Content Placeholder 2"/>
          <p:cNvSpPr>
            <a:spLocks noGrp="1"/>
          </p:cNvSpPr>
          <p:nvPr>
            <p:ph idx="1"/>
          </p:nvPr>
        </p:nvSpPr>
        <p:spPr>
          <a:xfrm>
            <a:off x="128955" y="1488831"/>
            <a:ext cx="8686800" cy="3645878"/>
          </a:xfrm>
        </p:spPr>
        <p:txBody>
          <a:bodyPr/>
          <a:lstStyle/>
          <a:p>
            <a:pPr marL="457200" lvl="1" indent="0">
              <a:buNone/>
            </a:pPr>
            <a:r>
              <a:rPr lang="de-DE" sz="2800" dirty="0"/>
              <a:t>A</a:t>
            </a:r>
            <a:r>
              <a:rPr lang="de-DE" sz="2800" dirty="0" smtClean="0"/>
              <a:t>dopting to scientific and technological progress and </a:t>
            </a:r>
            <a:r>
              <a:rPr lang="de-DE" sz="2800" dirty="0"/>
              <a:t>cultural </a:t>
            </a:r>
            <a:r>
              <a:rPr lang="de-DE" sz="2800" dirty="0" smtClean="0"/>
              <a:t>changes</a:t>
            </a:r>
          </a:p>
          <a:p>
            <a:pPr lvl="2"/>
            <a:r>
              <a:rPr lang="de-DE" sz="2400" dirty="0" smtClean="0"/>
              <a:t>Wetware </a:t>
            </a:r>
            <a:r>
              <a:rPr lang="de-DE" sz="2400" dirty="0"/>
              <a:t>(WI) &lt;-&gt; Software</a:t>
            </a:r>
          </a:p>
          <a:p>
            <a:pPr lvl="2"/>
            <a:r>
              <a:rPr lang="de-DE" sz="2400" dirty="0"/>
              <a:t>Social networks as </a:t>
            </a:r>
            <a:r>
              <a:rPr lang="de-DE" sz="2400" dirty="0" smtClean="0"/>
              <a:t>collaboration </a:t>
            </a:r>
            <a:r>
              <a:rPr lang="de-DE" sz="2400" dirty="0"/>
              <a:t>platforms</a:t>
            </a:r>
          </a:p>
          <a:p>
            <a:pPr lvl="2"/>
            <a:r>
              <a:rPr lang="de-DE" sz="2400" dirty="0"/>
              <a:t>Scientific </a:t>
            </a:r>
            <a:r>
              <a:rPr lang="de-DE" sz="2400" dirty="0" smtClean="0"/>
              <a:t>collaboration </a:t>
            </a:r>
            <a:r>
              <a:rPr lang="de-DE" sz="2400" dirty="0"/>
              <a:t>&lt;-&gt; </a:t>
            </a:r>
            <a:r>
              <a:rPr lang="de-DE" sz="2400" dirty="0" smtClean="0"/>
              <a:t>competition =&gt; Return </a:t>
            </a:r>
            <a:r>
              <a:rPr lang="de-DE" sz="2400" dirty="0"/>
              <a:t>of </a:t>
            </a:r>
            <a:r>
              <a:rPr lang="de-DE" sz="2400" dirty="0" smtClean="0"/>
              <a:t>investment </a:t>
            </a:r>
            <a:r>
              <a:rPr lang="de-DE" sz="2400" dirty="0"/>
              <a:t>(publications)</a:t>
            </a:r>
          </a:p>
        </p:txBody>
      </p:sp>
    </p:spTree>
    <p:extLst>
      <p:ext uri="{BB962C8B-B14F-4D97-AF65-F5344CB8AC3E}">
        <p14:creationId xmlns:p14="http://schemas.microsoft.com/office/powerpoint/2010/main" val="27390447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278" y="47926"/>
            <a:ext cx="8839200" cy="6757066"/>
          </a:xfrm>
          <a:solidFill>
            <a:schemeClr val="bg1"/>
          </a:solidFill>
        </p:spPr>
        <p:txBody>
          <a:bodyPr/>
          <a:lstStyle/>
          <a:p>
            <a:pPr lvl="1"/>
            <a:r>
              <a:rPr lang="de-DE" dirty="0" smtClean="0"/>
              <a:t>Science: Complex Sciences (research of complex systems)</a:t>
            </a:r>
          </a:p>
          <a:p>
            <a:pPr lvl="2"/>
            <a:r>
              <a:rPr lang="de-DE" dirty="0" smtClean="0"/>
              <a:t>Cross domain and cross-border (transnational or global)</a:t>
            </a:r>
          </a:p>
          <a:p>
            <a:pPr lvl="2"/>
            <a:r>
              <a:rPr lang="de-DE" dirty="0"/>
              <a:t>Big </a:t>
            </a:r>
            <a:r>
              <a:rPr lang="de-DE" dirty="0" smtClean="0"/>
              <a:t>data (also technical aspect)</a:t>
            </a:r>
          </a:p>
          <a:p>
            <a:pPr lvl="2"/>
            <a:r>
              <a:rPr lang="de-DE" dirty="0" smtClean="0"/>
              <a:t>„Big“ and multidomain instruments (CERN) (also technical aspect)</a:t>
            </a:r>
          </a:p>
          <a:p>
            <a:pPr lvl="2"/>
            <a:r>
              <a:rPr lang="de-DE" dirty="0" smtClean="0"/>
              <a:t>Data science as new research topic bridging the gapes between domain sciences and eScience and more  </a:t>
            </a:r>
          </a:p>
          <a:p>
            <a:pPr lvl="1"/>
            <a:r>
              <a:rPr lang="de-DE" dirty="0" smtClean="0"/>
              <a:t>Social:</a:t>
            </a:r>
          </a:p>
          <a:p>
            <a:pPr lvl="2"/>
            <a:r>
              <a:rPr lang="de-DE" dirty="0" smtClean="0"/>
              <a:t>Wetware (WI) &lt;-&gt; Software</a:t>
            </a:r>
          </a:p>
          <a:p>
            <a:pPr lvl="2"/>
            <a:r>
              <a:rPr lang="de-DE" dirty="0" smtClean="0"/>
              <a:t>Social networks as Collaboration platforms</a:t>
            </a:r>
          </a:p>
          <a:p>
            <a:pPr lvl="2"/>
            <a:r>
              <a:rPr lang="de-DE" dirty="0" smtClean="0"/>
              <a:t>Scientific Collaboration &lt;-&gt; Return of Investment (publications)</a:t>
            </a:r>
          </a:p>
          <a:p>
            <a:pPr lvl="1"/>
            <a:r>
              <a:rPr lang="de-DE" dirty="0" smtClean="0"/>
              <a:t>Technical: eScience and Research infrastructure</a:t>
            </a:r>
          </a:p>
          <a:p>
            <a:pPr lvl="2"/>
            <a:r>
              <a:rPr lang="de-DE" dirty="0" smtClean="0"/>
              <a:t>Cloud computing and cloud storage &lt;-&gt; loose of control of data and knowledge</a:t>
            </a:r>
          </a:p>
          <a:p>
            <a:pPr lvl="2"/>
            <a:r>
              <a:rPr lang="de-DE" dirty="0" smtClean="0"/>
              <a:t>AI (neuronal networks) and Deep learning = Branche of machine learing ()</a:t>
            </a:r>
          </a:p>
          <a:p>
            <a:pPr lvl="2"/>
            <a:r>
              <a:rPr lang="de-DE" dirty="0" smtClean="0"/>
              <a:t>Virtual Reality and interacting with avatars</a:t>
            </a:r>
          </a:p>
          <a:p>
            <a:pPr lvl="2"/>
            <a:r>
              <a:rPr lang="en-US" dirty="0" smtClean="0"/>
              <a:t>Google Large </a:t>
            </a:r>
            <a:r>
              <a:rPr lang="en-US" dirty="0"/>
              <a:t>Scale Deep Learning Jeff Dean</a:t>
            </a:r>
            <a:endParaRPr lang="de-DE" dirty="0" smtClean="0"/>
          </a:p>
          <a:p>
            <a:pPr lvl="2"/>
            <a:r>
              <a:rPr lang="en-US" dirty="0"/>
              <a:t>Apple Making Big Hiring Push in Artificial Intelligence and Machine </a:t>
            </a:r>
            <a:r>
              <a:rPr lang="en-US" dirty="0" smtClean="0"/>
              <a:t>Learning</a:t>
            </a:r>
          </a:p>
          <a:p>
            <a:pPr lvl="2"/>
            <a:r>
              <a:rPr lang="en-US" dirty="0" smtClean="0"/>
              <a:t>Instrumentation</a:t>
            </a:r>
            <a:endParaRPr lang="de-DE" dirty="0" smtClean="0"/>
          </a:p>
          <a:p>
            <a:pPr lvl="1"/>
            <a:r>
              <a:rPr lang="de-DE" dirty="0" smtClean="0"/>
              <a:t>Financial</a:t>
            </a:r>
          </a:p>
          <a:p>
            <a:pPr lvl="2"/>
            <a:r>
              <a:rPr lang="de-DE" dirty="0" smtClean="0"/>
              <a:t>Hardware (very expensive, Satellites/vessels/drilling/CERN)</a:t>
            </a:r>
          </a:p>
          <a:p>
            <a:pPr lvl="2"/>
            <a:r>
              <a:rPr lang="de-DE" dirty="0" smtClean="0"/>
              <a:t>Not enough money for software (design/engineering) and wetware  </a:t>
            </a:r>
          </a:p>
          <a:p>
            <a:pPr lvl="2"/>
            <a:r>
              <a:rPr lang="de-DE" dirty="0" smtClean="0"/>
              <a:t>Not enough  funds for independent/public eScience infrastructure </a:t>
            </a:r>
          </a:p>
          <a:p>
            <a:pPr lvl="2"/>
            <a:r>
              <a:rPr lang="de-DE" dirty="0" smtClean="0"/>
              <a:t>Funding policy: big projects (big money) &lt;=&gt; small projects (small money)</a:t>
            </a:r>
          </a:p>
          <a:p>
            <a:pPr lvl="1"/>
            <a:r>
              <a:rPr lang="de-DE" dirty="0" smtClean="0"/>
              <a:t>Sociatal (Political)</a:t>
            </a:r>
          </a:p>
          <a:p>
            <a:pPr lvl="2"/>
            <a:endParaRPr lang="de-DE" dirty="0" smtClean="0"/>
          </a:p>
          <a:p>
            <a:pPr lvl="1"/>
            <a:endParaRPr lang="de-DE" dirty="0"/>
          </a:p>
        </p:txBody>
      </p:sp>
    </p:spTree>
    <p:extLst>
      <p:ext uri="{BB962C8B-B14F-4D97-AF65-F5344CB8AC3E}">
        <p14:creationId xmlns:p14="http://schemas.microsoft.com/office/powerpoint/2010/main" val="13279313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278" y="47926"/>
            <a:ext cx="8839200" cy="6757066"/>
          </a:xfrm>
          <a:solidFill>
            <a:schemeClr val="bg1"/>
          </a:solidFill>
        </p:spPr>
        <p:txBody>
          <a:bodyPr/>
          <a:lstStyle/>
          <a:p>
            <a:pPr lvl="1"/>
            <a:r>
              <a:rPr lang="de-DE" dirty="0" smtClean="0"/>
              <a:t>Sociatal (Political)</a:t>
            </a:r>
          </a:p>
          <a:p>
            <a:pPr lvl="2"/>
            <a:r>
              <a:rPr lang="de-DE" dirty="0"/>
              <a:t>Particular interests &lt;-&gt; majority stake interests (e.g. Climate change or fracking)</a:t>
            </a:r>
          </a:p>
          <a:p>
            <a:pPr lvl="2"/>
            <a:r>
              <a:rPr lang="de-DE" dirty="0"/>
              <a:t>2 sides of a medal (e.g. nucleaer physics research)</a:t>
            </a:r>
          </a:p>
          <a:p>
            <a:pPr lvl="2"/>
            <a:r>
              <a:rPr lang="de-DE" dirty="0"/>
              <a:t>Employment conditions (short and ultra short time contracts) no future</a:t>
            </a:r>
          </a:p>
          <a:p>
            <a:pPr lvl="2"/>
            <a:r>
              <a:rPr lang="de-DE" dirty="0"/>
              <a:t>Abuse of data</a:t>
            </a:r>
          </a:p>
          <a:p>
            <a:pPr lvl="2"/>
            <a:r>
              <a:rPr lang="de-DE" dirty="0"/>
              <a:t>Permanent and ubiquity controll of life</a:t>
            </a:r>
          </a:p>
          <a:p>
            <a:pPr lvl="2"/>
            <a:r>
              <a:rPr lang="de-DE" dirty="0"/>
              <a:t>AI + WI or AI &lt;-&gt; WI</a:t>
            </a:r>
          </a:p>
          <a:p>
            <a:pPr lvl="2"/>
            <a:r>
              <a:rPr lang="de-DE" dirty="0"/>
              <a:t>„Transhumanism“ for everybody &lt;-&gt; minority, do we really want this? </a:t>
            </a:r>
          </a:p>
          <a:p>
            <a:pPr lvl="2"/>
            <a:r>
              <a:rPr lang="de-DE" dirty="0"/>
              <a:t>3 laws of western society (capitalism) keep rich people rich</a:t>
            </a:r>
          </a:p>
          <a:p>
            <a:pPr lvl="2"/>
            <a:r>
              <a:rPr lang="de-DE" dirty="0" smtClean="0"/>
              <a:t>Particular interests &lt;-&gt; </a:t>
            </a:r>
            <a:r>
              <a:rPr lang="de-DE" dirty="0"/>
              <a:t>majority stake </a:t>
            </a:r>
            <a:r>
              <a:rPr lang="de-DE" dirty="0" smtClean="0"/>
              <a:t>interests (e.g. Climate change or fracking)</a:t>
            </a:r>
          </a:p>
          <a:p>
            <a:pPr lvl="2"/>
            <a:r>
              <a:rPr lang="de-DE" dirty="0" smtClean="0"/>
              <a:t>2 sides of a medal (e.g. nucleaer physics research)</a:t>
            </a:r>
          </a:p>
          <a:p>
            <a:pPr lvl="2"/>
            <a:r>
              <a:rPr lang="de-DE" dirty="0"/>
              <a:t>Employment </a:t>
            </a:r>
            <a:r>
              <a:rPr lang="de-DE" dirty="0" smtClean="0"/>
              <a:t>conditions </a:t>
            </a:r>
            <a:r>
              <a:rPr lang="de-DE" dirty="0"/>
              <a:t>(short and ultra short time contracts) no future</a:t>
            </a:r>
          </a:p>
          <a:p>
            <a:pPr lvl="2"/>
            <a:r>
              <a:rPr lang="de-DE" dirty="0" smtClean="0"/>
              <a:t>Permanent and ubiquity controll of life</a:t>
            </a:r>
          </a:p>
          <a:p>
            <a:pPr lvl="2"/>
            <a:r>
              <a:rPr lang="de-DE" dirty="0" smtClean="0"/>
              <a:t>AI + WI or AI &lt;-&gt; WI</a:t>
            </a:r>
          </a:p>
          <a:p>
            <a:pPr lvl="2"/>
            <a:r>
              <a:rPr lang="de-DE" dirty="0" smtClean="0"/>
              <a:t>„Transhumanism“ for everybody &lt;-&gt; minority, do we really want this? </a:t>
            </a:r>
          </a:p>
          <a:p>
            <a:pPr lvl="2"/>
            <a:r>
              <a:rPr lang="de-DE" dirty="0" smtClean="0"/>
              <a:t>3 fundamental principles of western society (capitalism)</a:t>
            </a:r>
          </a:p>
          <a:p>
            <a:pPr lvl="3">
              <a:buFont typeface="+mj-lt"/>
              <a:buAutoNum type="arabicPeriod"/>
            </a:pPr>
            <a:r>
              <a:rPr lang="de-DE" dirty="0" smtClean="0"/>
              <a:t>Keep rich people rich (do not change the class society)</a:t>
            </a:r>
          </a:p>
          <a:p>
            <a:pPr lvl="3">
              <a:buFont typeface="+mj-lt"/>
              <a:buAutoNum type="arabicPeriod"/>
            </a:pPr>
            <a:r>
              <a:rPr lang="de-DE" dirty="0" smtClean="0"/>
              <a:t>Make rich people more rich (maximization of profit)</a:t>
            </a:r>
          </a:p>
          <a:p>
            <a:pPr lvl="3">
              <a:buFont typeface="+mj-lt"/>
              <a:buAutoNum type="arabicPeriod"/>
            </a:pPr>
            <a:r>
              <a:rPr lang="de-DE" dirty="0" smtClean="0"/>
              <a:t>Do all for keeping the first 2 principles (rule the legislature, executive, judiciary + mass media, Internet/WWW)</a:t>
            </a:r>
          </a:p>
          <a:p>
            <a:pPr lvl="2"/>
            <a:r>
              <a:rPr lang="de-DE" dirty="0" smtClean="0"/>
              <a:t>Goethe Faust/Zauberlehrling</a:t>
            </a:r>
          </a:p>
          <a:p>
            <a:pPr lvl="2"/>
            <a:r>
              <a:rPr lang="de-DE" dirty="0" smtClean="0"/>
              <a:t>Private &lt;=&gt; public interests</a:t>
            </a:r>
          </a:p>
          <a:p>
            <a:pPr lvl="2"/>
            <a:r>
              <a:rPr lang="de-DE" dirty="0" smtClean="0"/>
              <a:t>Interest controlled &lt;=&gt; freedom of science</a:t>
            </a:r>
          </a:p>
          <a:p>
            <a:pPr lvl="2"/>
            <a:r>
              <a:rPr lang="de-DE" dirty="0" smtClean="0"/>
              <a:t>Education &lt;=&gt; Research</a:t>
            </a:r>
          </a:p>
          <a:p>
            <a:pPr lvl="3"/>
            <a:endParaRPr lang="de-DE" dirty="0" smtClean="0"/>
          </a:p>
          <a:p>
            <a:pPr lvl="2"/>
            <a:endParaRPr lang="de-DE" dirty="0" smtClean="0"/>
          </a:p>
          <a:p>
            <a:pPr lvl="1"/>
            <a:endParaRPr lang="de-DE" dirty="0"/>
          </a:p>
        </p:txBody>
      </p:sp>
    </p:spTree>
    <p:extLst>
      <p:ext uri="{BB962C8B-B14F-4D97-AF65-F5344CB8AC3E}">
        <p14:creationId xmlns:p14="http://schemas.microsoft.com/office/powerpoint/2010/main" val="5374768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71331"/>
          </a:xfrm>
        </p:spPr>
        <p:txBody>
          <a:bodyPr/>
          <a:lstStyle/>
          <a:p>
            <a:r>
              <a:rPr lang="de-DE" dirty="0" smtClean="0"/>
              <a:t>Machine Learning -&gt; Deep Learning</a:t>
            </a:r>
            <a:endParaRPr lang="de-DE" dirty="0"/>
          </a:p>
        </p:txBody>
      </p:sp>
      <p:sp>
        <p:nvSpPr>
          <p:cNvPr id="3" name="Content Placeholder 2"/>
          <p:cNvSpPr>
            <a:spLocks noGrp="1"/>
          </p:cNvSpPr>
          <p:nvPr>
            <p:ph idx="1"/>
          </p:nvPr>
        </p:nvSpPr>
        <p:spPr>
          <a:xfrm>
            <a:off x="152400" y="871330"/>
            <a:ext cx="8839200" cy="4919869"/>
          </a:xfrm>
        </p:spPr>
        <p:txBody>
          <a:bodyPr/>
          <a:lstStyle/>
          <a:p>
            <a:pPr marL="0" indent="0">
              <a:buNone/>
            </a:pPr>
            <a:r>
              <a:rPr lang="en-US" dirty="0" smtClean="0"/>
              <a:t>Deep Learning (DL) </a:t>
            </a:r>
            <a:r>
              <a:rPr lang="en-US" dirty="0"/>
              <a:t>takes the AI a step </a:t>
            </a:r>
            <a:r>
              <a:rPr lang="en-US" dirty="0" smtClean="0"/>
              <a:t>further:</a:t>
            </a:r>
          </a:p>
          <a:p>
            <a:r>
              <a:rPr lang="en-US" dirty="0" smtClean="0"/>
              <a:t>DL </a:t>
            </a:r>
            <a:r>
              <a:rPr lang="en-US" dirty="0"/>
              <a:t>trains </a:t>
            </a:r>
            <a:r>
              <a:rPr lang="en-US" dirty="0" smtClean="0"/>
              <a:t>machines</a:t>
            </a:r>
          </a:p>
          <a:p>
            <a:pPr lvl="1"/>
            <a:r>
              <a:rPr lang="en-US" dirty="0" smtClean="0"/>
              <a:t>to recognize patterns in the data, then classify and categorize them, all on their very own (so with less engineering labor). And second, it enables the process to unfold huge reams of previously unmanageable data.</a:t>
            </a:r>
          </a:p>
          <a:p>
            <a:pPr lvl="1"/>
            <a:r>
              <a:rPr lang="en-US" dirty="0" smtClean="0"/>
              <a:t>enables </a:t>
            </a:r>
            <a:r>
              <a:rPr lang="en-US" dirty="0"/>
              <a:t>the process to unfold huge </a:t>
            </a:r>
            <a:r>
              <a:rPr lang="en-US" dirty="0" smtClean="0"/>
              <a:t>reams </a:t>
            </a:r>
            <a:r>
              <a:rPr lang="en-US" dirty="0"/>
              <a:t>of previously unmanageable data</a:t>
            </a:r>
            <a:r>
              <a:rPr lang="en-US" dirty="0" smtClean="0"/>
              <a:t>. </a:t>
            </a:r>
            <a:r>
              <a:rPr lang="en-US" dirty="0"/>
              <a:t> </a:t>
            </a:r>
            <a:endParaRPr lang="en-US" dirty="0" smtClean="0"/>
          </a:p>
          <a:p>
            <a:r>
              <a:rPr lang="en-US" dirty="0" smtClean="0"/>
              <a:t>Google</a:t>
            </a:r>
          </a:p>
          <a:p>
            <a:pPr lvl="1"/>
            <a:r>
              <a:rPr lang="en-US" dirty="0" smtClean="0"/>
              <a:t>Brain team =&gt; 100 different teams use that technology</a:t>
            </a:r>
            <a:endParaRPr lang="de-DE" dirty="0"/>
          </a:p>
        </p:txBody>
      </p:sp>
      <p:sp>
        <p:nvSpPr>
          <p:cNvPr id="4" name="TextBox 3"/>
          <p:cNvSpPr txBox="1"/>
          <p:nvPr/>
        </p:nvSpPr>
        <p:spPr>
          <a:xfrm>
            <a:off x="1205948" y="6215269"/>
            <a:ext cx="6995826" cy="338554"/>
          </a:xfrm>
          <a:prstGeom prst="rect">
            <a:avLst/>
          </a:prstGeom>
          <a:noFill/>
        </p:spPr>
        <p:txBody>
          <a:bodyPr wrap="none" rtlCol="0">
            <a:spAutoFit/>
          </a:bodyPr>
          <a:lstStyle/>
          <a:p>
            <a:r>
              <a:rPr lang="de-DE" sz="1600" dirty="0"/>
              <a:t>http://recode.net/2015/07/15/deep-learning-ai-is-taking-over-tech-what-is-it/</a:t>
            </a:r>
          </a:p>
        </p:txBody>
      </p:sp>
    </p:spTree>
    <p:extLst>
      <p:ext uri="{BB962C8B-B14F-4D97-AF65-F5344CB8AC3E}">
        <p14:creationId xmlns:p14="http://schemas.microsoft.com/office/powerpoint/2010/main" val="23479161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Google</a:t>
            </a:r>
            <a:endParaRPr lang="de-DE" dirty="0"/>
          </a:p>
        </p:txBody>
      </p:sp>
      <p:pic>
        <p:nvPicPr>
          <p:cNvPr id="4" name="Content Placeholder 3"/>
          <p:cNvPicPr>
            <a:picLocks noGrp="1" noChangeAspect="1"/>
          </p:cNvPicPr>
          <p:nvPr>
            <p:ph idx="1"/>
          </p:nvPr>
        </p:nvPicPr>
        <p:blipFill>
          <a:blip r:embed="rId2"/>
          <a:stretch>
            <a:fillRect/>
          </a:stretch>
        </p:blipFill>
        <p:spPr>
          <a:xfrm>
            <a:off x="1424508" y="1676400"/>
            <a:ext cx="6294983" cy="4038600"/>
          </a:xfrm>
          <a:prstGeom prst="rect">
            <a:avLst/>
          </a:prstGeom>
        </p:spPr>
      </p:pic>
    </p:spTree>
    <p:extLst>
      <p:ext uri="{BB962C8B-B14F-4D97-AF65-F5344CB8AC3E}">
        <p14:creationId xmlns:p14="http://schemas.microsoft.com/office/powerpoint/2010/main" val="2920625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Microsoft</a:t>
            </a:r>
            <a:endParaRPr lang="de-DE" dirty="0"/>
          </a:p>
        </p:txBody>
      </p:sp>
      <p:pic>
        <p:nvPicPr>
          <p:cNvPr id="4" name="Content Placeholder 3"/>
          <p:cNvPicPr>
            <a:picLocks noGrp="1" noChangeAspect="1"/>
          </p:cNvPicPr>
          <p:nvPr>
            <p:ph idx="1"/>
          </p:nvPr>
        </p:nvPicPr>
        <p:blipFill>
          <a:blip r:embed="rId2"/>
          <a:stretch>
            <a:fillRect/>
          </a:stretch>
        </p:blipFill>
        <p:spPr>
          <a:xfrm>
            <a:off x="1301705" y="1676400"/>
            <a:ext cx="6540589" cy="4038600"/>
          </a:xfrm>
          <a:prstGeom prst="rect">
            <a:avLst/>
          </a:prstGeom>
        </p:spPr>
      </p:pic>
    </p:spTree>
    <p:extLst>
      <p:ext uri="{BB962C8B-B14F-4D97-AF65-F5344CB8AC3E}">
        <p14:creationId xmlns:p14="http://schemas.microsoft.com/office/powerpoint/2010/main" val="120455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
            <a:ext cx="8839200" cy="1219200"/>
          </a:xfrm>
        </p:spPr>
        <p:txBody>
          <a:bodyPr/>
          <a:lstStyle/>
          <a:p>
            <a:pPr algn="l"/>
            <a:r>
              <a:rPr lang="de-DE" dirty="0" smtClean="0"/>
              <a:t>DFG Denkschrift* (1998)</a:t>
            </a:r>
            <a:endParaRPr lang="de-DE" dirty="0"/>
          </a:p>
        </p:txBody>
      </p:sp>
      <p:sp>
        <p:nvSpPr>
          <p:cNvPr id="3" name="Content Placeholder 2"/>
          <p:cNvSpPr>
            <a:spLocks noGrp="1"/>
          </p:cNvSpPr>
          <p:nvPr>
            <p:ph idx="1"/>
          </p:nvPr>
        </p:nvSpPr>
        <p:spPr>
          <a:xfrm>
            <a:off x="152400" y="1391138"/>
            <a:ext cx="8839200" cy="4540739"/>
          </a:xfrm>
        </p:spPr>
        <p:txBody>
          <a:bodyPr/>
          <a:lstStyle/>
          <a:p>
            <a:pPr marL="0" indent="0">
              <a:buNone/>
            </a:pPr>
            <a:r>
              <a:rPr lang="en-US" sz="2400" dirty="0" err="1" smtClean="0">
                <a:solidFill>
                  <a:srgbClr val="FF0000"/>
                </a:solidFill>
              </a:rPr>
              <a:t>Sicherung</a:t>
            </a:r>
            <a:r>
              <a:rPr lang="en-US" sz="2400" dirty="0" smtClean="0">
                <a:solidFill>
                  <a:srgbClr val="FF0000"/>
                </a:solidFill>
              </a:rPr>
              <a:t> </a:t>
            </a:r>
            <a:r>
              <a:rPr lang="en-US" sz="2400" dirty="0" err="1" smtClean="0">
                <a:solidFill>
                  <a:srgbClr val="FF0000"/>
                </a:solidFill>
              </a:rPr>
              <a:t>guter</a:t>
            </a:r>
            <a:r>
              <a:rPr lang="en-US" sz="2400" dirty="0" smtClean="0">
                <a:solidFill>
                  <a:srgbClr val="FF0000"/>
                </a:solidFill>
              </a:rPr>
              <a:t> </a:t>
            </a:r>
            <a:r>
              <a:rPr lang="en-US" sz="2400" dirty="0" err="1" smtClean="0">
                <a:solidFill>
                  <a:srgbClr val="FF0000"/>
                </a:solidFill>
              </a:rPr>
              <a:t>wissenenschaftlicher</a:t>
            </a:r>
            <a:r>
              <a:rPr lang="en-US" sz="2400" dirty="0" smtClean="0">
                <a:solidFill>
                  <a:srgbClr val="FF0000"/>
                </a:solidFill>
              </a:rPr>
              <a:t> Praxis (1998) </a:t>
            </a:r>
          </a:p>
          <a:p>
            <a:pPr marL="0" indent="0">
              <a:buNone/>
            </a:pPr>
            <a:r>
              <a:rPr lang="de-DE" sz="2400" dirty="0">
                <a:solidFill>
                  <a:srgbClr val="FF0000"/>
                </a:solidFill>
              </a:rPr>
              <a:t>Ergänzte und aktualisierte Denkschrift "Sicherung guter wissenschaftlicher </a:t>
            </a:r>
            <a:r>
              <a:rPr lang="de-DE" sz="2400" dirty="0" smtClean="0">
                <a:solidFill>
                  <a:srgbClr val="FF0000"/>
                </a:solidFill>
              </a:rPr>
              <a:t>Praxis„ (2013)</a:t>
            </a:r>
            <a:endParaRPr lang="en-US" sz="2400" dirty="0" smtClean="0">
              <a:solidFill>
                <a:srgbClr val="FF0000"/>
              </a:solidFill>
            </a:endParaRPr>
          </a:p>
        </p:txBody>
      </p:sp>
      <p:sp>
        <p:nvSpPr>
          <p:cNvPr id="5" name="TextBox 4"/>
          <p:cNvSpPr txBox="1"/>
          <p:nvPr/>
        </p:nvSpPr>
        <p:spPr>
          <a:xfrm>
            <a:off x="1625599" y="6314832"/>
            <a:ext cx="5295489" cy="292388"/>
          </a:xfrm>
          <a:prstGeom prst="rect">
            <a:avLst/>
          </a:prstGeom>
          <a:noFill/>
        </p:spPr>
        <p:txBody>
          <a:bodyPr wrap="none" rtlCol="0">
            <a:spAutoFit/>
          </a:bodyPr>
          <a:lstStyle/>
          <a:p>
            <a:r>
              <a:rPr lang="de-DE" sz="1300" dirty="0"/>
              <a:t>*http://www.dfg.de/foerderung/grundlagen_rahmenbedingungen/gwp/</a:t>
            </a:r>
          </a:p>
        </p:txBody>
      </p:sp>
      <p:pic>
        <p:nvPicPr>
          <p:cNvPr id="1026" name="Picture 2" descr="Logo: Deutsche Forschungsgemeinschaft (DFG) - zur Startse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313" y="461953"/>
            <a:ext cx="3081524" cy="3821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229380" y="2886806"/>
            <a:ext cx="2409890" cy="2677656"/>
          </a:xfrm>
          <a:prstGeom prst="rect">
            <a:avLst/>
          </a:prstGeom>
        </p:spPr>
      </p:pic>
      <p:sp>
        <p:nvSpPr>
          <p:cNvPr id="7" name="TextBox 6"/>
          <p:cNvSpPr txBox="1"/>
          <p:nvPr/>
        </p:nvSpPr>
        <p:spPr>
          <a:xfrm>
            <a:off x="3077044" y="2921976"/>
            <a:ext cx="5700600" cy="3046988"/>
          </a:xfrm>
          <a:prstGeom prst="rect">
            <a:avLst/>
          </a:prstGeom>
          <a:noFill/>
        </p:spPr>
        <p:txBody>
          <a:bodyPr wrap="none" rtlCol="0">
            <a:spAutoFit/>
          </a:bodyPr>
          <a:lstStyle/>
          <a:p>
            <a:pPr marL="342900" indent="-342900">
              <a:buFont typeface="Arial" panose="020B0604020202020204" pitchFamily="34" charset="0"/>
              <a:buChar char="•"/>
            </a:pPr>
            <a:r>
              <a:rPr lang="de-DE" dirty="0"/>
              <a:t>Vorschläge zur </a:t>
            </a:r>
            <a:r>
              <a:rPr lang="de-DE" dirty="0" smtClean="0"/>
              <a:t>Sicherung</a:t>
            </a:r>
          </a:p>
          <a:p>
            <a:r>
              <a:rPr lang="de-DE" dirty="0" smtClean="0"/>
              <a:t>    guter </a:t>
            </a:r>
            <a:r>
              <a:rPr lang="de-DE" dirty="0"/>
              <a:t>wissenschaftlicher </a:t>
            </a:r>
            <a:r>
              <a:rPr lang="de-DE" dirty="0" smtClean="0"/>
              <a:t>Praxis</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a:t>Empfehlungen der </a:t>
            </a:r>
            <a:r>
              <a:rPr lang="de-DE" dirty="0" smtClean="0"/>
              <a:t>Kommission</a:t>
            </a:r>
          </a:p>
          <a:p>
            <a:r>
              <a:rPr lang="de-DE" dirty="0"/>
              <a:t> </a:t>
            </a:r>
            <a:r>
              <a:rPr lang="de-DE" dirty="0" smtClean="0"/>
              <a:t>  „Selbstkontrolle </a:t>
            </a:r>
            <a:r>
              <a:rPr lang="de-DE" dirty="0"/>
              <a:t>in der Wissenschaft</a:t>
            </a:r>
            <a:r>
              <a:rPr lang="de-DE" dirty="0" smtClean="0"/>
              <a:t>“</a:t>
            </a:r>
          </a:p>
          <a:p>
            <a:endParaRPr lang="de-DE" dirty="0"/>
          </a:p>
          <a:p>
            <a:pPr marL="342900" indent="-342900">
              <a:buFont typeface="Arial" panose="020B0604020202020204" pitchFamily="34" charset="0"/>
              <a:buChar char="•"/>
            </a:pPr>
            <a:r>
              <a:rPr lang="de-DE" dirty="0" smtClean="0"/>
              <a:t>Basis fur Bewilligung von DFG-Mitteln</a:t>
            </a:r>
          </a:p>
          <a:p>
            <a:r>
              <a:rPr lang="de-DE" dirty="0" smtClean="0"/>
              <a:t>    (1998)</a:t>
            </a:r>
            <a:endParaRPr lang="de-DE" dirty="0"/>
          </a:p>
        </p:txBody>
      </p:sp>
    </p:spTree>
    <p:extLst>
      <p:ext uri="{BB962C8B-B14F-4D97-AF65-F5344CB8AC3E}">
        <p14:creationId xmlns:p14="http://schemas.microsoft.com/office/powerpoint/2010/main" val="33587639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Apple</a:t>
            </a:r>
            <a:endParaRPr lang="de-DE" dirty="0"/>
          </a:p>
        </p:txBody>
      </p:sp>
      <p:pic>
        <p:nvPicPr>
          <p:cNvPr id="4" name="Content Placeholder 3"/>
          <p:cNvPicPr>
            <a:picLocks noGrp="1" noChangeAspect="1"/>
          </p:cNvPicPr>
          <p:nvPr>
            <p:ph idx="1"/>
          </p:nvPr>
        </p:nvPicPr>
        <p:blipFill>
          <a:blip r:embed="rId2"/>
          <a:stretch>
            <a:fillRect/>
          </a:stretch>
        </p:blipFill>
        <p:spPr>
          <a:xfrm>
            <a:off x="1458228" y="1676400"/>
            <a:ext cx="6227543" cy="4038600"/>
          </a:xfrm>
          <a:prstGeom prst="rect">
            <a:avLst/>
          </a:prstGeom>
        </p:spPr>
      </p:pic>
    </p:spTree>
    <p:extLst>
      <p:ext uri="{BB962C8B-B14F-4D97-AF65-F5344CB8AC3E}">
        <p14:creationId xmlns:p14="http://schemas.microsoft.com/office/powerpoint/2010/main" val="1476573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Facebook</a:t>
            </a:r>
            <a:endParaRPr lang="de-DE" dirty="0"/>
          </a:p>
        </p:txBody>
      </p:sp>
      <p:pic>
        <p:nvPicPr>
          <p:cNvPr id="4" name="Content Placeholder 3"/>
          <p:cNvPicPr>
            <a:picLocks noGrp="1" noChangeAspect="1"/>
          </p:cNvPicPr>
          <p:nvPr>
            <p:ph idx="1"/>
          </p:nvPr>
        </p:nvPicPr>
        <p:blipFill>
          <a:blip r:embed="rId2"/>
          <a:stretch>
            <a:fillRect/>
          </a:stretch>
        </p:blipFill>
        <p:spPr>
          <a:xfrm>
            <a:off x="1417705" y="1676400"/>
            <a:ext cx="6308590" cy="4038600"/>
          </a:xfrm>
          <a:prstGeom prst="rect">
            <a:avLst/>
          </a:prstGeom>
        </p:spPr>
      </p:pic>
    </p:spTree>
    <p:extLst>
      <p:ext uri="{BB962C8B-B14F-4D97-AF65-F5344CB8AC3E}">
        <p14:creationId xmlns:p14="http://schemas.microsoft.com/office/powerpoint/2010/main" val="2734454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IBM, Amazon, Twitter, Uber, Baidu</a:t>
            </a:r>
            <a:endParaRPr lang="de-DE" dirty="0"/>
          </a:p>
        </p:txBody>
      </p:sp>
      <p:sp>
        <p:nvSpPr>
          <p:cNvPr id="3" name="Content Placeholder 2"/>
          <p:cNvSpPr>
            <a:spLocks noGrp="1"/>
          </p:cNvSpPr>
          <p:nvPr>
            <p:ph idx="1"/>
          </p:nvPr>
        </p:nvSpPr>
        <p:spPr/>
        <p:txBody>
          <a:bodyPr/>
          <a:lstStyle/>
          <a:p>
            <a:endParaRPr lang="de-DE"/>
          </a:p>
        </p:txBody>
      </p:sp>
    </p:spTree>
    <p:extLst>
      <p:ext uri="{BB962C8B-B14F-4D97-AF65-F5344CB8AC3E}">
        <p14:creationId xmlns:p14="http://schemas.microsoft.com/office/powerpoint/2010/main" val="3770942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Google: </a:t>
            </a:r>
            <a:r>
              <a:rPr lang="de-DE" b="1" dirty="0"/>
              <a:t>Drain for the </a:t>
            </a:r>
            <a:r>
              <a:rPr lang="de-DE" b="1" dirty="0" smtClean="0"/>
              <a:t>brain</a:t>
            </a:r>
            <a:endParaRPr lang="de-DE" dirty="0"/>
          </a:p>
        </p:txBody>
      </p:sp>
      <p:sp>
        <p:nvSpPr>
          <p:cNvPr id="3" name="Content Placeholder 2"/>
          <p:cNvSpPr>
            <a:spLocks noGrp="1"/>
          </p:cNvSpPr>
          <p:nvPr>
            <p:ph idx="1"/>
          </p:nvPr>
        </p:nvSpPr>
        <p:spPr/>
        <p:txBody>
          <a:bodyPr/>
          <a:lstStyle/>
          <a:p>
            <a:r>
              <a:rPr lang="en-US" dirty="0"/>
              <a:t>Money is at play. An engineer proficient in deep learning can earn upward of $250,000 a year at places like Google and Facebook, according to several sources; exceptional or more experienced ones can net seven-figure salaries.</a:t>
            </a:r>
          </a:p>
          <a:p>
            <a:r>
              <a:rPr lang="en-US" dirty="0"/>
              <a:t>“There’s been a huge brain drain from academia,” said Naveen Rao, the CEO of </a:t>
            </a:r>
            <a:r>
              <a:rPr lang="en-US" dirty="0" err="1"/>
              <a:t>Nervana</a:t>
            </a:r>
            <a:r>
              <a:rPr lang="en-US" dirty="0"/>
              <a:t> Systems, a heavily funded deep learning startup. (</a:t>
            </a:r>
            <a:r>
              <a:rPr lang="en-US" dirty="0" err="1"/>
              <a:t>Bengio</a:t>
            </a:r>
            <a:r>
              <a:rPr lang="en-US" dirty="0"/>
              <a:t> is an adviser.) Valley firms are taking up the mantle. That tends to push research in their preferred direction, advancing models that, for instance, work best for smartphones or search, Rao argued. DeepMind is working directly with Google’s search or Knowledge unit. “It’s always a little bit biased,” Rao said. “It always has a slant.”</a:t>
            </a:r>
          </a:p>
          <a:p>
            <a:endParaRPr lang="de-DE" dirty="0"/>
          </a:p>
        </p:txBody>
      </p:sp>
      <p:sp>
        <p:nvSpPr>
          <p:cNvPr id="4" name="TextBox 3"/>
          <p:cNvSpPr txBox="1"/>
          <p:nvPr/>
        </p:nvSpPr>
        <p:spPr>
          <a:xfrm>
            <a:off x="898558" y="6281529"/>
            <a:ext cx="7346883" cy="338554"/>
          </a:xfrm>
          <a:prstGeom prst="rect">
            <a:avLst/>
          </a:prstGeom>
          <a:noFill/>
        </p:spPr>
        <p:txBody>
          <a:bodyPr wrap="none" rtlCol="0">
            <a:spAutoFit/>
          </a:bodyPr>
          <a:lstStyle/>
          <a:p>
            <a:r>
              <a:rPr lang="de-DE" sz="1600" dirty="0"/>
              <a:t>http://recode.net/2015/07/15/ai-conspiracy-the-scientists-behind-deep-learning/</a:t>
            </a:r>
          </a:p>
        </p:txBody>
      </p:sp>
    </p:spTree>
    <p:extLst>
      <p:ext uri="{BB962C8B-B14F-4D97-AF65-F5344CB8AC3E}">
        <p14:creationId xmlns:p14="http://schemas.microsoft.com/office/powerpoint/2010/main" val="24044632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Brain Projects</a:t>
            </a:r>
            <a:endParaRPr lang="de-DE" dirty="0"/>
          </a:p>
        </p:txBody>
      </p:sp>
      <p:sp>
        <p:nvSpPr>
          <p:cNvPr id="3" name="Content Placeholder 2"/>
          <p:cNvSpPr>
            <a:spLocks noGrp="1"/>
          </p:cNvSpPr>
          <p:nvPr>
            <p:ph idx="1"/>
          </p:nvPr>
        </p:nvSpPr>
        <p:spPr>
          <a:xfrm>
            <a:off x="152400" y="1093303"/>
            <a:ext cx="8839200" cy="4896679"/>
          </a:xfrm>
        </p:spPr>
        <p:txBody>
          <a:bodyPr/>
          <a:lstStyle/>
          <a:p>
            <a:r>
              <a:rPr lang="de-DE" dirty="0" smtClean="0"/>
              <a:t>EU Human Brain Project </a:t>
            </a:r>
          </a:p>
          <a:p>
            <a:r>
              <a:rPr lang="en-US" dirty="0"/>
              <a:t>large 10-year scientific research project, established in </a:t>
            </a:r>
            <a:r>
              <a:rPr lang="en-US" dirty="0" smtClean="0"/>
              <a:t>2013</a:t>
            </a:r>
          </a:p>
          <a:p>
            <a:r>
              <a:rPr lang="en-US" dirty="0"/>
              <a:t>Its total costs are estimated at €1.19 billion</a:t>
            </a:r>
            <a:endParaRPr lang="de-DE" dirty="0" smtClean="0"/>
          </a:p>
          <a:p>
            <a:r>
              <a:rPr lang="de-DE" dirty="0" smtClean="0"/>
              <a:t>Mission</a:t>
            </a:r>
          </a:p>
          <a:p>
            <a:pPr lvl="1"/>
            <a:r>
              <a:rPr lang="en-US" dirty="0" smtClean="0"/>
              <a:t>Understanding </a:t>
            </a:r>
            <a:r>
              <a:rPr lang="en-US" dirty="0"/>
              <a:t>the human brain is one of the greatest challenges facing 21st century science. If we can rise to the challenge, we can gain profound insights into what makes us human, develop new treatments for brain disease and build revolutionary new computing technologies. Today, for the first time, modern ICT has brought these goals within sight</a:t>
            </a:r>
            <a:r>
              <a:rPr lang="en-US" dirty="0" smtClean="0"/>
              <a:t>.</a:t>
            </a:r>
          </a:p>
          <a:p>
            <a:r>
              <a:rPr lang="en-US" dirty="0" smtClean="0"/>
              <a:t>White House BRAIN Initiative </a:t>
            </a:r>
            <a:r>
              <a:rPr lang="en-US" dirty="0"/>
              <a:t>Project (Brain Research through Advancing Innovative </a:t>
            </a:r>
            <a:r>
              <a:rPr lang="en-US" dirty="0" err="1"/>
              <a:t>Neurotechnologies</a:t>
            </a:r>
            <a:r>
              <a:rPr lang="en-US" dirty="0" smtClean="0"/>
              <a:t>)</a:t>
            </a:r>
          </a:p>
          <a:p>
            <a:r>
              <a:rPr lang="de-DE" dirty="0"/>
              <a:t>public-private research </a:t>
            </a:r>
            <a:r>
              <a:rPr lang="de-DE" dirty="0" smtClean="0"/>
              <a:t>initiative, </a:t>
            </a:r>
            <a:r>
              <a:rPr lang="de-DE" dirty="0"/>
              <a:t>April 2, </a:t>
            </a:r>
            <a:r>
              <a:rPr lang="de-DE" dirty="0" smtClean="0"/>
              <a:t>2013</a:t>
            </a:r>
          </a:p>
          <a:p>
            <a:r>
              <a:rPr lang="de-DE" dirty="0" smtClean="0"/>
              <a:t>10 year, $4.5 billon (also DARPA)</a:t>
            </a:r>
          </a:p>
          <a:p>
            <a:r>
              <a:rPr lang="de-DE" dirty="0" smtClean="0"/>
              <a:t>Goal</a:t>
            </a:r>
            <a:endParaRPr lang="en-US" dirty="0" smtClean="0"/>
          </a:p>
          <a:p>
            <a:pPr lvl="1"/>
            <a:r>
              <a:rPr lang="en-US" dirty="0"/>
              <a:t>supporting the development and application of innovative technologies that can create a dynamic understanding of brain function</a:t>
            </a:r>
            <a:endParaRPr lang="de-DE" dirty="0"/>
          </a:p>
        </p:txBody>
      </p:sp>
      <p:sp>
        <p:nvSpPr>
          <p:cNvPr id="4" name="TextBox 3"/>
          <p:cNvSpPr txBox="1"/>
          <p:nvPr/>
        </p:nvSpPr>
        <p:spPr>
          <a:xfrm>
            <a:off x="1709531" y="6175513"/>
            <a:ext cx="4532075" cy="646331"/>
          </a:xfrm>
          <a:prstGeom prst="rect">
            <a:avLst/>
          </a:prstGeom>
          <a:noFill/>
        </p:spPr>
        <p:txBody>
          <a:bodyPr wrap="none" rtlCol="0">
            <a:spAutoFit/>
          </a:bodyPr>
          <a:lstStyle/>
          <a:p>
            <a:r>
              <a:rPr lang="de-DE" sz="1800" dirty="0"/>
              <a:t>https://www.humanbrainproject.eu</a:t>
            </a:r>
            <a:r>
              <a:rPr lang="de-DE" sz="1800" dirty="0" smtClean="0"/>
              <a:t>/</a:t>
            </a:r>
          </a:p>
          <a:p>
            <a:r>
              <a:rPr lang="de-DE" sz="1800" dirty="0"/>
              <a:t>http://www.braininitiative.nih.gov/index.htm</a:t>
            </a:r>
          </a:p>
        </p:txBody>
      </p:sp>
    </p:spTree>
    <p:extLst>
      <p:ext uri="{BB962C8B-B14F-4D97-AF65-F5344CB8AC3E}">
        <p14:creationId xmlns:p14="http://schemas.microsoft.com/office/powerpoint/2010/main" val="3571033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Which way does the Web take?</a:t>
            </a:r>
            <a:endParaRPr lang="de-DE" dirty="0"/>
          </a:p>
        </p:txBody>
      </p:sp>
      <p:sp>
        <p:nvSpPr>
          <p:cNvPr id="3" name="Content Placeholder 2"/>
          <p:cNvSpPr>
            <a:spLocks noGrp="1"/>
          </p:cNvSpPr>
          <p:nvPr>
            <p:ph idx="1"/>
          </p:nvPr>
        </p:nvSpPr>
        <p:spPr/>
        <p:txBody>
          <a:bodyPr/>
          <a:lstStyle/>
          <a:p>
            <a:r>
              <a:rPr lang="de-DE" dirty="0" smtClean="0"/>
              <a:t>Image and speach recognition</a:t>
            </a:r>
          </a:p>
          <a:p>
            <a:r>
              <a:rPr lang="de-DE" dirty="0" smtClean="0"/>
              <a:t>Natural language processing</a:t>
            </a:r>
          </a:p>
          <a:p>
            <a:r>
              <a:rPr lang="de-DE" dirty="0" smtClean="0"/>
              <a:t>Autonomous cars </a:t>
            </a:r>
            <a:endParaRPr lang="de-DE" dirty="0"/>
          </a:p>
        </p:txBody>
      </p:sp>
    </p:spTree>
    <p:extLst>
      <p:ext uri="{BB962C8B-B14F-4D97-AF65-F5344CB8AC3E}">
        <p14:creationId xmlns:p14="http://schemas.microsoft.com/office/powerpoint/2010/main" val="2242194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Streit über Umwelt-PR: So irreführend sind die Wissenslücken der Klimaforscher</a:t>
            </a:r>
          </a:p>
        </p:txBody>
      </p:sp>
      <p:sp>
        <p:nvSpPr>
          <p:cNvPr id="3" name="Content Placeholder 2"/>
          <p:cNvSpPr>
            <a:spLocks noGrp="1"/>
          </p:cNvSpPr>
          <p:nvPr>
            <p:ph idx="1"/>
          </p:nvPr>
        </p:nvSpPr>
        <p:spPr/>
        <p:txBody>
          <a:bodyPr/>
          <a:lstStyle/>
          <a:p>
            <a:r>
              <a:rPr lang="de-DE" dirty="0"/>
              <a:t>http://www.spiegel.de/wissenschaft/natur/klima-wie-forscher-und-medien-ergebnisse-verzerren-a-1050336.html</a:t>
            </a:r>
          </a:p>
        </p:txBody>
      </p:sp>
    </p:spTree>
    <p:extLst>
      <p:ext uri="{BB962C8B-B14F-4D97-AF65-F5344CB8AC3E}">
        <p14:creationId xmlns:p14="http://schemas.microsoft.com/office/powerpoint/2010/main" val="11749628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 companies control more than half of academic </a:t>
            </a:r>
            <a:r>
              <a:rPr lang="en-US" dirty="0" smtClean="0"/>
              <a:t>publishing </a:t>
            </a:r>
            <a:endParaRPr lang="de-DE" dirty="0"/>
          </a:p>
        </p:txBody>
      </p:sp>
      <p:sp>
        <p:nvSpPr>
          <p:cNvPr id="3" name="Content Placeholder 2"/>
          <p:cNvSpPr>
            <a:spLocks noGrp="1"/>
          </p:cNvSpPr>
          <p:nvPr>
            <p:ph idx="1"/>
          </p:nvPr>
        </p:nvSpPr>
        <p:spPr/>
        <p:txBody>
          <a:bodyPr/>
          <a:lstStyle/>
          <a:p>
            <a:r>
              <a:rPr lang="de-DE" cap="all" dirty="0"/>
              <a:t>MERCREDI, 10 JUIN 2015 14:00 NEWS</a:t>
            </a:r>
            <a:endParaRPr lang="de-DE" dirty="0" smtClean="0"/>
          </a:p>
          <a:p>
            <a:r>
              <a:rPr lang="de-DE" dirty="0" smtClean="0"/>
              <a:t>http</a:t>
            </a:r>
            <a:r>
              <a:rPr lang="de-DE" dirty="0"/>
              <a:t>://www.nouvelles.umontreal.ca/udem-news/news/20150610-five-companies-control-more-than-half-of-academic-publishing.html</a:t>
            </a:r>
          </a:p>
        </p:txBody>
      </p:sp>
    </p:spTree>
    <p:extLst>
      <p:ext uri="{BB962C8B-B14F-4D97-AF65-F5344CB8AC3E}">
        <p14:creationId xmlns:p14="http://schemas.microsoft.com/office/powerpoint/2010/main" val="31818060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Oligopoly of Academic Publishers in the Digital </a:t>
            </a:r>
            <a:r>
              <a:rPr lang="en-US" dirty="0" smtClean="0"/>
              <a:t>Era</a:t>
            </a:r>
            <a:endParaRPr lang="de-DE" dirty="0"/>
          </a:p>
        </p:txBody>
      </p:sp>
      <p:sp>
        <p:nvSpPr>
          <p:cNvPr id="3" name="Content Placeholder 2"/>
          <p:cNvSpPr>
            <a:spLocks noGrp="1"/>
          </p:cNvSpPr>
          <p:nvPr>
            <p:ph idx="1"/>
          </p:nvPr>
        </p:nvSpPr>
        <p:spPr/>
        <p:txBody>
          <a:bodyPr/>
          <a:lstStyle/>
          <a:p>
            <a:r>
              <a:rPr lang="de-DE" dirty="0"/>
              <a:t>http://journals.plos.org/plosone/article?id=10.1371/journal.pone.0127502</a:t>
            </a:r>
          </a:p>
        </p:txBody>
      </p:sp>
    </p:spTree>
    <p:extLst>
      <p:ext uri="{BB962C8B-B14F-4D97-AF65-F5344CB8AC3E}">
        <p14:creationId xmlns:p14="http://schemas.microsoft.com/office/powerpoint/2010/main" val="1228954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Zauberlehrling</a:t>
            </a:r>
            <a:endParaRPr lang="de-DE" dirty="0"/>
          </a:p>
        </p:txBody>
      </p:sp>
      <p:sp>
        <p:nvSpPr>
          <p:cNvPr id="3" name="Content Placeholder 2"/>
          <p:cNvSpPr>
            <a:spLocks noGrp="1"/>
          </p:cNvSpPr>
          <p:nvPr>
            <p:ph idx="1"/>
          </p:nvPr>
        </p:nvSpPr>
        <p:spPr/>
        <p:txBody>
          <a:bodyPr/>
          <a:lstStyle/>
          <a:p>
            <a:r>
              <a:rPr lang="de-DE" dirty="0"/>
              <a:t>Zerstörte Grenzen findet man überall, selbst auf Gebieten, wo man sie gar nicht vermutet hätte. Ein überraschendes Beispiel: Die Nutzung der Erdwärme (Geothermie). In politisch korrekter Raserei werden dabei – um »umweltfreundliche Energie« zu gewinnen – tiefe Erdschichten angebohrt und auf diese Weise geologische Grenzen verletzt. So kann zum Beispiel plötzlich freigesetztes unterirdisches Wasser Gesteinsschichten »schmieren« und Erdbeben verursachen. In Staufen im Breisgau wurden 2008 etwa 200 Häuser beschädigt, nachdem sich nach Tiefenbohrungen der Erdboden im Stadtgebiet bis zu 20 Zentimeter gehoben hatte.</a:t>
            </a:r>
          </a:p>
        </p:txBody>
      </p:sp>
    </p:spTree>
    <p:extLst>
      <p:ext uri="{BB962C8B-B14F-4D97-AF65-F5344CB8AC3E}">
        <p14:creationId xmlns:p14="http://schemas.microsoft.com/office/powerpoint/2010/main" val="2379881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
            <a:ext cx="8839200" cy="1219200"/>
          </a:xfrm>
        </p:spPr>
        <p:txBody>
          <a:bodyPr/>
          <a:lstStyle/>
          <a:p>
            <a:pPr algn="l"/>
            <a:r>
              <a:rPr lang="de-DE" dirty="0" smtClean="0"/>
              <a:t>DFG Memorandum* </a:t>
            </a:r>
            <a:r>
              <a:rPr lang="de-DE" sz="2400" dirty="0" smtClean="0"/>
              <a:t>(1998)</a:t>
            </a:r>
            <a:endParaRPr lang="de-DE" sz="2400" dirty="0"/>
          </a:p>
        </p:txBody>
      </p:sp>
      <p:sp>
        <p:nvSpPr>
          <p:cNvPr id="3" name="Content Placeholder 2"/>
          <p:cNvSpPr>
            <a:spLocks noGrp="1"/>
          </p:cNvSpPr>
          <p:nvPr>
            <p:ph idx="1"/>
          </p:nvPr>
        </p:nvSpPr>
        <p:spPr>
          <a:xfrm>
            <a:off x="152400" y="1391138"/>
            <a:ext cx="8839200" cy="4540739"/>
          </a:xfrm>
        </p:spPr>
        <p:txBody>
          <a:bodyPr/>
          <a:lstStyle/>
          <a:p>
            <a:pPr marL="0" indent="0">
              <a:buNone/>
            </a:pPr>
            <a:r>
              <a:rPr lang="en-US" sz="2400" dirty="0">
                <a:solidFill>
                  <a:srgbClr val="FF0000"/>
                </a:solidFill>
              </a:rPr>
              <a:t>Safeguarding Good Scientific </a:t>
            </a:r>
            <a:r>
              <a:rPr lang="en-US" sz="2400" dirty="0" smtClean="0">
                <a:solidFill>
                  <a:srgbClr val="FF0000"/>
                </a:solidFill>
              </a:rPr>
              <a:t>Practice (1998) </a:t>
            </a:r>
          </a:p>
          <a:p>
            <a:pPr marL="0" indent="0">
              <a:buNone/>
            </a:pPr>
            <a:r>
              <a:rPr lang="en-US" sz="2400" dirty="0">
                <a:solidFill>
                  <a:srgbClr val="FF0000"/>
                </a:solidFill>
              </a:rPr>
              <a:t>Amended and updated white paper entitled "Safeguarding Good Scientific Practice</a:t>
            </a:r>
            <a:r>
              <a:rPr lang="de-DE" sz="2400" dirty="0" smtClean="0">
                <a:solidFill>
                  <a:srgbClr val="FF0000"/>
                </a:solidFill>
              </a:rPr>
              <a:t>„ (2013)</a:t>
            </a:r>
            <a:endParaRPr lang="en-US" sz="2400" dirty="0" smtClean="0">
              <a:solidFill>
                <a:srgbClr val="FF0000"/>
              </a:solidFill>
            </a:endParaRPr>
          </a:p>
        </p:txBody>
      </p:sp>
      <p:sp>
        <p:nvSpPr>
          <p:cNvPr id="5" name="TextBox 4"/>
          <p:cNvSpPr txBox="1"/>
          <p:nvPr/>
        </p:nvSpPr>
        <p:spPr>
          <a:xfrm>
            <a:off x="859663" y="6314832"/>
            <a:ext cx="7502823" cy="292388"/>
          </a:xfrm>
          <a:prstGeom prst="rect">
            <a:avLst/>
          </a:prstGeom>
          <a:noFill/>
        </p:spPr>
        <p:txBody>
          <a:bodyPr wrap="none" rtlCol="0">
            <a:spAutoFit/>
          </a:bodyPr>
          <a:lstStyle/>
          <a:p>
            <a:r>
              <a:rPr lang="de-DE" sz="1300" dirty="0"/>
              <a:t>*http://</a:t>
            </a:r>
            <a:r>
              <a:rPr lang="de-DE" sz="1300" dirty="0" smtClean="0"/>
              <a:t>www.dfg.de/en/research_funding/principles_dfg_funding/good_scientific_practice/index.html</a:t>
            </a:r>
            <a:endParaRPr lang="de-DE" sz="1300" dirty="0"/>
          </a:p>
        </p:txBody>
      </p:sp>
      <p:pic>
        <p:nvPicPr>
          <p:cNvPr id="1026" name="Picture 2" descr="Logo: Deutsche Forschungsgemeinschaft (DFG) - zur Startse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313" y="461953"/>
            <a:ext cx="3081524" cy="3821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252011" y="2920998"/>
            <a:ext cx="2409010" cy="2676678"/>
          </a:xfrm>
          <a:prstGeom prst="rect">
            <a:avLst/>
          </a:prstGeom>
        </p:spPr>
      </p:pic>
      <p:sp>
        <p:nvSpPr>
          <p:cNvPr id="7" name="TextBox 6"/>
          <p:cNvSpPr txBox="1"/>
          <p:nvPr/>
        </p:nvSpPr>
        <p:spPr>
          <a:xfrm>
            <a:off x="2746139" y="2920998"/>
            <a:ext cx="6330579" cy="2677656"/>
          </a:xfrm>
          <a:prstGeom prst="rect">
            <a:avLst/>
          </a:prstGeom>
          <a:noFill/>
        </p:spPr>
        <p:txBody>
          <a:bodyPr wrap="none" rtlCol="0">
            <a:spAutoFit/>
          </a:bodyPr>
          <a:lstStyle/>
          <a:p>
            <a:pPr marL="342900" indent="-342900">
              <a:buFont typeface="Arial" panose="020B0604020202020204" pitchFamily="34" charset="0"/>
              <a:buChar char="•"/>
            </a:pPr>
            <a:r>
              <a:rPr lang="en-US" dirty="0"/>
              <a:t>Proposals for </a:t>
            </a:r>
            <a:r>
              <a:rPr lang="en-US" dirty="0" smtClean="0"/>
              <a:t>Safeguarding</a:t>
            </a:r>
          </a:p>
          <a:p>
            <a:r>
              <a:rPr lang="en-US" dirty="0" smtClean="0"/>
              <a:t>    Good </a:t>
            </a:r>
            <a:r>
              <a:rPr lang="en-US" dirty="0"/>
              <a:t>Scientific </a:t>
            </a:r>
            <a:r>
              <a:rPr lang="en-US" dirty="0" smtClean="0"/>
              <a:t>Practice</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en-US" dirty="0"/>
              <a:t>Recommendations of the </a:t>
            </a:r>
            <a:r>
              <a:rPr lang="en-US" dirty="0" smtClean="0"/>
              <a:t>Commission</a:t>
            </a:r>
          </a:p>
          <a:p>
            <a:r>
              <a:rPr lang="en-US" dirty="0"/>
              <a:t> </a:t>
            </a:r>
            <a:r>
              <a:rPr lang="en-US" dirty="0" smtClean="0"/>
              <a:t>   on </a:t>
            </a:r>
            <a:r>
              <a:rPr lang="en-US" dirty="0"/>
              <a:t>Professional Self Regulation in </a:t>
            </a:r>
            <a:r>
              <a:rPr lang="en-US" dirty="0" smtClean="0"/>
              <a:t>Science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solidFill>
                  <a:srgbClr val="0033CC"/>
                </a:solidFill>
              </a:rPr>
              <a:t>Basis for approval of DFG founding (1998)</a:t>
            </a:r>
            <a:endParaRPr lang="de-DE" dirty="0">
              <a:solidFill>
                <a:srgbClr val="0033CC"/>
              </a:solidFill>
            </a:endParaRPr>
          </a:p>
        </p:txBody>
      </p:sp>
    </p:spTree>
    <p:extLst>
      <p:ext uri="{BB962C8B-B14F-4D97-AF65-F5344CB8AC3E}">
        <p14:creationId xmlns:p14="http://schemas.microsoft.com/office/powerpoint/2010/main" val="34128359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Content Placeholder 2"/>
          <p:cNvSpPr>
            <a:spLocks noGrp="1"/>
          </p:cNvSpPr>
          <p:nvPr>
            <p:ph idx="1"/>
          </p:nvPr>
        </p:nvSpPr>
        <p:spPr/>
        <p:txBody>
          <a:bodyPr/>
          <a:lstStyle/>
          <a:p>
            <a:r>
              <a:rPr lang="de-DE" dirty="0"/>
              <a:t>Wahrscheinlich hatten sich unterirdisch Dinge gemischt, die nicht zusammengehören, nämlich Anhydrit und Wasser. Der dabei entstehende Gips dehnt sich aus und hebt den Boden an. In Kamen-Wasserkurl gab es 2009 einen regelrechten Erdrutsch, als nach Geothermie-Bohrungen plötzlich 48 Kubikmeter Boden »in einem Loch verschwanden« </a:t>
            </a:r>
            <a:r>
              <a:rPr lang="de-DE" i="1" dirty="0"/>
              <a:t>(Der Westen, </a:t>
            </a:r>
            <a:r>
              <a:rPr lang="de-DE" dirty="0"/>
              <a:t>online, 24.09.2009): »Erdwärmebohrungen vergrößerten bereits vorhandene Risse im Felsgestein«. Während allerorten über die Risiken von Kernenergie gesprochen wird, hat die Geothermie hierzulande </a:t>
            </a:r>
            <a:r>
              <a:rPr lang="de-DE" dirty="0" smtClean="0"/>
              <a:t>bereits </a:t>
            </a:r>
            <a:r>
              <a:rPr lang="de-DE" dirty="0"/>
              <a:t>konkrete und massive Schäden angerichtet und führt uns anschaulich vor Augen, wie destruktiv die Verletzung von Grenzen ist.</a:t>
            </a:r>
          </a:p>
        </p:txBody>
      </p:sp>
    </p:spTree>
    <p:extLst>
      <p:ext uri="{BB962C8B-B14F-4D97-AF65-F5344CB8AC3E}">
        <p14:creationId xmlns:p14="http://schemas.microsoft.com/office/powerpoint/2010/main" val="1682581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
            <a:ext cx="8839200" cy="1219200"/>
          </a:xfrm>
        </p:spPr>
        <p:txBody>
          <a:bodyPr/>
          <a:lstStyle/>
          <a:p>
            <a:pPr algn="l"/>
            <a:r>
              <a:rPr lang="de-DE" sz="2000" dirty="0" smtClean="0"/>
              <a:t>   Japanese-German Symposium </a:t>
            </a:r>
            <a:r>
              <a:rPr lang="de-DE" sz="2000" dirty="0"/>
              <a:t>in </a:t>
            </a:r>
            <a:r>
              <a:rPr lang="de-DE" sz="2000" dirty="0" smtClean="0"/>
              <a:t>Tokyo:</a:t>
            </a:r>
            <a:br>
              <a:rPr lang="de-DE" sz="2000" dirty="0" smtClean="0"/>
            </a:br>
            <a:r>
              <a:rPr lang="de-DE" sz="2000" dirty="0" smtClean="0"/>
              <a:t>   Self-control and self-obligation in Science</a:t>
            </a:r>
            <a:br>
              <a:rPr lang="de-DE" sz="2000" dirty="0" smtClean="0"/>
            </a:br>
            <a:r>
              <a:rPr lang="de-DE" sz="2000" dirty="0" smtClean="0"/>
              <a:t>   (1 October 2015)</a:t>
            </a:r>
            <a:endParaRPr lang="de-DE" sz="2000" dirty="0"/>
          </a:p>
        </p:txBody>
      </p:sp>
      <p:sp>
        <p:nvSpPr>
          <p:cNvPr id="3" name="Content Placeholder 2"/>
          <p:cNvSpPr>
            <a:spLocks noGrp="1"/>
          </p:cNvSpPr>
          <p:nvPr>
            <p:ph idx="1"/>
          </p:nvPr>
        </p:nvSpPr>
        <p:spPr>
          <a:xfrm>
            <a:off x="152400" y="1391138"/>
            <a:ext cx="8839200" cy="4540739"/>
          </a:xfrm>
        </p:spPr>
        <p:txBody>
          <a:bodyPr/>
          <a:lstStyle/>
          <a:p>
            <a:pPr marL="0" indent="0">
              <a:buNone/>
            </a:pPr>
            <a:r>
              <a:rPr lang="de-DE" dirty="0" smtClean="0">
                <a:solidFill>
                  <a:srgbClr val="FF0000"/>
                </a:solidFill>
              </a:rPr>
              <a:t>Bilaterale </a:t>
            </a:r>
            <a:r>
              <a:rPr lang="de-DE" dirty="0">
                <a:solidFill>
                  <a:srgbClr val="FF0000"/>
                </a:solidFill>
              </a:rPr>
              <a:t>Symposium </a:t>
            </a:r>
            <a:r>
              <a:rPr lang="de-DE" dirty="0" smtClean="0">
                <a:solidFill>
                  <a:srgbClr val="FF0000"/>
                </a:solidFill>
              </a:rPr>
              <a:t>„Contribution to promoting scientific integrity“ about guidlines of </a:t>
            </a:r>
            <a:r>
              <a:rPr lang="en-US" dirty="0" smtClean="0">
                <a:solidFill>
                  <a:srgbClr val="FF0000"/>
                </a:solidFill>
              </a:rPr>
              <a:t>safeguarding good scientific practice </a:t>
            </a:r>
            <a:r>
              <a:rPr lang="de-DE" dirty="0" smtClean="0">
                <a:solidFill>
                  <a:srgbClr val="FF0000"/>
                </a:solidFill>
              </a:rPr>
              <a:t>and rules about handling of violations</a:t>
            </a:r>
            <a:endParaRPr lang="en-US" sz="2400" dirty="0" smtClean="0">
              <a:solidFill>
                <a:srgbClr val="FF0000"/>
              </a:solidFill>
            </a:endParaRPr>
          </a:p>
        </p:txBody>
      </p:sp>
      <p:sp>
        <p:nvSpPr>
          <p:cNvPr id="5" name="TextBox 4"/>
          <p:cNvSpPr txBox="1"/>
          <p:nvPr/>
        </p:nvSpPr>
        <p:spPr>
          <a:xfrm>
            <a:off x="930001" y="6291386"/>
            <a:ext cx="7316683" cy="400110"/>
          </a:xfrm>
          <a:prstGeom prst="rect">
            <a:avLst/>
          </a:prstGeom>
          <a:noFill/>
        </p:spPr>
        <p:txBody>
          <a:bodyPr wrap="none" rtlCol="0">
            <a:spAutoFit/>
          </a:bodyPr>
          <a:lstStyle/>
          <a:p>
            <a:r>
              <a:rPr lang="de-DE" sz="2000" dirty="0" smtClean="0"/>
              <a:t>*http</a:t>
            </a:r>
            <a:r>
              <a:rPr lang="de-DE" sz="2000" dirty="0"/>
              <a:t>://www.jst.go.jp/researchintegrity/symposium150930d.html</a:t>
            </a:r>
          </a:p>
        </p:txBody>
      </p:sp>
      <p:pic>
        <p:nvPicPr>
          <p:cNvPr id="2050" name="Picture 2" descr="DFG　個別相談会＋勉強会　10月1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892" y="140025"/>
            <a:ext cx="2148478" cy="9238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日独国際シンポジウム　研究公正を高める取組について　～日独の取組の実践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860431"/>
            <a:ext cx="8705700" cy="294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439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
            <a:ext cx="8839200" cy="1219200"/>
          </a:xfrm>
        </p:spPr>
        <p:txBody>
          <a:bodyPr/>
          <a:lstStyle/>
          <a:p>
            <a:pPr algn="l"/>
            <a:r>
              <a:rPr lang="de-DE" sz="2800" dirty="0" smtClean="0"/>
              <a:t>Recent sample about inner communication about publication of data at GFZ Potsdam* (1)</a:t>
            </a:r>
            <a:endParaRPr lang="de-DE" sz="2800" dirty="0"/>
          </a:p>
        </p:txBody>
      </p:sp>
      <p:sp>
        <p:nvSpPr>
          <p:cNvPr id="3" name="Content Placeholder 2"/>
          <p:cNvSpPr>
            <a:spLocks noGrp="1"/>
          </p:cNvSpPr>
          <p:nvPr>
            <p:ph idx="1"/>
          </p:nvPr>
        </p:nvSpPr>
        <p:spPr>
          <a:xfrm>
            <a:off x="152400" y="1156677"/>
            <a:ext cx="8839200" cy="4837723"/>
          </a:xfrm>
        </p:spPr>
        <p:txBody>
          <a:bodyPr/>
          <a:lstStyle/>
          <a:p>
            <a:pPr marL="0" indent="0">
              <a:buNone/>
            </a:pPr>
            <a:r>
              <a:rPr lang="de-DE" altLang="ja-JP" sz="2400" dirty="0" smtClean="0">
                <a:solidFill>
                  <a:srgbClr val="FF0000"/>
                </a:solidFill>
              </a:rPr>
              <a:t>Topic: EOS</a:t>
            </a:r>
            <a:r>
              <a:rPr lang="ja-JP" altLang="de-DE" sz="2400" dirty="0">
                <a:solidFill>
                  <a:srgbClr val="FF0000"/>
                </a:solidFill>
              </a:rPr>
              <a:t>の記事：地震データと</a:t>
            </a:r>
            <a:r>
              <a:rPr lang="de-DE" altLang="ja-JP" sz="2400" dirty="0" smtClean="0">
                <a:solidFill>
                  <a:srgbClr val="FF0000"/>
                </a:solidFill>
              </a:rPr>
              <a:t>DOI                        </a:t>
            </a:r>
            <a:r>
              <a:rPr lang="de-DE" sz="2400" dirty="0" smtClean="0"/>
              <a:t>From: Yasuhiro Murayama, 25 November 2015 </a:t>
            </a:r>
            <a:r>
              <a:rPr lang="de-DE" sz="2400" dirty="0"/>
              <a:t/>
            </a:r>
            <a:br>
              <a:rPr lang="de-DE" sz="2400" dirty="0"/>
            </a:br>
            <a:endParaRPr lang="en-US" sz="2400" dirty="0">
              <a:solidFill>
                <a:srgbClr val="FF0000"/>
              </a:solidFill>
            </a:endParaRPr>
          </a:p>
        </p:txBody>
      </p:sp>
      <p:sp>
        <p:nvSpPr>
          <p:cNvPr id="5" name="TextBox 4"/>
          <p:cNvSpPr txBox="1"/>
          <p:nvPr/>
        </p:nvSpPr>
        <p:spPr>
          <a:xfrm>
            <a:off x="1289538" y="6221047"/>
            <a:ext cx="4590167" cy="461665"/>
          </a:xfrm>
          <a:prstGeom prst="rect">
            <a:avLst/>
          </a:prstGeom>
          <a:noFill/>
        </p:spPr>
        <p:txBody>
          <a:bodyPr wrap="none" rtlCol="0">
            <a:spAutoFit/>
          </a:bodyPr>
          <a:lstStyle/>
          <a:p>
            <a:r>
              <a:rPr lang="de-DE" dirty="0" smtClean="0"/>
              <a:t>*Email from Yasuhiro Murayama</a:t>
            </a:r>
            <a:endParaRPr lang="de-DE" dirty="0"/>
          </a:p>
        </p:txBody>
      </p:sp>
      <p:sp>
        <p:nvSpPr>
          <p:cNvPr id="6" name="TextBox 5"/>
          <p:cNvSpPr txBox="1"/>
          <p:nvPr/>
        </p:nvSpPr>
        <p:spPr>
          <a:xfrm>
            <a:off x="226646" y="2087610"/>
            <a:ext cx="7369906" cy="3785652"/>
          </a:xfrm>
          <a:prstGeom prst="rect">
            <a:avLst/>
          </a:prstGeom>
          <a:solidFill>
            <a:srgbClr val="CCFFFF"/>
          </a:solidFill>
          <a:ln>
            <a:solidFill>
              <a:schemeClr val="tx1"/>
            </a:solidFill>
          </a:ln>
        </p:spPr>
        <p:txBody>
          <a:bodyPr wrap="square" rtlCol="0">
            <a:spAutoFit/>
          </a:bodyPr>
          <a:lstStyle/>
          <a:p>
            <a:r>
              <a:rPr lang="de-DE" sz="1600" dirty="0"/>
              <a:t>Dear Bernd,</a:t>
            </a:r>
            <a:br>
              <a:rPr lang="de-DE" sz="1600" dirty="0"/>
            </a:br>
            <a:r>
              <a:rPr lang="de-DE" sz="1600" dirty="0"/>
              <a:t/>
            </a:r>
            <a:br>
              <a:rPr lang="de-DE" sz="1600" dirty="0"/>
            </a:br>
            <a:r>
              <a:rPr lang="de-DE" sz="1600" dirty="0"/>
              <a:t>How are you doing?</a:t>
            </a:r>
            <a:br>
              <a:rPr lang="de-DE" sz="1600" dirty="0"/>
            </a:br>
            <a:r>
              <a:rPr lang="de-DE" sz="1600" dirty="0"/>
              <a:t>Prof. Emritus Tadahiko Ogawa introduced me an EOS artcile</a:t>
            </a:r>
            <a:br>
              <a:rPr lang="de-DE" sz="1600" dirty="0"/>
            </a:br>
            <a:r>
              <a:rPr lang="de-DE" sz="1600" dirty="0"/>
              <a:t>about </a:t>
            </a:r>
            <a:r>
              <a:rPr lang="de-DE" sz="1600" dirty="0" smtClean="0">
                <a:solidFill>
                  <a:srgbClr val="FF0000"/>
                </a:solidFill>
              </a:rPr>
              <a:t>siesmological </a:t>
            </a:r>
            <a:r>
              <a:rPr lang="de-DE" sz="1600" dirty="0">
                <a:solidFill>
                  <a:srgbClr val="FF0000"/>
                </a:solidFill>
              </a:rPr>
              <a:t>data and DOI</a:t>
            </a:r>
            <a:r>
              <a:rPr lang="de-DE" sz="1600" dirty="0"/>
              <a:t>.</a:t>
            </a:r>
            <a:br>
              <a:rPr lang="de-DE" sz="1600" dirty="0"/>
            </a:br>
            <a:r>
              <a:rPr lang="de-DE" sz="1600" dirty="0"/>
              <a:t/>
            </a:r>
            <a:br>
              <a:rPr lang="de-DE" sz="1600" dirty="0"/>
            </a:br>
            <a:r>
              <a:rPr lang="de-DE" sz="1600" dirty="0"/>
              <a:t>&gt; </a:t>
            </a:r>
            <a:r>
              <a:rPr lang="de-DE" sz="1600" dirty="0">
                <a:hlinkClick r:id="rId2"/>
              </a:rPr>
              <a:t>https://eos.org/opinions/why-seismic-networks-need-digital-object-identifiers</a:t>
            </a:r>
            <a:r>
              <a:rPr lang="de-DE" sz="1600" dirty="0"/>
              <a:t/>
            </a:r>
            <a:br>
              <a:rPr lang="de-DE" sz="1600" dirty="0"/>
            </a:br>
            <a:r>
              <a:rPr lang="de-DE" sz="1600" dirty="0"/>
              <a:t/>
            </a:r>
            <a:br>
              <a:rPr lang="de-DE" sz="1600" dirty="0"/>
            </a:br>
            <a:r>
              <a:rPr lang="de-DE" sz="1600" dirty="0"/>
              <a:t>I found the </a:t>
            </a:r>
            <a:r>
              <a:rPr lang="de-DE" sz="1600" dirty="0">
                <a:solidFill>
                  <a:srgbClr val="FF0000"/>
                </a:solidFill>
              </a:rPr>
              <a:t>lead author is from GFZ Potzdam</a:t>
            </a:r>
            <a:r>
              <a:rPr lang="de-DE" sz="1600" dirty="0"/>
              <a:t>.</a:t>
            </a:r>
            <a:br>
              <a:rPr lang="de-DE" sz="1600" dirty="0"/>
            </a:br>
            <a:r>
              <a:rPr lang="de-DE" sz="1600" dirty="0"/>
              <a:t>Just for your interest.</a:t>
            </a:r>
            <a:br>
              <a:rPr lang="de-DE" sz="1600" dirty="0"/>
            </a:br>
            <a:r>
              <a:rPr lang="de-DE" sz="1600" dirty="0"/>
              <a:t/>
            </a:r>
            <a:br>
              <a:rPr lang="de-DE" sz="1600" dirty="0"/>
            </a:br>
            <a:r>
              <a:rPr lang="de-DE" sz="1600" dirty="0"/>
              <a:t>Take care, for the climate getting cold rapidly.</a:t>
            </a:r>
            <a:br>
              <a:rPr lang="de-DE" sz="1600" dirty="0"/>
            </a:br>
            <a:r>
              <a:rPr lang="de-DE" sz="1600" dirty="0"/>
              <a:t/>
            </a:r>
            <a:br>
              <a:rPr lang="de-DE" sz="1600" dirty="0"/>
            </a:br>
            <a:r>
              <a:rPr lang="de-DE" sz="1600" dirty="0"/>
              <a:t>Best Regards,</a:t>
            </a:r>
            <a:br>
              <a:rPr lang="de-DE" sz="1600" dirty="0"/>
            </a:br>
            <a:r>
              <a:rPr lang="de-DE" sz="1600" dirty="0"/>
              <a:t>Yasuhiro </a:t>
            </a:r>
            <a:r>
              <a:rPr lang="de-DE" sz="1600" dirty="0" smtClean="0"/>
              <a:t>Murayama</a:t>
            </a:r>
            <a:endParaRPr lang="de-DE" sz="1600" dirty="0"/>
          </a:p>
        </p:txBody>
      </p:sp>
    </p:spTree>
    <p:extLst>
      <p:ext uri="{BB962C8B-B14F-4D97-AF65-F5344CB8AC3E}">
        <p14:creationId xmlns:p14="http://schemas.microsoft.com/office/powerpoint/2010/main" val="3589832382"/>
      </p:ext>
    </p:extLst>
  </p:cSld>
  <p:clrMapOvr>
    <a:masterClrMapping/>
  </p:clrMapOvr>
</p:sld>
</file>

<file path=ppt/theme/theme1.xml><?xml version="1.0" encoding="utf-8"?>
<a:theme xmlns:a="http://schemas.openxmlformats.org/drawingml/2006/main" name="GFZ_Praesentation_blanko_ENG (1)">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GFZ_Praesentation_blanko_ENG (1)</Template>
  <TotalTime>0</TotalTime>
  <Words>3598</Words>
  <Application>Microsoft Office PowerPoint</Application>
  <PresentationFormat>On-screen Show (4:3)</PresentationFormat>
  <Paragraphs>594</Paragraphs>
  <Slides>70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Arial Unicode MS</vt:lpstr>
      <vt:lpstr>MS PGothic</vt:lpstr>
      <vt:lpstr>MS PGothic</vt:lpstr>
      <vt:lpstr>ヒラギノ角ゴ Pro W6</vt:lpstr>
      <vt:lpstr>Arial</vt:lpstr>
      <vt:lpstr>Calibri</vt:lpstr>
      <vt:lpstr>Symbol</vt:lpstr>
      <vt:lpstr>Verdana</vt:lpstr>
      <vt:lpstr>GFZ_Praesentation_blanko_ENG (1)</vt:lpstr>
      <vt:lpstr>From project related data management to sustainable data and knowledge services  - Berlin Declaration on Open Access to Knowledge in the Sciences and Humanities -</vt:lpstr>
      <vt:lpstr>      Berlin Declaration*</vt:lpstr>
      <vt:lpstr>      Berlin Declaration*</vt:lpstr>
      <vt:lpstr>      Berlin Declaration*</vt:lpstr>
      <vt:lpstr>      Berlin Declaration*</vt:lpstr>
      <vt:lpstr>DFG Denkschrift* (1998)</vt:lpstr>
      <vt:lpstr>DFG Memorandum* (1998)</vt:lpstr>
      <vt:lpstr>   Japanese-German Symposium in Tokyo:    Self-control and self-obligation in Science    (1 October 2015)</vt:lpstr>
      <vt:lpstr>Recent sample about inner communication about publication of data at GFZ Potsdam* (1)</vt:lpstr>
      <vt:lpstr>PowerPoint Presentation</vt:lpstr>
      <vt:lpstr>Recent sample about inner communication about publication of data at GFZ Potsdam* (2)</vt:lpstr>
      <vt:lpstr>GFZ ISDC</vt:lpstr>
      <vt:lpstr>GFZ ISDC (Proof of concept)</vt:lpstr>
      <vt:lpstr>Open Data/Open Science</vt:lpstr>
      <vt:lpstr>Open Data/Open Science</vt:lpstr>
      <vt:lpstr>Open Data/Open Science</vt:lpstr>
      <vt:lpstr>MoU between ESPAS and IOGONET</vt:lpstr>
      <vt:lpstr>PowerPoint Presentation</vt:lpstr>
      <vt:lpstr>PowerPoint Presentation</vt:lpstr>
      <vt:lpstr>PowerPoint Presentation</vt:lpstr>
      <vt:lpstr>GFZ ISDC Semantic Web Project* </vt:lpstr>
      <vt:lpstr>PowerPoint Presentation</vt:lpstr>
      <vt:lpstr>PowerPoint Presentation</vt:lpstr>
      <vt:lpstr>*SPASE 2.2.2 Data Model</vt:lpstr>
      <vt:lpstr>PowerPoint Presentation</vt:lpstr>
      <vt:lpstr>PowerPoint Presentation</vt:lpstr>
      <vt:lpstr>Part of ESPAS’s data model based on ISO 19xxx and OGC standards</vt:lpstr>
      <vt:lpstr>ESPAS System Architecture1</vt:lpstr>
      <vt:lpstr>PowerPoint Presentation</vt:lpstr>
      <vt:lpstr>GFZ ISDC Semantic Web Project* </vt:lpstr>
      <vt:lpstr>ISDC Ontology Class Model (simplified)</vt:lpstr>
      <vt:lpstr>ISDC Ontology Network</vt:lpstr>
      <vt:lpstr>ISDC Ontology Network</vt:lpstr>
      <vt:lpstr>PowerPoint Presentation</vt:lpstr>
      <vt:lpstr>Metadata, Data Models, Frameworks</vt:lpstr>
      <vt:lpstr>*GCMD Science Keywords</vt:lpstr>
      <vt:lpstr>*SPASE „allowed values“ Classification</vt:lpstr>
      <vt:lpstr>*Merging ISDC and SPASE|VMO/VHO Ontologies Example: spase:Data &lt;=&gt; isdc:Product Type</vt:lpstr>
      <vt:lpstr>SPASE “allowed values” &lt;=&gt; ESPAS ontology (Collaboration project between ESPAS and IUGONET)</vt:lpstr>
      <vt:lpstr>D2RQ for mashup of RDBMS with Triple Stores</vt:lpstr>
      <vt:lpstr>Institution Data Linked with DBpedia Data Institutions =&gt; Europe =&gt; GFZ</vt:lpstr>
      <vt:lpstr>Data Products Metadata derived from D2R Server Product Types/Data Products =&gt; CH-AI-3-TCR</vt:lpstr>
      <vt:lpstr>Projects =&gt; GGP =&gt; Publications</vt:lpstr>
      <vt:lpstr>PowerPoint Presentation</vt:lpstr>
      <vt:lpstr>Actual state of scientific outcome</vt:lpstr>
      <vt:lpstr>Role of Scientific Libraries in Open Science</vt:lpstr>
      <vt:lpstr>Planed Actions</vt:lpstr>
      <vt:lpstr>PowerPoint Presentation</vt:lpstr>
      <vt:lpstr>PowerPoint Presentation</vt:lpstr>
      <vt:lpstr>PowerPoint Presentation</vt:lpstr>
      <vt:lpstr>Challenges of [Open] Science</vt:lpstr>
      <vt:lpstr>Scientific Challenges</vt:lpstr>
      <vt:lpstr>Technical Challenges</vt:lpstr>
      <vt:lpstr>Social Challenges</vt:lpstr>
      <vt:lpstr>PowerPoint Presentation</vt:lpstr>
      <vt:lpstr>PowerPoint Presentation</vt:lpstr>
      <vt:lpstr>Machine Learning -&gt; Deep Learning</vt:lpstr>
      <vt:lpstr>Google</vt:lpstr>
      <vt:lpstr>Microsoft</vt:lpstr>
      <vt:lpstr>Apple</vt:lpstr>
      <vt:lpstr>Facebook</vt:lpstr>
      <vt:lpstr>IBM, Amazon, Twitter, Uber, Baidu</vt:lpstr>
      <vt:lpstr>Google: Drain for the brain</vt:lpstr>
      <vt:lpstr>Brain Projects</vt:lpstr>
      <vt:lpstr>Which way does the Web take?</vt:lpstr>
      <vt:lpstr>Streit über Umwelt-PR: So irreführend sind die Wissenslücken der Klimaforscher</vt:lpstr>
      <vt:lpstr>Five companies control more than half of academic publishing </vt:lpstr>
      <vt:lpstr>The Oligopoly of Academic Publishers in the Digital Era</vt:lpstr>
      <vt:lpstr>Zauberlehrling</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rit</dc:creator>
  <cp:lastModifiedBy>Bernd</cp:lastModifiedBy>
  <cp:revision>352</cp:revision>
  <dcterms:created xsi:type="dcterms:W3CDTF">2013-04-02T11:28:30Z</dcterms:created>
  <dcterms:modified xsi:type="dcterms:W3CDTF">2015-12-04T10:16:23Z</dcterms:modified>
</cp:coreProperties>
</file>