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86" r:id="rId1"/>
  </p:sldMasterIdLst>
  <p:notesMasterIdLst>
    <p:notesMasterId r:id="rId38"/>
  </p:notesMasterIdLst>
  <p:handoutMasterIdLst>
    <p:handoutMasterId r:id="rId39"/>
  </p:handoutMasterIdLst>
  <p:sldIdLst>
    <p:sldId id="258" r:id="rId2"/>
    <p:sldId id="378" r:id="rId3"/>
    <p:sldId id="347" r:id="rId4"/>
    <p:sldId id="322" r:id="rId5"/>
    <p:sldId id="342" r:id="rId6"/>
    <p:sldId id="348" r:id="rId7"/>
    <p:sldId id="349" r:id="rId8"/>
    <p:sldId id="339" r:id="rId9"/>
    <p:sldId id="350" r:id="rId10"/>
    <p:sldId id="351" r:id="rId11"/>
    <p:sldId id="353" r:id="rId12"/>
    <p:sldId id="354" r:id="rId13"/>
    <p:sldId id="355" r:id="rId14"/>
    <p:sldId id="356" r:id="rId15"/>
    <p:sldId id="379" r:id="rId16"/>
    <p:sldId id="352" r:id="rId17"/>
    <p:sldId id="341" r:id="rId18"/>
    <p:sldId id="372" r:id="rId19"/>
    <p:sldId id="361" r:id="rId20"/>
    <p:sldId id="344" r:id="rId21"/>
    <p:sldId id="370" r:id="rId22"/>
    <p:sldId id="368" r:id="rId23"/>
    <p:sldId id="369" r:id="rId24"/>
    <p:sldId id="371" r:id="rId25"/>
    <p:sldId id="362" r:id="rId26"/>
    <p:sldId id="359" r:id="rId27"/>
    <p:sldId id="373" r:id="rId28"/>
    <p:sldId id="374" r:id="rId29"/>
    <p:sldId id="375" r:id="rId30"/>
    <p:sldId id="376" r:id="rId31"/>
    <p:sldId id="377" r:id="rId32"/>
    <p:sldId id="363" r:id="rId33"/>
    <p:sldId id="364" r:id="rId34"/>
    <p:sldId id="365" r:id="rId35"/>
    <p:sldId id="338" r:id="rId36"/>
    <p:sldId id="357" r:id="rId37"/>
  </p:sldIdLst>
  <p:sldSz cx="9144000" cy="6858000" type="screen4x3"/>
  <p:notesSz cx="6813550" cy="994568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70"/>
    <a:srgbClr val="00781D"/>
    <a:srgbClr val="00781F"/>
    <a:srgbClr val="66AB21"/>
    <a:srgbClr val="F79646"/>
    <a:srgbClr val="003066"/>
    <a:srgbClr val="FFF200"/>
    <a:srgbClr val="5D5D5D"/>
    <a:srgbClr val="F08600"/>
    <a:srgbClr val="F05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67" autoAdjust="0"/>
    <p:restoredTop sz="80133" autoAdjust="0"/>
  </p:normalViewPr>
  <p:slideViewPr>
    <p:cSldViewPr>
      <p:cViewPr varScale="1">
        <p:scale>
          <a:sx n="97" d="100"/>
          <a:sy n="97" d="100"/>
        </p:scale>
        <p:origin x="11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FE5242-AEE6-4637-ACF4-C8A0CC0DF756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6CC3AA29-9712-400F-8438-BE0DA4D52533}">
      <dgm:prSet phldrT="[Text]"/>
      <dgm:spPr/>
      <dgm:t>
        <a:bodyPr/>
        <a:lstStyle/>
        <a:p>
          <a:r>
            <a:rPr lang="en-US" dirty="0" err="1" smtClean="0"/>
            <a:t>Bibilography</a:t>
          </a:r>
          <a:endParaRPr lang="en-GB" dirty="0"/>
        </a:p>
      </dgm:t>
    </dgm:pt>
    <dgm:pt modelId="{463085B4-82BD-4073-A527-20B554B8F70F}" type="parTrans" cxnId="{276031C4-AEE6-48DF-931A-3C6A6417399C}">
      <dgm:prSet/>
      <dgm:spPr/>
      <dgm:t>
        <a:bodyPr/>
        <a:lstStyle/>
        <a:p>
          <a:endParaRPr lang="en-GB"/>
        </a:p>
      </dgm:t>
    </dgm:pt>
    <dgm:pt modelId="{6EFAFA97-0CC9-4092-8B18-A3B8A813F9B2}" type="sibTrans" cxnId="{276031C4-AEE6-48DF-931A-3C6A6417399C}">
      <dgm:prSet/>
      <dgm:spPr/>
      <dgm:t>
        <a:bodyPr/>
        <a:lstStyle/>
        <a:p>
          <a:endParaRPr lang="en-GB"/>
        </a:p>
      </dgm:t>
    </dgm:pt>
    <dgm:pt modelId="{BF6D44BA-F68E-479A-95F2-DAAAF198B9DA}">
      <dgm:prSet phldrT="[Text]"/>
      <dgm:spPr/>
      <dgm:t>
        <a:bodyPr/>
        <a:lstStyle/>
        <a:p>
          <a:r>
            <a:rPr lang="en-GB" dirty="0" smtClean="0"/>
            <a:t>1380 IPY-related publications</a:t>
          </a:r>
          <a:endParaRPr lang="en-GB" dirty="0"/>
        </a:p>
      </dgm:t>
    </dgm:pt>
    <dgm:pt modelId="{3F8D2A45-EA01-4B5C-9B0D-8F42CD9884F7}" type="parTrans" cxnId="{7B4746DC-B5E8-4929-BFA7-972E275EBDA6}">
      <dgm:prSet/>
      <dgm:spPr/>
      <dgm:t>
        <a:bodyPr/>
        <a:lstStyle/>
        <a:p>
          <a:endParaRPr lang="en-GB"/>
        </a:p>
      </dgm:t>
    </dgm:pt>
    <dgm:pt modelId="{1B4F11C0-32C0-49B9-89C7-355D99F86521}" type="sibTrans" cxnId="{7B4746DC-B5E8-4929-BFA7-972E275EBDA6}">
      <dgm:prSet/>
      <dgm:spPr/>
      <dgm:t>
        <a:bodyPr/>
        <a:lstStyle/>
        <a:p>
          <a:endParaRPr lang="en-GB"/>
        </a:p>
      </dgm:t>
    </dgm:pt>
    <dgm:pt modelId="{43EFCFE0-8C2C-4D58-AD90-8EFFC1470564}">
      <dgm:prSet phldrT="[Text]"/>
      <dgm:spPr/>
      <dgm:t>
        <a:bodyPr/>
        <a:lstStyle/>
        <a:p>
          <a:r>
            <a:rPr lang="en-US" dirty="0" smtClean="0"/>
            <a:t>Selection</a:t>
          </a:r>
          <a:endParaRPr lang="en-GB" dirty="0"/>
        </a:p>
      </dgm:t>
    </dgm:pt>
    <dgm:pt modelId="{62B941BA-8E02-42AA-BB70-AF5C9B730056}" type="parTrans" cxnId="{58D93AB3-49F3-4F4C-AAC7-1245AC437764}">
      <dgm:prSet/>
      <dgm:spPr/>
      <dgm:t>
        <a:bodyPr/>
        <a:lstStyle/>
        <a:p>
          <a:endParaRPr lang="en-GB"/>
        </a:p>
      </dgm:t>
    </dgm:pt>
    <dgm:pt modelId="{3C4A3612-9100-4470-98AA-266647923DFC}" type="sibTrans" cxnId="{58D93AB3-49F3-4F4C-AAC7-1245AC437764}">
      <dgm:prSet/>
      <dgm:spPr/>
      <dgm:t>
        <a:bodyPr/>
        <a:lstStyle/>
        <a:p>
          <a:endParaRPr lang="en-GB"/>
        </a:p>
      </dgm:t>
    </dgm:pt>
    <dgm:pt modelId="{9ED861C9-444C-47CB-A17E-991E13501700}">
      <dgm:prSet phldrT="[Text]"/>
      <dgm:spPr/>
      <dgm:t>
        <a:bodyPr/>
        <a:lstStyle/>
        <a:p>
          <a:r>
            <a:rPr lang="en-GB" dirty="0" smtClean="0"/>
            <a:t>450 articles with valuable datasets</a:t>
          </a:r>
          <a:endParaRPr lang="en-GB" dirty="0"/>
        </a:p>
      </dgm:t>
    </dgm:pt>
    <dgm:pt modelId="{4F2E7716-3243-4E83-9702-D80DF7BC7A59}" type="parTrans" cxnId="{6666DBD9-DE60-43B5-86C9-B75FD360F249}">
      <dgm:prSet/>
      <dgm:spPr/>
      <dgm:t>
        <a:bodyPr/>
        <a:lstStyle/>
        <a:p>
          <a:endParaRPr lang="en-GB"/>
        </a:p>
      </dgm:t>
    </dgm:pt>
    <dgm:pt modelId="{AC65C934-C2A8-45C1-BBC6-2E997859B3B7}" type="sibTrans" cxnId="{6666DBD9-DE60-43B5-86C9-B75FD360F249}">
      <dgm:prSet/>
      <dgm:spPr/>
      <dgm:t>
        <a:bodyPr/>
        <a:lstStyle/>
        <a:p>
          <a:endParaRPr lang="en-GB"/>
        </a:p>
      </dgm:t>
    </dgm:pt>
    <dgm:pt modelId="{06C0B583-0662-4BD5-9853-2E77C0BC6E4D}">
      <dgm:prSet phldrT="[Text]"/>
      <dgm:spPr/>
      <dgm:t>
        <a:bodyPr/>
        <a:lstStyle/>
        <a:p>
          <a:r>
            <a:rPr lang="en-US" dirty="0" smtClean="0"/>
            <a:t>Digitization and curation</a:t>
          </a:r>
          <a:endParaRPr lang="en-GB" dirty="0"/>
        </a:p>
      </dgm:t>
    </dgm:pt>
    <dgm:pt modelId="{49D720D6-FE14-4AB9-A43D-82443A3A4EEF}" type="parTrans" cxnId="{03C0DF31-2C2F-4C59-9E5E-E689BE6601FC}">
      <dgm:prSet/>
      <dgm:spPr/>
      <dgm:t>
        <a:bodyPr/>
        <a:lstStyle/>
        <a:p>
          <a:endParaRPr lang="en-GB"/>
        </a:p>
      </dgm:t>
    </dgm:pt>
    <dgm:pt modelId="{7262379A-E75B-4A0D-BD32-964C159CE007}" type="sibTrans" cxnId="{03C0DF31-2C2F-4C59-9E5E-E689BE6601FC}">
      <dgm:prSet/>
      <dgm:spPr/>
      <dgm:t>
        <a:bodyPr/>
        <a:lstStyle/>
        <a:p>
          <a:endParaRPr lang="en-GB"/>
        </a:p>
      </dgm:t>
    </dgm:pt>
    <dgm:pt modelId="{701389EF-7AD3-4FE7-B2C8-9D12B2E2BEB9}">
      <dgm:prSet phldrT="[Text]"/>
      <dgm:spPr/>
      <dgm:t>
        <a:bodyPr/>
        <a:lstStyle/>
        <a:p>
          <a:r>
            <a:rPr lang="en-GB" dirty="0" smtClean="0"/>
            <a:t>1270 extractable datasets</a:t>
          </a:r>
          <a:endParaRPr lang="en-GB" dirty="0"/>
        </a:p>
      </dgm:t>
    </dgm:pt>
    <dgm:pt modelId="{1D897D05-440C-44D4-B561-43752D0A3013}" type="parTrans" cxnId="{65788DD2-0C60-42B6-8D1A-7E8884775834}">
      <dgm:prSet/>
      <dgm:spPr/>
      <dgm:t>
        <a:bodyPr/>
        <a:lstStyle/>
        <a:p>
          <a:endParaRPr lang="en-GB"/>
        </a:p>
      </dgm:t>
    </dgm:pt>
    <dgm:pt modelId="{3A49AADF-A204-4EBB-B0F8-9196BE03AC6B}" type="sibTrans" cxnId="{65788DD2-0C60-42B6-8D1A-7E8884775834}">
      <dgm:prSet/>
      <dgm:spPr/>
      <dgm:t>
        <a:bodyPr/>
        <a:lstStyle/>
        <a:p>
          <a:endParaRPr lang="en-GB"/>
        </a:p>
      </dgm:t>
    </dgm:pt>
    <dgm:pt modelId="{48A85123-FAD3-4BF3-A97A-39D48B251EC6}" type="pres">
      <dgm:prSet presAssocID="{75FE5242-AEE6-4637-ACF4-C8A0CC0DF75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5B33AA4-B547-4E9D-9217-DC4715031E6A}" type="pres">
      <dgm:prSet presAssocID="{6CC3AA29-9712-400F-8438-BE0DA4D52533}" presName="composite" presStyleCnt="0"/>
      <dgm:spPr/>
      <dgm:t>
        <a:bodyPr/>
        <a:lstStyle/>
        <a:p>
          <a:endParaRPr lang="en-GB"/>
        </a:p>
      </dgm:t>
    </dgm:pt>
    <dgm:pt modelId="{D0347F0E-8B30-4318-ABE8-FDFE5CD26F0E}" type="pres">
      <dgm:prSet presAssocID="{6CC3AA29-9712-400F-8438-BE0DA4D5253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B1FEB4-A4AE-4F23-B94D-EBE1EFD8225F}" type="pres">
      <dgm:prSet presAssocID="{6CC3AA29-9712-400F-8438-BE0DA4D5253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A2A6F6-0B32-4479-B30A-7A19A376E25B}" type="pres">
      <dgm:prSet presAssocID="{6EFAFA97-0CC9-4092-8B18-A3B8A813F9B2}" presName="sp" presStyleCnt="0"/>
      <dgm:spPr/>
      <dgm:t>
        <a:bodyPr/>
        <a:lstStyle/>
        <a:p>
          <a:endParaRPr lang="en-GB"/>
        </a:p>
      </dgm:t>
    </dgm:pt>
    <dgm:pt modelId="{AE7DA2EC-AEFB-4533-A41C-A571D3A81D0C}" type="pres">
      <dgm:prSet presAssocID="{43EFCFE0-8C2C-4D58-AD90-8EFFC1470564}" presName="composite" presStyleCnt="0"/>
      <dgm:spPr/>
      <dgm:t>
        <a:bodyPr/>
        <a:lstStyle/>
        <a:p>
          <a:endParaRPr lang="en-GB"/>
        </a:p>
      </dgm:t>
    </dgm:pt>
    <dgm:pt modelId="{A4358EE8-B590-489E-882F-460084052236}" type="pres">
      <dgm:prSet presAssocID="{43EFCFE0-8C2C-4D58-AD90-8EFFC147056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9D01644-6406-43B8-91E3-F9E7FA3A72CA}" type="pres">
      <dgm:prSet presAssocID="{43EFCFE0-8C2C-4D58-AD90-8EFFC147056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954D1E-BA63-4B32-862E-5F09827FCBDA}" type="pres">
      <dgm:prSet presAssocID="{3C4A3612-9100-4470-98AA-266647923DFC}" presName="sp" presStyleCnt="0"/>
      <dgm:spPr/>
      <dgm:t>
        <a:bodyPr/>
        <a:lstStyle/>
        <a:p>
          <a:endParaRPr lang="en-GB"/>
        </a:p>
      </dgm:t>
    </dgm:pt>
    <dgm:pt modelId="{5F9AE91E-47A6-4686-B2D3-8A1018287EC1}" type="pres">
      <dgm:prSet presAssocID="{06C0B583-0662-4BD5-9853-2E77C0BC6E4D}" presName="composite" presStyleCnt="0"/>
      <dgm:spPr/>
      <dgm:t>
        <a:bodyPr/>
        <a:lstStyle/>
        <a:p>
          <a:endParaRPr lang="en-GB"/>
        </a:p>
      </dgm:t>
    </dgm:pt>
    <dgm:pt modelId="{2AFF99D4-33C9-49F7-88C0-AB8B49456103}" type="pres">
      <dgm:prSet presAssocID="{06C0B583-0662-4BD5-9853-2E77C0BC6E4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805B21-9B56-462D-BE2D-8F633AE4E8F5}" type="pres">
      <dgm:prSet presAssocID="{06C0B583-0662-4BD5-9853-2E77C0BC6E4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2145ACA-6A55-4AC5-897B-B2289EE8149A}" type="presOf" srcId="{43EFCFE0-8C2C-4D58-AD90-8EFFC1470564}" destId="{A4358EE8-B590-489E-882F-460084052236}" srcOrd="0" destOrd="0" presId="urn:microsoft.com/office/officeart/2005/8/layout/chevron2"/>
    <dgm:cxn modelId="{03C0DF31-2C2F-4C59-9E5E-E689BE6601FC}" srcId="{75FE5242-AEE6-4637-ACF4-C8A0CC0DF756}" destId="{06C0B583-0662-4BD5-9853-2E77C0BC6E4D}" srcOrd="2" destOrd="0" parTransId="{49D720D6-FE14-4AB9-A43D-82443A3A4EEF}" sibTransId="{7262379A-E75B-4A0D-BD32-964C159CE007}"/>
    <dgm:cxn modelId="{58D93AB3-49F3-4F4C-AAC7-1245AC437764}" srcId="{75FE5242-AEE6-4637-ACF4-C8A0CC0DF756}" destId="{43EFCFE0-8C2C-4D58-AD90-8EFFC1470564}" srcOrd="1" destOrd="0" parTransId="{62B941BA-8E02-42AA-BB70-AF5C9B730056}" sibTransId="{3C4A3612-9100-4470-98AA-266647923DFC}"/>
    <dgm:cxn modelId="{6666DBD9-DE60-43B5-86C9-B75FD360F249}" srcId="{43EFCFE0-8C2C-4D58-AD90-8EFFC1470564}" destId="{9ED861C9-444C-47CB-A17E-991E13501700}" srcOrd="0" destOrd="0" parTransId="{4F2E7716-3243-4E83-9702-D80DF7BC7A59}" sibTransId="{AC65C934-C2A8-45C1-BBC6-2E997859B3B7}"/>
    <dgm:cxn modelId="{7C079D37-E83A-4A30-8E44-E82A4606F0E7}" type="presOf" srcId="{75FE5242-AEE6-4637-ACF4-C8A0CC0DF756}" destId="{48A85123-FAD3-4BF3-A97A-39D48B251EC6}" srcOrd="0" destOrd="0" presId="urn:microsoft.com/office/officeart/2005/8/layout/chevron2"/>
    <dgm:cxn modelId="{7B4746DC-B5E8-4929-BFA7-972E275EBDA6}" srcId="{6CC3AA29-9712-400F-8438-BE0DA4D52533}" destId="{BF6D44BA-F68E-479A-95F2-DAAAF198B9DA}" srcOrd="0" destOrd="0" parTransId="{3F8D2A45-EA01-4B5C-9B0D-8F42CD9884F7}" sibTransId="{1B4F11C0-32C0-49B9-89C7-355D99F86521}"/>
    <dgm:cxn modelId="{B05129F6-1416-451D-BD88-036B757F7B6C}" type="presOf" srcId="{06C0B583-0662-4BD5-9853-2E77C0BC6E4D}" destId="{2AFF99D4-33C9-49F7-88C0-AB8B49456103}" srcOrd="0" destOrd="0" presId="urn:microsoft.com/office/officeart/2005/8/layout/chevron2"/>
    <dgm:cxn modelId="{DD610077-9736-4BCF-BF97-0F22848498BE}" type="presOf" srcId="{6CC3AA29-9712-400F-8438-BE0DA4D52533}" destId="{D0347F0E-8B30-4318-ABE8-FDFE5CD26F0E}" srcOrd="0" destOrd="0" presId="urn:microsoft.com/office/officeart/2005/8/layout/chevron2"/>
    <dgm:cxn modelId="{D4AF8A0B-3B10-4E06-BF4A-C803C519FD5B}" type="presOf" srcId="{9ED861C9-444C-47CB-A17E-991E13501700}" destId="{C9D01644-6406-43B8-91E3-F9E7FA3A72CA}" srcOrd="0" destOrd="0" presId="urn:microsoft.com/office/officeart/2005/8/layout/chevron2"/>
    <dgm:cxn modelId="{65788DD2-0C60-42B6-8D1A-7E8884775834}" srcId="{06C0B583-0662-4BD5-9853-2E77C0BC6E4D}" destId="{701389EF-7AD3-4FE7-B2C8-9D12B2E2BEB9}" srcOrd="0" destOrd="0" parTransId="{1D897D05-440C-44D4-B561-43752D0A3013}" sibTransId="{3A49AADF-A204-4EBB-B0F8-9196BE03AC6B}"/>
    <dgm:cxn modelId="{A46F631A-2F69-4AA8-927A-4750C92C1282}" type="presOf" srcId="{BF6D44BA-F68E-479A-95F2-DAAAF198B9DA}" destId="{44B1FEB4-A4AE-4F23-B94D-EBE1EFD8225F}" srcOrd="0" destOrd="0" presId="urn:microsoft.com/office/officeart/2005/8/layout/chevron2"/>
    <dgm:cxn modelId="{47289B70-A138-4C54-8FA9-C366D772FA21}" type="presOf" srcId="{701389EF-7AD3-4FE7-B2C8-9D12B2E2BEB9}" destId="{26805B21-9B56-462D-BE2D-8F633AE4E8F5}" srcOrd="0" destOrd="0" presId="urn:microsoft.com/office/officeart/2005/8/layout/chevron2"/>
    <dgm:cxn modelId="{276031C4-AEE6-48DF-931A-3C6A6417399C}" srcId="{75FE5242-AEE6-4637-ACF4-C8A0CC0DF756}" destId="{6CC3AA29-9712-400F-8438-BE0DA4D52533}" srcOrd="0" destOrd="0" parTransId="{463085B4-82BD-4073-A527-20B554B8F70F}" sibTransId="{6EFAFA97-0CC9-4092-8B18-A3B8A813F9B2}"/>
    <dgm:cxn modelId="{01059979-ECB0-4E87-99B4-3B9F4C2A70CD}" type="presParOf" srcId="{48A85123-FAD3-4BF3-A97A-39D48B251EC6}" destId="{D5B33AA4-B547-4E9D-9217-DC4715031E6A}" srcOrd="0" destOrd="0" presId="urn:microsoft.com/office/officeart/2005/8/layout/chevron2"/>
    <dgm:cxn modelId="{BE9D56D9-34D0-4F26-9590-46C2B4E08B8A}" type="presParOf" srcId="{D5B33AA4-B547-4E9D-9217-DC4715031E6A}" destId="{D0347F0E-8B30-4318-ABE8-FDFE5CD26F0E}" srcOrd="0" destOrd="0" presId="urn:microsoft.com/office/officeart/2005/8/layout/chevron2"/>
    <dgm:cxn modelId="{8D4B15A5-E239-4000-9027-8610732EFAA8}" type="presParOf" srcId="{D5B33AA4-B547-4E9D-9217-DC4715031E6A}" destId="{44B1FEB4-A4AE-4F23-B94D-EBE1EFD8225F}" srcOrd="1" destOrd="0" presId="urn:microsoft.com/office/officeart/2005/8/layout/chevron2"/>
    <dgm:cxn modelId="{DAE6C157-B096-4388-BF19-0BBEB8C76BEF}" type="presParOf" srcId="{48A85123-FAD3-4BF3-A97A-39D48B251EC6}" destId="{FEA2A6F6-0B32-4479-B30A-7A19A376E25B}" srcOrd="1" destOrd="0" presId="urn:microsoft.com/office/officeart/2005/8/layout/chevron2"/>
    <dgm:cxn modelId="{F196DA37-8C06-4EC2-A454-A7D6C50C1451}" type="presParOf" srcId="{48A85123-FAD3-4BF3-A97A-39D48B251EC6}" destId="{AE7DA2EC-AEFB-4533-A41C-A571D3A81D0C}" srcOrd="2" destOrd="0" presId="urn:microsoft.com/office/officeart/2005/8/layout/chevron2"/>
    <dgm:cxn modelId="{78E265DC-982B-44A4-A8A3-1A15CBE8D95B}" type="presParOf" srcId="{AE7DA2EC-AEFB-4533-A41C-A571D3A81D0C}" destId="{A4358EE8-B590-489E-882F-460084052236}" srcOrd="0" destOrd="0" presId="urn:microsoft.com/office/officeart/2005/8/layout/chevron2"/>
    <dgm:cxn modelId="{182294C3-2EC6-4546-AB2E-73BC000F1A59}" type="presParOf" srcId="{AE7DA2EC-AEFB-4533-A41C-A571D3A81D0C}" destId="{C9D01644-6406-43B8-91E3-F9E7FA3A72CA}" srcOrd="1" destOrd="0" presId="urn:microsoft.com/office/officeart/2005/8/layout/chevron2"/>
    <dgm:cxn modelId="{B1BD3378-A3F2-4E9C-9122-6CA4036558AB}" type="presParOf" srcId="{48A85123-FAD3-4BF3-A97A-39D48B251EC6}" destId="{2C954D1E-BA63-4B32-862E-5F09827FCBDA}" srcOrd="3" destOrd="0" presId="urn:microsoft.com/office/officeart/2005/8/layout/chevron2"/>
    <dgm:cxn modelId="{F11E1003-140E-4AFD-B992-93349072717D}" type="presParOf" srcId="{48A85123-FAD3-4BF3-A97A-39D48B251EC6}" destId="{5F9AE91E-47A6-4686-B2D3-8A1018287EC1}" srcOrd="4" destOrd="0" presId="urn:microsoft.com/office/officeart/2005/8/layout/chevron2"/>
    <dgm:cxn modelId="{0CAAEAAB-0B77-4AF1-8A74-F0160CCA4157}" type="presParOf" srcId="{5F9AE91E-47A6-4686-B2D3-8A1018287EC1}" destId="{2AFF99D4-33C9-49F7-88C0-AB8B49456103}" srcOrd="0" destOrd="0" presId="urn:microsoft.com/office/officeart/2005/8/layout/chevron2"/>
    <dgm:cxn modelId="{DCD540AB-E872-4D23-B2DA-DE30E81ED935}" type="presParOf" srcId="{5F9AE91E-47A6-4686-B2D3-8A1018287EC1}" destId="{26805B21-9B56-462D-BE2D-8F633AE4E8F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47F0E-8B30-4318-ABE8-FDFE5CD26F0E}">
      <dsp:nvSpPr>
        <dsp:cNvPr id="0" name=""/>
        <dsp:cNvSpPr/>
      </dsp:nvSpPr>
      <dsp:spPr>
        <a:xfrm rot="5400000">
          <a:off x="-192922" y="193818"/>
          <a:ext cx="1286151" cy="90030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Bibilography</a:t>
          </a:r>
          <a:endParaRPr lang="en-GB" sz="1200" kern="1200" dirty="0"/>
        </a:p>
      </dsp:txBody>
      <dsp:txXfrm rot="-5400000">
        <a:off x="1" y="451048"/>
        <a:ext cx="900306" cy="385845"/>
      </dsp:txXfrm>
    </dsp:sp>
    <dsp:sp modelId="{44B1FEB4-A4AE-4F23-B94D-EBE1EFD8225F}">
      <dsp:nvSpPr>
        <dsp:cNvPr id="0" name=""/>
        <dsp:cNvSpPr/>
      </dsp:nvSpPr>
      <dsp:spPr>
        <a:xfrm rot="5400000">
          <a:off x="2084382" y="-1183180"/>
          <a:ext cx="835998" cy="32041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700" kern="1200" dirty="0" smtClean="0"/>
            <a:t>1380 IPY-related publications</a:t>
          </a:r>
          <a:endParaRPr lang="en-GB" sz="2700" kern="1200" dirty="0"/>
        </a:p>
      </dsp:txBody>
      <dsp:txXfrm rot="-5400000">
        <a:off x="900306" y="41706"/>
        <a:ext cx="3163340" cy="754378"/>
      </dsp:txXfrm>
    </dsp:sp>
    <dsp:sp modelId="{A4358EE8-B590-489E-882F-460084052236}">
      <dsp:nvSpPr>
        <dsp:cNvPr id="0" name=""/>
        <dsp:cNvSpPr/>
      </dsp:nvSpPr>
      <dsp:spPr>
        <a:xfrm rot="5400000">
          <a:off x="-192922" y="1298876"/>
          <a:ext cx="1286151" cy="900306"/>
        </a:xfrm>
        <a:prstGeom prst="chevron">
          <a:avLst/>
        </a:prstGeom>
        <a:solidFill>
          <a:schemeClr val="accent3">
            <a:hueOff val="4262872"/>
            <a:satOff val="-19874"/>
            <a:lumOff val="7060"/>
            <a:alphaOff val="0"/>
          </a:schemeClr>
        </a:solidFill>
        <a:ln w="25400" cap="flat" cmpd="sng" algn="ctr">
          <a:solidFill>
            <a:schemeClr val="accent3">
              <a:hueOff val="4262872"/>
              <a:satOff val="-19874"/>
              <a:lumOff val="70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Selection</a:t>
          </a:r>
          <a:endParaRPr lang="en-GB" sz="1200" kern="1200" dirty="0"/>
        </a:p>
      </dsp:txBody>
      <dsp:txXfrm rot="-5400000">
        <a:off x="1" y="1556106"/>
        <a:ext cx="900306" cy="385845"/>
      </dsp:txXfrm>
    </dsp:sp>
    <dsp:sp modelId="{C9D01644-6406-43B8-91E3-F9E7FA3A72CA}">
      <dsp:nvSpPr>
        <dsp:cNvPr id="0" name=""/>
        <dsp:cNvSpPr/>
      </dsp:nvSpPr>
      <dsp:spPr>
        <a:xfrm rot="5400000">
          <a:off x="2084382" y="-78121"/>
          <a:ext cx="835998" cy="32041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262872"/>
              <a:satOff val="-19874"/>
              <a:lumOff val="70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700" kern="1200" dirty="0" smtClean="0"/>
            <a:t>450 articles with valuable datasets</a:t>
          </a:r>
          <a:endParaRPr lang="en-GB" sz="2700" kern="1200" dirty="0"/>
        </a:p>
      </dsp:txBody>
      <dsp:txXfrm rot="-5400000">
        <a:off x="900306" y="1146765"/>
        <a:ext cx="3163340" cy="754378"/>
      </dsp:txXfrm>
    </dsp:sp>
    <dsp:sp modelId="{2AFF99D4-33C9-49F7-88C0-AB8B49456103}">
      <dsp:nvSpPr>
        <dsp:cNvPr id="0" name=""/>
        <dsp:cNvSpPr/>
      </dsp:nvSpPr>
      <dsp:spPr>
        <a:xfrm rot="5400000">
          <a:off x="-192922" y="2403935"/>
          <a:ext cx="1286151" cy="900306"/>
        </a:xfrm>
        <a:prstGeom prst="chevron">
          <a:avLst/>
        </a:prstGeom>
        <a:solidFill>
          <a:schemeClr val="accent3">
            <a:hueOff val="8525744"/>
            <a:satOff val="-39748"/>
            <a:lumOff val="14121"/>
            <a:alphaOff val="0"/>
          </a:schemeClr>
        </a:solidFill>
        <a:ln w="25400" cap="flat" cmpd="sng" algn="ctr">
          <a:solidFill>
            <a:schemeClr val="accent3">
              <a:hueOff val="8525744"/>
              <a:satOff val="-39748"/>
              <a:lumOff val="141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Digitization and curation</a:t>
          </a:r>
          <a:endParaRPr lang="en-GB" sz="1200" kern="1200" dirty="0"/>
        </a:p>
      </dsp:txBody>
      <dsp:txXfrm rot="-5400000">
        <a:off x="1" y="2661165"/>
        <a:ext cx="900306" cy="385845"/>
      </dsp:txXfrm>
    </dsp:sp>
    <dsp:sp modelId="{26805B21-9B56-462D-BE2D-8F633AE4E8F5}">
      <dsp:nvSpPr>
        <dsp:cNvPr id="0" name=""/>
        <dsp:cNvSpPr/>
      </dsp:nvSpPr>
      <dsp:spPr>
        <a:xfrm rot="5400000">
          <a:off x="2084382" y="1026936"/>
          <a:ext cx="835998" cy="32041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525744"/>
              <a:satOff val="-39748"/>
              <a:lumOff val="141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700" kern="1200" dirty="0" smtClean="0"/>
            <a:t>1270 extractable datasets</a:t>
          </a:r>
          <a:endParaRPr lang="en-GB" sz="2700" kern="1200" dirty="0"/>
        </a:p>
      </dsp:txBody>
      <dsp:txXfrm rot="-5400000">
        <a:off x="900306" y="2251822"/>
        <a:ext cx="3163340" cy="754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2" tIns="46456" rIns="92912" bIns="46456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endParaRPr lang="en-GB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213" y="0"/>
            <a:ext cx="29527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2" tIns="46456" rIns="92912" bIns="46456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endParaRPr lang="en-GB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527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2" tIns="46456" rIns="92912" bIns="46456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endParaRPr lang="en-GB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213" y="9445625"/>
            <a:ext cx="29527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2" tIns="46456" rIns="92912" bIns="46456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51F76AFF-2896-4A01-9889-82C28B58151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832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2" tIns="46456" rIns="92912" bIns="46456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endParaRPr lang="en-GB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527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2" tIns="46456" rIns="92912" bIns="46456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endParaRPr lang="en-GB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75225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625" y="4724400"/>
            <a:ext cx="54483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2" tIns="46456" rIns="92912" bIns="46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527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2" tIns="46456" rIns="92912" bIns="46456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endParaRPr lang="en-GB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445625"/>
            <a:ext cx="29527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2" tIns="46456" rIns="92912" bIns="46456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9857C5B1-1D04-48EC-8357-460C986568E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540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7C5B1-1D04-48EC-8357-460C986568E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199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61907-1582-42E3-A556-C11D800E1B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1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Times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7C5B1-1D04-48EC-8357-460C986568E1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05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7C5B1-1D04-48EC-8357-460C986568E1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360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7C5B1-1D04-48EC-8357-460C986568E1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070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0B7B0-0FAE-4BF1-86A2-2AA769371D8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76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7C5B1-1D04-48EC-8357-460C986568E1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037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447556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0890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447556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5018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447556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9036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7C5B1-1D04-48EC-8357-460C986568E1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824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C778B26-10FB-4733-9257-4C453C245497}" type="slidenum">
              <a:rPr lang="de-DE" altLang="en-US" smtClean="0"/>
              <a:pPr/>
              <a:t>3</a:t>
            </a:fld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91679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7C5B1-1D04-48EC-8357-460C986568E1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270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7C5B1-1D04-48EC-8357-460C986568E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704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7C5B1-1D04-48EC-8357-460C986568E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422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7C5B1-1D04-48EC-8357-460C986568E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109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7C5B1-1D04-48EC-8357-460C986568E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046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D3EA6-CEC5-4E8D-B9BA-DDA37E442F1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808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7C5B1-1D04-48EC-8357-460C986568E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19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61907-1582-42E3-A556-C11D800E1B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50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g_v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-1343025"/>
            <a:ext cx="7729537" cy="895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5481638"/>
            <a:ext cx="18923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473942"/>
            <a:ext cx="6400800" cy="6992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2743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8596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g_v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-1343025"/>
            <a:ext cx="7729537" cy="895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5481638"/>
            <a:ext cx="18923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473942"/>
            <a:ext cx="6400800" cy="6992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8205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spect="1"/>
          </p:cNvSpPr>
          <p:nvPr/>
        </p:nvSpPr>
        <p:spPr>
          <a:xfrm>
            <a:off x="6588125" y="825500"/>
            <a:ext cx="4332288" cy="4332288"/>
          </a:xfrm>
          <a:prstGeom prst="ellipse">
            <a:avLst/>
          </a:prstGeom>
          <a:solidFill>
            <a:schemeClr val="bg1"/>
          </a:solidFill>
          <a:ln w="3175" cmpd="sng"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latin typeface="Helvetica Neue LT Std 35 Thin"/>
            </a:endParaRP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5481638"/>
            <a:ext cx="18923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5194300" y="-1692275"/>
            <a:ext cx="5086350" cy="5086350"/>
          </a:xfrm>
          <a:prstGeom prst="ellipse">
            <a:avLst/>
          </a:prstGeom>
          <a:solidFill>
            <a:schemeClr val="bg1"/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Helvetica Neue LT Std 45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1"/>
            <a:ext cx="5768260" cy="49387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6891338" y="3597275"/>
            <a:ext cx="2046287" cy="700088"/>
          </a:xfrm>
        </p:spPr>
        <p:txBody>
          <a:bodyPr/>
          <a:lstStyle>
            <a:lvl1pPr algn="r">
              <a:defRPr sz="1200" b="0" i="1" baseline="0">
                <a:solidFill>
                  <a:schemeClr val="accent6">
                    <a:lumMod val="75000"/>
                  </a:schemeClr>
                </a:solidFill>
                <a:latin typeface="Helvetica Neue LT Std 35 Thin"/>
              </a:defRPr>
            </a:lvl1pPr>
          </a:lstStyle>
          <a:p>
            <a:pPr lvl="0"/>
            <a:r>
              <a:rPr lang="en-US" dirty="0" smtClean="0"/>
              <a:t>Legend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77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spect="1"/>
          </p:cNvSpPr>
          <p:nvPr/>
        </p:nvSpPr>
        <p:spPr>
          <a:xfrm>
            <a:off x="5868000" y="216000"/>
            <a:ext cx="4332288" cy="4332288"/>
          </a:xfrm>
          <a:prstGeom prst="ellipse">
            <a:avLst/>
          </a:prstGeom>
          <a:solidFill>
            <a:schemeClr val="bg1"/>
          </a:solidFill>
          <a:ln w="3175" cmpd="sng"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Helvetica Neue LT Std 35 Thin"/>
              </a:rPr>
              <a:t>2.29</a:t>
            </a:r>
            <a:endParaRPr lang="en-US" sz="1800" dirty="0">
              <a:solidFill>
                <a:prstClr val="white"/>
              </a:solidFill>
              <a:latin typeface="Helvetica Neue LT Std 35 Thin"/>
            </a:endParaRP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5481638"/>
            <a:ext cx="18923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4471200" y="-2296800"/>
            <a:ext cx="5086350" cy="5086350"/>
          </a:xfrm>
          <a:prstGeom prst="ellipse">
            <a:avLst/>
          </a:prstGeom>
          <a:solidFill>
            <a:schemeClr val="bg1"/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Helvetica Neue LT Std 45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1"/>
            <a:ext cx="5768260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6891338" y="3085211"/>
            <a:ext cx="2046287" cy="700088"/>
          </a:xfrm>
        </p:spPr>
        <p:txBody>
          <a:bodyPr/>
          <a:lstStyle>
            <a:lvl1pPr algn="r">
              <a:defRPr sz="1200" b="0" i="1" baseline="0">
                <a:solidFill>
                  <a:schemeClr val="accent6">
                    <a:lumMod val="75000"/>
                  </a:schemeClr>
                </a:solidFill>
                <a:latin typeface="Helvetica Neue LT Std 35 Thin"/>
              </a:defRPr>
            </a:lvl1pPr>
          </a:lstStyle>
          <a:p>
            <a:pPr lvl="0"/>
            <a:r>
              <a:rPr lang="en-US" dirty="0" smtClean="0"/>
              <a:t>Legend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535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g_v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47638"/>
            <a:ext cx="5884863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925" y="510310"/>
            <a:ext cx="8311954" cy="4762894"/>
          </a:xfrm>
          <a:prstGeom prst="rect">
            <a:avLst/>
          </a:prstGeo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marL="1828800" indent="0" algn="just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75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v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-1417638"/>
            <a:ext cx="3794125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496314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712914"/>
            <a:ext cx="8319679" cy="2312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-725737" y="4150523"/>
            <a:ext cx="7597556" cy="7203738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02319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v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-1417638"/>
            <a:ext cx="3794125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457200" y="1803400"/>
            <a:ext cx="7004050" cy="42291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9913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350838" y="-3448050"/>
            <a:ext cx="9229726" cy="9412288"/>
          </a:xfrm>
          <a:prstGeom prst="ellipse">
            <a:avLst/>
          </a:prstGeom>
          <a:noFill/>
          <a:ln w="3175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latin typeface="Helvetica Neue LT Std 35 Thin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-963869" y="-3152583"/>
            <a:ext cx="9479937" cy="9207800"/>
          </a:xfrm>
          <a:prstGeom prst="ellipse">
            <a:avLst/>
          </a:prstGeom>
          <a:solidFill>
            <a:schemeClr val="bg1"/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98463" y="6172200"/>
            <a:ext cx="4737100" cy="396875"/>
          </a:xfrm>
        </p:spPr>
        <p:txBody>
          <a:bodyPr/>
          <a:lstStyle>
            <a:lvl1pPr>
              <a:defRPr sz="1200" b="0" i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Legend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506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0"/>
          </p:nvPr>
        </p:nvSpPr>
        <p:spPr>
          <a:xfrm>
            <a:off x="4892283" y="3216684"/>
            <a:ext cx="5763810" cy="5763110"/>
          </a:xfrm>
          <a:prstGeom prst="ellipse">
            <a:avLst/>
          </a:prstGeom>
          <a:solidFill>
            <a:schemeClr val="bg1"/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3" name="Oval 2"/>
          <p:cNvSpPr>
            <a:spLocks noChangeAspect="1"/>
          </p:cNvSpPr>
          <p:nvPr/>
        </p:nvSpPr>
        <p:spPr>
          <a:xfrm>
            <a:off x="4907128" y="2745584"/>
            <a:ext cx="5789855" cy="5788800"/>
          </a:xfrm>
          <a:prstGeom prst="ellipse">
            <a:avLst/>
          </a:prstGeom>
          <a:noFill/>
          <a:ln w="3175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latin typeface="Helvetica Neue LT Std 35 Thin"/>
            </a:endParaRPr>
          </a:p>
        </p:txBody>
      </p:sp>
    </p:spTree>
    <p:extLst>
      <p:ext uri="{BB962C8B-B14F-4D97-AF65-F5344CB8AC3E}">
        <p14:creationId xmlns:p14="http://schemas.microsoft.com/office/powerpoint/2010/main" val="893988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spect="1"/>
          </p:cNvSpPr>
          <p:nvPr/>
        </p:nvSpPr>
        <p:spPr>
          <a:xfrm>
            <a:off x="6588125" y="825500"/>
            <a:ext cx="4332288" cy="4332288"/>
          </a:xfrm>
          <a:prstGeom prst="ellipse">
            <a:avLst/>
          </a:prstGeom>
          <a:solidFill>
            <a:schemeClr val="bg1"/>
          </a:solidFill>
          <a:ln w="3175" cmpd="sng"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Helvetica Neue LT Std 35 Thin"/>
            </a:endParaRP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5481638"/>
            <a:ext cx="18923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5194300" y="-1692275"/>
            <a:ext cx="5086350" cy="5086350"/>
          </a:xfrm>
          <a:prstGeom prst="ellipse">
            <a:avLst/>
          </a:prstGeom>
          <a:solidFill>
            <a:schemeClr val="bg1"/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Helvetica Neue LT Std 45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1"/>
            <a:ext cx="5768260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6891338" y="3597275"/>
            <a:ext cx="2046287" cy="700088"/>
          </a:xfrm>
        </p:spPr>
        <p:txBody>
          <a:bodyPr/>
          <a:lstStyle>
            <a:lvl1pPr algn="r">
              <a:defRPr sz="1200" b="0" i="1" baseline="0">
                <a:solidFill>
                  <a:schemeClr val="accent6">
                    <a:lumMod val="75000"/>
                  </a:schemeClr>
                </a:solidFill>
                <a:latin typeface="Helvetica Neue LT Std 35 Thin"/>
              </a:defRPr>
            </a:lvl1pPr>
          </a:lstStyle>
          <a:p>
            <a:pPr lvl="0"/>
            <a:r>
              <a:rPr lang="en-US" dirty="0" smtClean="0"/>
              <a:t>Legend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014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v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-1417638"/>
            <a:ext cx="3794125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Helvetica Neue LT Std 35 Thin"/>
                <a:ea typeface="+mn-ea"/>
                <a:cs typeface="+mn-cs"/>
              </a:defRPr>
            </a:lvl1pPr>
          </a:lstStyle>
          <a:p>
            <a:pPr defTabSz="457200" eaLnBrk="1" hangingPunct="1">
              <a:defRPr/>
            </a:pPr>
            <a:fld id="{4802F693-056C-9544-B900-2D39DBAA1C1E}" type="slidenum">
              <a:rPr lang="en-US" sz="1800" smtClean="0">
                <a:solidFill>
                  <a:prstClr val="black"/>
                </a:solidFill>
              </a:rPr>
              <a:pPr defTabSz="457200" eaLnBrk="1" hangingPunct="1">
                <a:defRPr/>
              </a:pPr>
              <a:t>‹#›</a:t>
            </a:fld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4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g_v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47638"/>
            <a:ext cx="5884863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925" y="510310"/>
            <a:ext cx="8311954" cy="4762894"/>
          </a:xfrm>
          <a:prstGeom prst="rect">
            <a:avLst/>
          </a:prstGeo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marL="1828800" indent="0" algn="just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40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v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-1417638"/>
            <a:ext cx="3794125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496314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712914"/>
            <a:ext cx="8319679" cy="2312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-725737" y="4150523"/>
            <a:ext cx="7597556" cy="7203738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7860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v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-1417638"/>
            <a:ext cx="3794125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457200" y="1803400"/>
            <a:ext cx="7004050" cy="42291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4722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350838" y="-3448050"/>
            <a:ext cx="9229726" cy="9412288"/>
          </a:xfrm>
          <a:prstGeom prst="ellipse">
            <a:avLst/>
          </a:prstGeom>
          <a:noFill/>
          <a:ln w="3175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Helvetica Neue LT Std 35 Thin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-963869" y="-3152583"/>
            <a:ext cx="9479937" cy="9207800"/>
          </a:xfrm>
          <a:prstGeom prst="ellipse">
            <a:avLst/>
          </a:prstGeom>
          <a:solidFill>
            <a:schemeClr val="bg1"/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98463" y="6172200"/>
            <a:ext cx="4737100" cy="396875"/>
          </a:xfrm>
        </p:spPr>
        <p:txBody>
          <a:bodyPr/>
          <a:lstStyle>
            <a:lvl1pPr>
              <a:defRPr sz="1200" b="0" i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Legend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3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g_v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-1417638"/>
            <a:ext cx="3794125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88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975" y="6453188"/>
            <a:ext cx="4551363" cy="260350"/>
          </a:xfrm>
          <a:prstGeom prst="rect">
            <a:avLst/>
          </a:prstGeom>
        </p:spPr>
        <p:txBody>
          <a:bodyPr/>
          <a:lstStyle>
            <a:lvl1pPr>
              <a:defRPr lang="en-GB" sz="1400" smtClean="0">
                <a:solidFill>
                  <a:srgbClr val="EEECE1"/>
                </a:solidFill>
                <a:latin typeface="+mn-lt"/>
              </a:defRPr>
            </a:lvl1pPr>
          </a:lstStyle>
          <a:p>
            <a:pPr defTabSz="457200" eaLnBrk="1" hangingPunct="1"/>
            <a:r>
              <a:rPr lang="en-GB" smtClean="0"/>
              <a:t>Open Science Data Workshop, Kyoto 2015</a:t>
            </a:r>
            <a:endParaRPr lang="en-GB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453188"/>
            <a:ext cx="1811338" cy="260350"/>
          </a:xfrm>
          <a:prstGeom prst="rect">
            <a:avLst/>
          </a:prstGeom>
        </p:spPr>
        <p:txBody>
          <a:bodyPr/>
          <a:lstStyle>
            <a:lvl1pPr>
              <a:defRPr lang="fr-FR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 eaLnBrk="1" hangingPunct="1"/>
            <a:r>
              <a:rPr lang="en-US" smtClean="0">
                <a:solidFill>
                  <a:srgbClr val="EEECE1"/>
                </a:solidFill>
              </a:rPr>
              <a:t>7/12/2015</a:t>
            </a:r>
            <a:endParaRPr lang="en-GB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71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41576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64341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28" name="Picture 9" descr="logo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5481638"/>
            <a:ext cx="18923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86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63" r:id="rId11"/>
    <p:sldLayoutId id="2147483664" r:id="rId12"/>
    <p:sldLayoutId id="2147483665" r:id="rId13"/>
    <p:sldLayoutId id="2147483667" r:id="rId14"/>
    <p:sldLayoutId id="2147483668" r:id="rId15"/>
    <p:sldLayoutId id="2147483669" r:id="rId16"/>
    <p:sldLayoutId id="2147483670" r:id="rId17"/>
    <p:sldLayoutId id="2147483673" r:id="rId18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7375E"/>
          </a:solidFill>
          <a:latin typeface="Helvetica Neue LT Std 45 Ligh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Helvetica Neue LT Std 45 Light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Helvetica Neue LT Std 45 Light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Helvetica Neue LT Std 45 Light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Helvetica Neue LT Std 45 Light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Helvetica Neue LT Std 45 Light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Helvetica Neue LT Std 45 Light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Helvetica Neue LT Std 45 Light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Helvetica Neue LT Std 45 Light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spcBef>
          <a:spcPts val="1300"/>
        </a:spcBef>
        <a:spcAft>
          <a:spcPct val="0"/>
        </a:spcAft>
        <a:buFont typeface="Arial" charset="0"/>
        <a:defRPr sz="3200" kern="1200">
          <a:solidFill>
            <a:srgbClr val="17375E"/>
          </a:solidFill>
          <a:latin typeface="Helvetica Neue LT Std 45 Ligh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ts val="1300"/>
        </a:spcBef>
        <a:spcAft>
          <a:spcPct val="0"/>
        </a:spcAft>
        <a:buFont typeface="Arial" charset="0"/>
        <a:buChar char="–"/>
        <a:defRPr sz="2800" kern="1200">
          <a:solidFill>
            <a:srgbClr val="17375E"/>
          </a:solidFill>
          <a:latin typeface="Helvetica Neue LT Std 35 Thin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ts val="1300"/>
        </a:spcBef>
        <a:spcAft>
          <a:spcPct val="0"/>
        </a:spcAft>
        <a:buFont typeface="Courier New" charset="0"/>
        <a:buChar char="o"/>
        <a:defRPr sz="2400" kern="1200">
          <a:solidFill>
            <a:srgbClr val="17375E"/>
          </a:solidFill>
          <a:latin typeface="Helvetica Neue LT Std 35 Thin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ts val="13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Helvetica Neue LT Std 35 Thin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ts val="1300"/>
        </a:spcBef>
        <a:spcAft>
          <a:spcPct val="0"/>
        </a:spcAft>
        <a:buFont typeface="Arial" charset="0"/>
        <a:buChar char="•"/>
        <a:defRPr sz="2000" kern="1200">
          <a:solidFill>
            <a:srgbClr val="17375E"/>
          </a:solidFill>
          <a:latin typeface="Helvetica Neue LT Std 35 Thin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2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41.png"/><Relationship Id="rId4" Type="http://schemas.openxmlformats.org/officeDocument/2006/relationships/diagramData" Target="../diagrams/data1.xml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jpeg"/><Relationship Id="rId18" Type="http://schemas.openxmlformats.org/officeDocument/2006/relationships/image" Target="../media/image65.jpeg"/><Relationship Id="rId26" Type="http://schemas.openxmlformats.org/officeDocument/2006/relationships/image" Target="../media/image73.gif"/><Relationship Id="rId3" Type="http://schemas.openxmlformats.org/officeDocument/2006/relationships/image" Target="../media/image50.jpeg"/><Relationship Id="rId21" Type="http://schemas.openxmlformats.org/officeDocument/2006/relationships/image" Target="../media/image68.jpg"/><Relationship Id="rId34" Type="http://schemas.openxmlformats.org/officeDocument/2006/relationships/image" Target="../media/image81.jpeg"/><Relationship Id="rId7" Type="http://schemas.openxmlformats.org/officeDocument/2006/relationships/image" Target="../media/image54.jpg"/><Relationship Id="rId12" Type="http://schemas.openxmlformats.org/officeDocument/2006/relationships/image" Target="../media/image59.png"/><Relationship Id="rId17" Type="http://schemas.openxmlformats.org/officeDocument/2006/relationships/image" Target="../media/image64.jpg"/><Relationship Id="rId25" Type="http://schemas.openxmlformats.org/officeDocument/2006/relationships/image" Target="../media/image72.jpg"/><Relationship Id="rId33" Type="http://schemas.openxmlformats.org/officeDocument/2006/relationships/image" Target="../media/image80.jp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3.gif"/><Relationship Id="rId20" Type="http://schemas.openxmlformats.org/officeDocument/2006/relationships/image" Target="../media/image67.jpeg"/><Relationship Id="rId29" Type="http://schemas.openxmlformats.org/officeDocument/2006/relationships/image" Target="../media/image7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71.jpeg"/><Relationship Id="rId32" Type="http://schemas.openxmlformats.org/officeDocument/2006/relationships/image" Target="../media/image79.gif"/><Relationship Id="rId5" Type="http://schemas.openxmlformats.org/officeDocument/2006/relationships/image" Target="../media/image52.jpeg"/><Relationship Id="rId15" Type="http://schemas.openxmlformats.org/officeDocument/2006/relationships/image" Target="../media/image62.jpg"/><Relationship Id="rId23" Type="http://schemas.openxmlformats.org/officeDocument/2006/relationships/image" Target="../media/image70.jpg"/><Relationship Id="rId28" Type="http://schemas.openxmlformats.org/officeDocument/2006/relationships/image" Target="../media/image75.jpeg"/><Relationship Id="rId10" Type="http://schemas.openxmlformats.org/officeDocument/2006/relationships/image" Target="../media/image57.png"/><Relationship Id="rId19" Type="http://schemas.openxmlformats.org/officeDocument/2006/relationships/image" Target="../media/image66.jpeg"/><Relationship Id="rId31" Type="http://schemas.openxmlformats.org/officeDocument/2006/relationships/image" Target="../media/image78.png"/><Relationship Id="rId4" Type="http://schemas.openxmlformats.org/officeDocument/2006/relationships/image" Target="../media/image51.jpeg"/><Relationship Id="rId9" Type="http://schemas.openxmlformats.org/officeDocument/2006/relationships/image" Target="../media/image56.jpeg"/><Relationship Id="rId14" Type="http://schemas.openxmlformats.org/officeDocument/2006/relationships/image" Target="../media/image61.jpeg"/><Relationship Id="rId22" Type="http://schemas.openxmlformats.org/officeDocument/2006/relationships/image" Target="../media/image69.png"/><Relationship Id="rId27" Type="http://schemas.openxmlformats.org/officeDocument/2006/relationships/image" Target="../media/image74.jpeg"/><Relationship Id="rId30" Type="http://schemas.openxmlformats.org/officeDocument/2006/relationships/image" Target="../media/image7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hyperlink" Target="http://dx.doi.org/10.5281/zenodo.34542" TargetMode="Externa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dliservice.research-infrastructures.eu/#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latin typeface="Helvetica Neue LT Std 45 Light" charset="0"/>
              </a:rPr>
              <a:t>Publishing Data – </a:t>
            </a:r>
            <a:br>
              <a:rPr lang="en-GB" dirty="0" smtClean="0">
                <a:latin typeface="Helvetica Neue LT Std 45 Light" charset="0"/>
              </a:rPr>
            </a:br>
            <a:r>
              <a:rPr lang="en-GB" dirty="0" smtClean="0">
                <a:latin typeface="Helvetica Neue LT Std 45 Light" charset="0"/>
              </a:rPr>
              <a:t>WDS Building Blocks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223224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2800" dirty="0" smtClean="0">
                <a:solidFill>
                  <a:srgbClr val="F08600"/>
                </a:solidFill>
              </a:rPr>
              <a:t>Mustapha Mokrane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F08600"/>
                </a:solidFill>
              </a:rPr>
              <a:t>WDS-IPO Executive Director</a:t>
            </a:r>
            <a:endParaRPr lang="en-GB" sz="2800" dirty="0" smtClean="0">
              <a:solidFill>
                <a:srgbClr val="F08600"/>
              </a:solidFill>
            </a:endParaRPr>
          </a:p>
          <a:p>
            <a:pPr>
              <a:lnSpc>
                <a:spcPct val="114000"/>
              </a:lnSpc>
            </a:pPr>
            <a:r>
              <a:rPr lang="en-GB" sz="2800" i="1" dirty="0" smtClean="0">
                <a:solidFill>
                  <a:srgbClr val="003066"/>
                </a:solidFill>
              </a:rPr>
              <a:t>2</a:t>
            </a:r>
            <a:r>
              <a:rPr lang="en-GB" sz="2800" i="1" baseline="30000" dirty="0" smtClean="0">
                <a:solidFill>
                  <a:srgbClr val="003066"/>
                </a:solidFill>
              </a:rPr>
              <a:t>nd</a:t>
            </a:r>
            <a:r>
              <a:rPr lang="en-GB" sz="2800" i="1" dirty="0" smtClean="0">
                <a:solidFill>
                  <a:srgbClr val="003066"/>
                </a:solidFill>
              </a:rPr>
              <a:t>  </a:t>
            </a:r>
            <a:r>
              <a:rPr lang="en-GB" sz="2800" i="1" dirty="0">
                <a:solidFill>
                  <a:srgbClr val="003066"/>
                </a:solidFill>
              </a:rPr>
              <a:t>Open Science Data </a:t>
            </a:r>
            <a:r>
              <a:rPr lang="en-GB" sz="2800" i="1" dirty="0" smtClean="0">
                <a:solidFill>
                  <a:srgbClr val="003066"/>
                </a:solidFill>
              </a:rPr>
              <a:t>Workshop, Kyoto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77246" cy="1143000"/>
          </a:xfrm>
        </p:spPr>
        <p:txBody>
          <a:bodyPr/>
          <a:lstStyle/>
          <a:p>
            <a:r>
              <a:rPr lang="en-GB" dirty="0"/>
              <a:t>Strategic </a:t>
            </a:r>
            <a:r>
              <a:rPr lang="en-GB" dirty="0" smtClean="0"/>
              <a:t>Targets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696" y="1570743"/>
            <a:ext cx="5760640" cy="4766085"/>
          </a:xfrm>
        </p:spPr>
        <p:txBody>
          <a:bodyPr>
            <a:noAutofit/>
          </a:bodyPr>
          <a:lstStyle/>
          <a:p>
            <a:pPr marL="252000" indent="-252000">
              <a:spcBef>
                <a:spcPts val="600"/>
              </a:spcBef>
              <a:buFont typeface="+mj-lt"/>
              <a:buAutoNum type="arabicPeriod"/>
            </a:pPr>
            <a:r>
              <a:rPr lang="en-GB" sz="2200" dirty="0" smtClean="0"/>
              <a:t>Make </a:t>
            </a:r>
            <a:r>
              <a:rPr lang="en-GB" sz="2200" dirty="0"/>
              <a:t>trusted data services an integral part of international collaborative scientific </a:t>
            </a:r>
            <a:r>
              <a:rPr lang="en-GB" sz="2200" dirty="0" smtClean="0"/>
              <a:t>research</a:t>
            </a:r>
          </a:p>
          <a:p>
            <a:pPr marL="252000" indent="-252000">
              <a:spcBef>
                <a:spcPts val="600"/>
              </a:spcBef>
              <a:buFont typeface="+mj-lt"/>
              <a:buAutoNum type="arabicPeriod"/>
            </a:pPr>
            <a:r>
              <a:rPr lang="en-GB" sz="2200" dirty="0" smtClean="0"/>
              <a:t>Nurture </a:t>
            </a:r>
            <a:r>
              <a:rPr lang="en-GB" sz="2200" dirty="0"/>
              <a:t>active disciplinary and </a:t>
            </a:r>
            <a:r>
              <a:rPr lang="en-GB" sz="2200" dirty="0" smtClean="0"/>
              <a:t>multidisciplinary </a:t>
            </a:r>
            <a:r>
              <a:rPr lang="en-GB" sz="2200" dirty="0"/>
              <a:t>scientific data services </a:t>
            </a:r>
            <a:r>
              <a:rPr lang="en-GB" sz="2200" dirty="0" smtClean="0"/>
              <a:t>communities</a:t>
            </a:r>
          </a:p>
          <a:p>
            <a:pPr marL="252000" indent="-252000">
              <a:spcBef>
                <a:spcPts val="600"/>
              </a:spcBef>
              <a:buFont typeface="+mj-lt"/>
              <a:buAutoNum type="arabicPeriod"/>
            </a:pPr>
            <a:r>
              <a:rPr lang="en-GB" sz="2200" dirty="0" smtClean="0"/>
              <a:t>Improve </a:t>
            </a:r>
            <a:r>
              <a:rPr lang="en-GB" sz="2200" dirty="0"/>
              <a:t>the funding environment </a:t>
            </a:r>
            <a:r>
              <a:rPr lang="en-GB" sz="2200" dirty="0" smtClean="0"/>
              <a:t>for data services</a:t>
            </a:r>
          </a:p>
          <a:p>
            <a:pPr marL="252000" lvl="0" indent="-252000">
              <a:spcBef>
                <a:spcPts val="600"/>
              </a:spcBef>
              <a:buFont typeface="+mj-lt"/>
              <a:buAutoNum type="arabicPeriod"/>
            </a:pPr>
            <a:r>
              <a:rPr lang="en-GB" sz="2200" dirty="0"/>
              <a:t>Improve the trust in and quality of open </a:t>
            </a:r>
            <a:r>
              <a:rPr lang="en-GB" sz="2200" dirty="0" smtClean="0"/>
              <a:t>scientific </a:t>
            </a:r>
            <a:r>
              <a:rPr lang="en-GB" sz="2200" dirty="0"/>
              <a:t>d</a:t>
            </a:r>
            <a:r>
              <a:rPr lang="en-GB" sz="2200" dirty="0" smtClean="0"/>
              <a:t>ata services</a:t>
            </a:r>
          </a:p>
          <a:p>
            <a:pPr marL="252000" lvl="0" indent="-252000">
              <a:spcBef>
                <a:spcPts val="600"/>
              </a:spcBef>
              <a:buFont typeface="+mj-lt"/>
              <a:buAutoNum type="arabicPeriod"/>
            </a:pPr>
            <a:r>
              <a:rPr lang="en-GB" sz="2200" dirty="0" smtClean="0"/>
              <a:t>Position WDS </a:t>
            </a:r>
            <a:r>
              <a:rPr lang="en-GB" sz="2200" dirty="0"/>
              <a:t>as the premium global multidisciplinary network for quality-assessed scientific research </a:t>
            </a:r>
            <a:r>
              <a:rPr lang="en-GB" sz="2200" dirty="0" smtClean="0"/>
              <a:t>data</a:t>
            </a:r>
            <a:endParaRPr lang="en-GB" sz="220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032" y="2053536"/>
            <a:ext cx="2687482" cy="3800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214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413131" y="-27384"/>
            <a:ext cx="43902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GB" dirty="0"/>
              <a:t>WDS </a:t>
            </a:r>
            <a:r>
              <a:rPr lang="en-GB" dirty="0" smtClean="0"/>
              <a:t>Certification</a:t>
            </a:r>
            <a:endParaRPr lang="en-GB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628800"/>
            <a:ext cx="4834879" cy="4497363"/>
          </a:xfrm>
        </p:spPr>
        <p:txBody>
          <a:bodyPr>
            <a:normAutofit fontScale="92500"/>
          </a:bodyPr>
          <a:lstStyle/>
          <a:p>
            <a:pPr marL="252000" indent="-252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Certification </a:t>
            </a:r>
            <a:r>
              <a:rPr lang="en-GB" dirty="0" smtClean="0"/>
              <a:t>and periodic review of data services</a:t>
            </a:r>
          </a:p>
          <a:p>
            <a:pPr marL="252000" indent="-252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Evaluation criteria based on international standards and best practices</a:t>
            </a:r>
          </a:p>
          <a:p>
            <a:pPr marL="252000" indent="-252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Review board and certification authority</a:t>
            </a:r>
            <a:endParaRPr lang="de-D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eaLnBrk="1" hangingPunct="1"/>
            <a:r>
              <a:rPr lang="en-US" smtClean="0">
                <a:solidFill>
                  <a:srgbClr val="EEECE1"/>
                </a:solidFill>
              </a:rPr>
              <a:t>7/12/2015</a:t>
            </a:r>
            <a:endParaRPr lang="en-GB" dirty="0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hangingPunct="1"/>
            <a:r>
              <a:rPr lang="en-GB" smtClean="0"/>
              <a:t>Open Science Data Workshop, Kyoto 2015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28800"/>
            <a:ext cx="3347863" cy="421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1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413131" y="-27384"/>
            <a:ext cx="43902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7499176" cy="1143000"/>
          </a:xfrm>
        </p:spPr>
        <p:txBody>
          <a:bodyPr/>
          <a:lstStyle/>
          <a:p>
            <a:r>
              <a:rPr lang="en-GB" sz="3600" dirty="0" smtClean="0"/>
              <a:t>WDS Evaluation Criteria</a:t>
            </a:r>
            <a:endParaRPr lang="en-GB" sz="3600" dirty="0"/>
          </a:p>
        </p:txBody>
      </p:sp>
      <p:sp>
        <p:nvSpPr>
          <p:cNvPr id="22" name="Freeform 21"/>
          <p:cNvSpPr/>
          <p:nvPr/>
        </p:nvSpPr>
        <p:spPr>
          <a:xfrm>
            <a:off x="3344463" y="2354240"/>
            <a:ext cx="5617596" cy="1656184"/>
          </a:xfrm>
          <a:custGeom>
            <a:avLst/>
            <a:gdLst>
              <a:gd name="connsiteX0" fmla="*/ 0 w 3498963"/>
              <a:gd name="connsiteY0" fmla="*/ 124356 h 746124"/>
              <a:gd name="connsiteX1" fmla="*/ 124356 w 3498963"/>
              <a:gd name="connsiteY1" fmla="*/ 0 h 746124"/>
              <a:gd name="connsiteX2" fmla="*/ 3374607 w 3498963"/>
              <a:gd name="connsiteY2" fmla="*/ 0 h 746124"/>
              <a:gd name="connsiteX3" fmla="*/ 3498963 w 3498963"/>
              <a:gd name="connsiteY3" fmla="*/ 124356 h 746124"/>
              <a:gd name="connsiteX4" fmla="*/ 3498963 w 3498963"/>
              <a:gd name="connsiteY4" fmla="*/ 621768 h 746124"/>
              <a:gd name="connsiteX5" fmla="*/ 3374607 w 3498963"/>
              <a:gd name="connsiteY5" fmla="*/ 746124 h 746124"/>
              <a:gd name="connsiteX6" fmla="*/ 124356 w 3498963"/>
              <a:gd name="connsiteY6" fmla="*/ 746124 h 746124"/>
              <a:gd name="connsiteX7" fmla="*/ 0 w 3498963"/>
              <a:gd name="connsiteY7" fmla="*/ 621768 h 746124"/>
              <a:gd name="connsiteX8" fmla="*/ 0 w 3498963"/>
              <a:gd name="connsiteY8" fmla="*/ 124356 h 74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8963" h="746124">
                <a:moveTo>
                  <a:pt x="0" y="124356"/>
                </a:moveTo>
                <a:cubicBezTo>
                  <a:pt x="0" y="55676"/>
                  <a:pt x="55676" y="0"/>
                  <a:pt x="124356" y="0"/>
                </a:cubicBezTo>
                <a:lnTo>
                  <a:pt x="3374607" y="0"/>
                </a:lnTo>
                <a:cubicBezTo>
                  <a:pt x="3443287" y="0"/>
                  <a:pt x="3498963" y="55676"/>
                  <a:pt x="3498963" y="124356"/>
                </a:cubicBezTo>
                <a:lnTo>
                  <a:pt x="3498963" y="621768"/>
                </a:lnTo>
                <a:cubicBezTo>
                  <a:pt x="3498963" y="690448"/>
                  <a:pt x="3443287" y="746124"/>
                  <a:pt x="3374607" y="746124"/>
                </a:cubicBezTo>
                <a:lnTo>
                  <a:pt x="124356" y="746124"/>
                </a:lnTo>
                <a:cubicBezTo>
                  <a:pt x="55676" y="746124"/>
                  <a:pt x="0" y="690448"/>
                  <a:pt x="0" y="621768"/>
                </a:cubicBezTo>
                <a:lnTo>
                  <a:pt x="0" y="124356"/>
                </a:lnTo>
                <a:close/>
              </a:path>
            </a:pathLst>
          </a:custGeom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218" tIns="47218" rIns="47218" bIns="47218" numCol="1" spcCol="1270" anchor="ctr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Defined scope, responsibility for long-term preservation, target user community and needs, rights of users to access data, processes to respond to change</a:t>
            </a:r>
            <a:r>
              <a:rPr lang="en-GB" sz="1400" dirty="0"/>
              <a:t>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Adequate in terms of funding, staff, long-term planning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Scientific expertise: local oversight of international repute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Continuity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Committed to formal periodic review and assessment </a:t>
            </a:r>
            <a:endParaRPr lang="en-GB" sz="1400" dirty="0"/>
          </a:p>
        </p:txBody>
      </p:sp>
      <p:sp>
        <p:nvSpPr>
          <p:cNvPr id="24" name="Freeform 23"/>
          <p:cNvSpPr/>
          <p:nvPr/>
        </p:nvSpPr>
        <p:spPr>
          <a:xfrm>
            <a:off x="3347864" y="4110758"/>
            <a:ext cx="5612110" cy="1536785"/>
          </a:xfrm>
          <a:custGeom>
            <a:avLst/>
            <a:gdLst>
              <a:gd name="connsiteX0" fmla="*/ 0 w 3495546"/>
              <a:gd name="connsiteY0" fmla="*/ 246401 h 1478379"/>
              <a:gd name="connsiteX1" fmla="*/ 246401 w 3495546"/>
              <a:gd name="connsiteY1" fmla="*/ 0 h 1478379"/>
              <a:gd name="connsiteX2" fmla="*/ 3249145 w 3495546"/>
              <a:gd name="connsiteY2" fmla="*/ 0 h 1478379"/>
              <a:gd name="connsiteX3" fmla="*/ 3495546 w 3495546"/>
              <a:gd name="connsiteY3" fmla="*/ 246401 h 1478379"/>
              <a:gd name="connsiteX4" fmla="*/ 3495546 w 3495546"/>
              <a:gd name="connsiteY4" fmla="*/ 1231978 h 1478379"/>
              <a:gd name="connsiteX5" fmla="*/ 3249145 w 3495546"/>
              <a:gd name="connsiteY5" fmla="*/ 1478379 h 1478379"/>
              <a:gd name="connsiteX6" fmla="*/ 246401 w 3495546"/>
              <a:gd name="connsiteY6" fmla="*/ 1478379 h 1478379"/>
              <a:gd name="connsiteX7" fmla="*/ 0 w 3495546"/>
              <a:gd name="connsiteY7" fmla="*/ 1231978 h 1478379"/>
              <a:gd name="connsiteX8" fmla="*/ 0 w 3495546"/>
              <a:gd name="connsiteY8" fmla="*/ 246401 h 14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5546" h="1478379">
                <a:moveTo>
                  <a:pt x="0" y="246401"/>
                </a:moveTo>
                <a:cubicBezTo>
                  <a:pt x="0" y="110317"/>
                  <a:pt x="110317" y="0"/>
                  <a:pt x="246401" y="0"/>
                </a:cubicBezTo>
                <a:lnTo>
                  <a:pt x="3249145" y="0"/>
                </a:lnTo>
                <a:cubicBezTo>
                  <a:pt x="3385229" y="0"/>
                  <a:pt x="3495546" y="110317"/>
                  <a:pt x="3495546" y="246401"/>
                </a:cubicBezTo>
                <a:lnTo>
                  <a:pt x="3495546" y="1231978"/>
                </a:lnTo>
                <a:cubicBezTo>
                  <a:pt x="3495546" y="1368062"/>
                  <a:pt x="3385229" y="1478379"/>
                  <a:pt x="3249145" y="1478379"/>
                </a:cubicBezTo>
                <a:lnTo>
                  <a:pt x="246401" y="1478379"/>
                </a:lnTo>
                <a:cubicBezTo>
                  <a:pt x="110317" y="1478379"/>
                  <a:pt x="0" y="1368062"/>
                  <a:pt x="0" y="1231978"/>
                </a:cubicBezTo>
                <a:lnTo>
                  <a:pt x="0" y="246401"/>
                </a:lnTo>
                <a:close/>
              </a:path>
            </a:pathLst>
          </a:custGeom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964" tIns="82964" rIns="82964" bIns="82964" numCol="1" spcCol="1270" anchor="ctr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Ensures </a:t>
            </a:r>
            <a:r>
              <a:rPr lang="en-GB" sz="1400" dirty="0"/>
              <a:t>integrity and </a:t>
            </a:r>
            <a:r>
              <a:rPr lang="en-GB" sz="1400" dirty="0" smtClean="0"/>
              <a:t>authenticity during </a:t>
            </a:r>
            <a:r>
              <a:rPr lang="en-GB" sz="1400" dirty="0"/>
              <a:t>ingest, archival storage, data quality assessment and analysis, product generation and access and </a:t>
            </a:r>
            <a:r>
              <a:rPr lang="en-GB" sz="1400" dirty="0" smtClean="0"/>
              <a:t>delivery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D</a:t>
            </a:r>
            <a:r>
              <a:rPr lang="en-GB" sz="1400" dirty="0" smtClean="0"/>
              <a:t>efined </a:t>
            </a:r>
            <a:r>
              <a:rPr lang="en-GB" sz="1400" dirty="0"/>
              <a:t>criteria for collection, selection and </a:t>
            </a:r>
            <a:r>
              <a:rPr lang="en-GB" sz="1400" dirty="0" smtClean="0"/>
              <a:t>evaluation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Defined </a:t>
            </a:r>
            <a:r>
              <a:rPr lang="en-GB" sz="1400" dirty="0"/>
              <a:t>specifications </a:t>
            </a:r>
            <a:r>
              <a:rPr lang="en-GB" sz="1400" dirty="0" smtClean="0"/>
              <a:t>for archival </a:t>
            </a:r>
            <a:r>
              <a:rPr lang="en-GB" sz="1400" dirty="0"/>
              <a:t>storage 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E</a:t>
            </a:r>
            <a:r>
              <a:rPr lang="en-GB" sz="1400" dirty="0" smtClean="0"/>
              <a:t>fficient usage: defined criteria, preferably </a:t>
            </a:r>
            <a:r>
              <a:rPr lang="en-GB" sz="1400" dirty="0"/>
              <a:t>open standards (searchable, accessible, and usable objects and </a:t>
            </a:r>
            <a:r>
              <a:rPr lang="en-GB" sz="1400" dirty="0" smtClean="0"/>
              <a:t>services)</a:t>
            </a:r>
            <a:endParaRPr lang="en-GB" sz="1400" dirty="0"/>
          </a:p>
        </p:txBody>
      </p:sp>
      <p:sp>
        <p:nvSpPr>
          <p:cNvPr id="26" name="Freeform 25"/>
          <p:cNvSpPr/>
          <p:nvPr/>
        </p:nvSpPr>
        <p:spPr>
          <a:xfrm>
            <a:off x="3342379" y="5733257"/>
            <a:ext cx="5617596" cy="1024286"/>
          </a:xfrm>
          <a:custGeom>
            <a:avLst/>
            <a:gdLst>
              <a:gd name="connsiteX0" fmla="*/ 0 w 3498963"/>
              <a:gd name="connsiteY0" fmla="*/ 124356 h 746124"/>
              <a:gd name="connsiteX1" fmla="*/ 124356 w 3498963"/>
              <a:gd name="connsiteY1" fmla="*/ 0 h 746124"/>
              <a:gd name="connsiteX2" fmla="*/ 3374607 w 3498963"/>
              <a:gd name="connsiteY2" fmla="*/ 0 h 746124"/>
              <a:gd name="connsiteX3" fmla="*/ 3498963 w 3498963"/>
              <a:gd name="connsiteY3" fmla="*/ 124356 h 746124"/>
              <a:gd name="connsiteX4" fmla="*/ 3498963 w 3498963"/>
              <a:gd name="connsiteY4" fmla="*/ 621768 h 746124"/>
              <a:gd name="connsiteX5" fmla="*/ 3374607 w 3498963"/>
              <a:gd name="connsiteY5" fmla="*/ 746124 h 746124"/>
              <a:gd name="connsiteX6" fmla="*/ 124356 w 3498963"/>
              <a:gd name="connsiteY6" fmla="*/ 746124 h 746124"/>
              <a:gd name="connsiteX7" fmla="*/ 0 w 3498963"/>
              <a:gd name="connsiteY7" fmla="*/ 621768 h 746124"/>
              <a:gd name="connsiteX8" fmla="*/ 0 w 3498963"/>
              <a:gd name="connsiteY8" fmla="*/ 124356 h 74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8963" h="746124">
                <a:moveTo>
                  <a:pt x="0" y="124356"/>
                </a:moveTo>
                <a:cubicBezTo>
                  <a:pt x="0" y="55676"/>
                  <a:pt x="55676" y="0"/>
                  <a:pt x="124356" y="0"/>
                </a:cubicBezTo>
                <a:lnTo>
                  <a:pt x="3374607" y="0"/>
                </a:lnTo>
                <a:cubicBezTo>
                  <a:pt x="3443287" y="0"/>
                  <a:pt x="3498963" y="55676"/>
                  <a:pt x="3498963" y="124356"/>
                </a:cubicBezTo>
                <a:lnTo>
                  <a:pt x="3498963" y="621768"/>
                </a:lnTo>
                <a:cubicBezTo>
                  <a:pt x="3498963" y="690448"/>
                  <a:pt x="3443287" y="746124"/>
                  <a:pt x="3374607" y="746124"/>
                </a:cubicBezTo>
                <a:lnTo>
                  <a:pt x="124356" y="746124"/>
                </a:lnTo>
                <a:cubicBezTo>
                  <a:pt x="55676" y="746124"/>
                  <a:pt x="0" y="690448"/>
                  <a:pt x="0" y="621768"/>
                </a:cubicBezTo>
                <a:lnTo>
                  <a:pt x="0" y="124356"/>
                </a:lnTo>
                <a:close/>
              </a:path>
            </a:pathLst>
          </a:custGeom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218" tIns="47218" rIns="47218" bIns="47218" numCol="1" spcCol="1270" anchor="ctr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Well-supported OS and software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H</a:t>
            </a:r>
            <a:r>
              <a:rPr lang="en-GB" sz="1400" dirty="0" smtClean="0"/>
              <a:t>ardware </a:t>
            </a:r>
            <a:r>
              <a:rPr lang="en-GB" sz="1400" dirty="0"/>
              <a:t>and software technologies appropriate to the services it provides to its designated </a:t>
            </a:r>
            <a:r>
              <a:rPr lang="en-GB" sz="1400" dirty="0" smtClean="0"/>
              <a:t>community(</a:t>
            </a:r>
            <a:r>
              <a:rPr lang="en-GB" sz="1400" dirty="0" err="1" smtClean="0"/>
              <a:t>ies</a:t>
            </a:r>
            <a:r>
              <a:rPr lang="en-GB" sz="14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Security</a:t>
            </a:r>
            <a:r>
              <a:rPr lang="en-GB" sz="1400" dirty="0"/>
              <a:t>: </a:t>
            </a:r>
            <a:r>
              <a:rPr lang="en-GB" sz="1400" dirty="0" smtClean="0"/>
              <a:t>facility, </a:t>
            </a:r>
            <a:r>
              <a:rPr lang="en-GB" sz="1400" dirty="0"/>
              <a:t>its users, data, products and services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1019" y="1115616"/>
            <a:ext cx="8468955" cy="1152910"/>
            <a:chOff x="491019" y="1194018"/>
            <a:chExt cx="8468955" cy="1074508"/>
          </a:xfrm>
        </p:grpSpPr>
        <p:sp>
          <p:nvSpPr>
            <p:cNvPr id="20" name="Freeform 19"/>
            <p:cNvSpPr/>
            <p:nvPr/>
          </p:nvSpPr>
          <p:spPr>
            <a:xfrm>
              <a:off x="3347864" y="1201329"/>
              <a:ext cx="5612110" cy="1059887"/>
            </a:xfrm>
            <a:custGeom>
              <a:avLst/>
              <a:gdLst>
                <a:gd name="connsiteX0" fmla="*/ 0 w 3495546"/>
                <a:gd name="connsiteY0" fmla="*/ 124356 h 746124"/>
                <a:gd name="connsiteX1" fmla="*/ 124356 w 3495546"/>
                <a:gd name="connsiteY1" fmla="*/ 0 h 746124"/>
                <a:gd name="connsiteX2" fmla="*/ 3371190 w 3495546"/>
                <a:gd name="connsiteY2" fmla="*/ 0 h 746124"/>
                <a:gd name="connsiteX3" fmla="*/ 3495546 w 3495546"/>
                <a:gd name="connsiteY3" fmla="*/ 124356 h 746124"/>
                <a:gd name="connsiteX4" fmla="*/ 3495546 w 3495546"/>
                <a:gd name="connsiteY4" fmla="*/ 621768 h 746124"/>
                <a:gd name="connsiteX5" fmla="*/ 3371190 w 3495546"/>
                <a:gd name="connsiteY5" fmla="*/ 746124 h 746124"/>
                <a:gd name="connsiteX6" fmla="*/ 124356 w 3495546"/>
                <a:gd name="connsiteY6" fmla="*/ 746124 h 746124"/>
                <a:gd name="connsiteX7" fmla="*/ 0 w 3495546"/>
                <a:gd name="connsiteY7" fmla="*/ 621768 h 746124"/>
                <a:gd name="connsiteX8" fmla="*/ 0 w 3495546"/>
                <a:gd name="connsiteY8" fmla="*/ 124356 h 74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5546" h="746124">
                  <a:moveTo>
                    <a:pt x="0" y="124356"/>
                  </a:moveTo>
                  <a:cubicBezTo>
                    <a:pt x="0" y="55676"/>
                    <a:pt x="55676" y="0"/>
                    <a:pt x="124356" y="0"/>
                  </a:cubicBezTo>
                  <a:lnTo>
                    <a:pt x="3371190" y="0"/>
                  </a:lnTo>
                  <a:cubicBezTo>
                    <a:pt x="3439870" y="0"/>
                    <a:pt x="3495546" y="55676"/>
                    <a:pt x="3495546" y="124356"/>
                  </a:cubicBezTo>
                  <a:lnTo>
                    <a:pt x="3495546" y="621768"/>
                  </a:lnTo>
                  <a:cubicBezTo>
                    <a:pt x="3495546" y="690448"/>
                    <a:pt x="3439870" y="746124"/>
                    <a:pt x="3371190" y="746124"/>
                  </a:cubicBezTo>
                  <a:lnTo>
                    <a:pt x="124356" y="746124"/>
                  </a:lnTo>
                  <a:cubicBezTo>
                    <a:pt x="55676" y="746124"/>
                    <a:pt x="0" y="690448"/>
                    <a:pt x="0" y="621768"/>
                  </a:cubicBezTo>
                  <a:lnTo>
                    <a:pt x="0" y="124356"/>
                  </a:lnTo>
                  <a:close/>
                </a:path>
              </a:pathLst>
            </a:custGeom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218" tIns="47218" rIns="47218" bIns="47218" numCol="1" spcCol="1270" anchor="ctr" anchorCtr="0"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400" dirty="0" smtClean="0"/>
                <a:t>Letter </a:t>
              </a:r>
              <a:r>
                <a:rPr lang="en-GB" sz="1400" dirty="0"/>
                <a:t>of </a:t>
              </a:r>
              <a:r>
                <a:rPr lang="en-GB" sz="1400" dirty="0" smtClean="0"/>
                <a:t>Agreement with </a:t>
              </a:r>
              <a:r>
                <a:rPr lang="en-GB" sz="1400" dirty="0"/>
                <a:t>ICSU 	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400" dirty="0" smtClean="0"/>
                <a:t>External </a:t>
              </a:r>
              <a:r>
                <a:rPr lang="en-GB" sz="1400" dirty="0"/>
                <a:t>experts to provide advice and </a:t>
              </a:r>
              <a:r>
                <a:rPr lang="en-GB" sz="1400" dirty="0" smtClean="0"/>
                <a:t>guidance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400" dirty="0" smtClean="0"/>
                <a:t>WDS </a:t>
              </a:r>
              <a:r>
                <a:rPr lang="en-GB" sz="1400" dirty="0"/>
                <a:t>bi-annual meetings 	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400" dirty="0" smtClean="0"/>
                <a:t>Active </a:t>
              </a:r>
              <a:r>
                <a:rPr lang="en-GB" sz="1400" dirty="0"/>
                <a:t>communication with research </a:t>
              </a:r>
              <a:r>
                <a:rPr lang="en-GB" sz="1400" dirty="0" smtClean="0"/>
                <a:t>community/users </a:t>
              </a:r>
              <a:endParaRPr lang="en-GB" sz="14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400" dirty="0"/>
                <a:t>F</a:t>
              </a:r>
              <a:r>
                <a:rPr lang="en-GB" sz="1400" dirty="0" smtClean="0"/>
                <a:t>ull</a:t>
              </a:r>
              <a:r>
                <a:rPr lang="en-GB" sz="1400" dirty="0"/>
                <a:t>, open, timely, </a:t>
              </a:r>
              <a:r>
                <a:rPr lang="en-GB" sz="1400" dirty="0" smtClean="0"/>
                <a:t>unrestricted </a:t>
              </a:r>
              <a:r>
                <a:rPr lang="en-GB" sz="1400" dirty="0"/>
                <a:t>access to metadata, </a:t>
              </a:r>
              <a:r>
                <a:rPr lang="en-GB" sz="1400" dirty="0" smtClean="0"/>
                <a:t>data…</a:t>
              </a:r>
              <a:endParaRPr lang="en-GB" sz="14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91019" y="1194018"/>
              <a:ext cx="2785880" cy="1074508"/>
            </a:xfrm>
            <a:custGeom>
              <a:avLst/>
              <a:gdLst>
                <a:gd name="connsiteX0" fmla="*/ 0 w 4206005"/>
                <a:gd name="connsiteY0" fmla="*/ 142312 h 853857"/>
                <a:gd name="connsiteX1" fmla="*/ 142312 w 4206005"/>
                <a:gd name="connsiteY1" fmla="*/ 0 h 853857"/>
                <a:gd name="connsiteX2" fmla="*/ 4063693 w 4206005"/>
                <a:gd name="connsiteY2" fmla="*/ 0 h 853857"/>
                <a:gd name="connsiteX3" fmla="*/ 4206005 w 4206005"/>
                <a:gd name="connsiteY3" fmla="*/ 142312 h 853857"/>
                <a:gd name="connsiteX4" fmla="*/ 4206005 w 4206005"/>
                <a:gd name="connsiteY4" fmla="*/ 711545 h 853857"/>
                <a:gd name="connsiteX5" fmla="*/ 4063693 w 4206005"/>
                <a:gd name="connsiteY5" fmla="*/ 853857 h 853857"/>
                <a:gd name="connsiteX6" fmla="*/ 142312 w 4206005"/>
                <a:gd name="connsiteY6" fmla="*/ 853857 h 853857"/>
                <a:gd name="connsiteX7" fmla="*/ 0 w 4206005"/>
                <a:gd name="connsiteY7" fmla="*/ 711545 h 853857"/>
                <a:gd name="connsiteX8" fmla="*/ 0 w 4206005"/>
                <a:gd name="connsiteY8" fmla="*/ 142312 h 85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6005" h="853857">
                  <a:moveTo>
                    <a:pt x="0" y="142312"/>
                  </a:moveTo>
                  <a:cubicBezTo>
                    <a:pt x="0" y="63715"/>
                    <a:pt x="63715" y="0"/>
                    <a:pt x="142312" y="0"/>
                  </a:cubicBezTo>
                  <a:lnTo>
                    <a:pt x="4063693" y="0"/>
                  </a:lnTo>
                  <a:cubicBezTo>
                    <a:pt x="4142290" y="0"/>
                    <a:pt x="4206005" y="63715"/>
                    <a:pt x="4206005" y="142312"/>
                  </a:cubicBezTo>
                  <a:lnTo>
                    <a:pt x="4206005" y="711545"/>
                  </a:lnTo>
                  <a:cubicBezTo>
                    <a:pt x="4206005" y="790142"/>
                    <a:pt x="4142290" y="853857"/>
                    <a:pt x="4063693" y="853857"/>
                  </a:cubicBezTo>
                  <a:lnTo>
                    <a:pt x="142312" y="853857"/>
                  </a:lnTo>
                  <a:cubicBezTo>
                    <a:pt x="63715" y="853857"/>
                    <a:pt x="0" y="790142"/>
                    <a:pt x="0" y="711545"/>
                  </a:cubicBezTo>
                  <a:lnTo>
                    <a:pt x="0" y="142312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932" tIns="89307" rIns="136932" bIns="89307" numCol="1" spcCol="1270" anchor="ctr" anchorCtr="0">
              <a:noAutofit/>
            </a:bodyPr>
            <a:lstStyle/>
            <a:p>
              <a:pPr marL="180000"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smtClean="0"/>
                <a:t>General requirements</a:t>
              </a:r>
              <a:br>
                <a:rPr lang="en-GB" kern="1200" dirty="0" smtClean="0"/>
              </a:br>
              <a:r>
                <a:rPr lang="en-GB" kern="1200" dirty="0" smtClean="0"/>
                <a:t>&amp; Policies</a:t>
              </a:r>
            </a:p>
          </p:txBody>
        </p:sp>
      </p:grpSp>
      <p:sp>
        <p:nvSpPr>
          <p:cNvPr id="23" name="Freeform 22"/>
          <p:cNvSpPr/>
          <p:nvPr/>
        </p:nvSpPr>
        <p:spPr>
          <a:xfrm>
            <a:off x="487253" y="2344329"/>
            <a:ext cx="2788603" cy="1673406"/>
          </a:xfrm>
          <a:custGeom>
            <a:avLst/>
            <a:gdLst>
              <a:gd name="connsiteX0" fmla="*/ 0 w 4210116"/>
              <a:gd name="connsiteY0" fmla="*/ 124356 h 746124"/>
              <a:gd name="connsiteX1" fmla="*/ 124356 w 4210116"/>
              <a:gd name="connsiteY1" fmla="*/ 0 h 746124"/>
              <a:gd name="connsiteX2" fmla="*/ 4085760 w 4210116"/>
              <a:gd name="connsiteY2" fmla="*/ 0 h 746124"/>
              <a:gd name="connsiteX3" fmla="*/ 4210116 w 4210116"/>
              <a:gd name="connsiteY3" fmla="*/ 124356 h 746124"/>
              <a:gd name="connsiteX4" fmla="*/ 4210116 w 4210116"/>
              <a:gd name="connsiteY4" fmla="*/ 621768 h 746124"/>
              <a:gd name="connsiteX5" fmla="*/ 4085760 w 4210116"/>
              <a:gd name="connsiteY5" fmla="*/ 746124 h 746124"/>
              <a:gd name="connsiteX6" fmla="*/ 124356 w 4210116"/>
              <a:gd name="connsiteY6" fmla="*/ 746124 h 746124"/>
              <a:gd name="connsiteX7" fmla="*/ 0 w 4210116"/>
              <a:gd name="connsiteY7" fmla="*/ 621768 h 746124"/>
              <a:gd name="connsiteX8" fmla="*/ 0 w 4210116"/>
              <a:gd name="connsiteY8" fmla="*/ 124356 h 74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0116" h="746124">
                <a:moveTo>
                  <a:pt x="0" y="124356"/>
                </a:moveTo>
                <a:cubicBezTo>
                  <a:pt x="0" y="55676"/>
                  <a:pt x="55676" y="0"/>
                  <a:pt x="124356" y="0"/>
                </a:cubicBezTo>
                <a:lnTo>
                  <a:pt x="4085760" y="0"/>
                </a:lnTo>
                <a:cubicBezTo>
                  <a:pt x="4154440" y="0"/>
                  <a:pt x="4210116" y="55676"/>
                  <a:pt x="4210116" y="124356"/>
                </a:cubicBezTo>
                <a:lnTo>
                  <a:pt x="4210116" y="621768"/>
                </a:lnTo>
                <a:cubicBezTo>
                  <a:pt x="4210116" y="690448"/>
                  <a:pt x="4154440" y="746124"/>
                  <a:pt x="4085760" y="746124"/>
                </a:cubicBezTo>
                <a:lnTo>
                  <a:pt x="124356" y="746124"/>
                </a:lnTo>
                <a:cubicBezTo>
                  <a:pt x="55676" y="746124"/>
                  <a:pt x="0" y="690448"/>
                  <a:pt x="0" y="621768"/>
                </a:cubicBezTo>
                <a:lnTo>
                  <a:pt x="0" y="124356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673" tIns="84048" rIns="131673" bIns="84048" numCol="1" spcCol="1270" anchor="ctr" anchorCtr="0">
            <a:noAutofit/>
          </a:bodyPr>
          <a:lstStyle/>
          <a:p>
            <a:pPr marL="180000"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kern="1200" dirty="0" smtClean="0"/>
              <a:t>Organizational framework</a:t>
            </a:r>
            <a:endParaRPr lang="en-GB" kern="1200" dirty="0"/>
          </a:p>
        </p:txBody>
      </p:sp>
      <p:sp>
        <p:nvSpPr>
          <p:cNvPr id="25" name="Freeform 24"/>
          <p:cNvSpPr/>
          <p:nvPr/>
        </p:nvSpPr>
        <p:spPr>
          <a:xfrm>
            <a:off x="491019" y="4103448"/>
            <a:ext cx="2785880" cy="1544096"/>
          </a:xfrm>
          <a:custGeom>
            <a:avLst/>
            <a:gdLst>
              <a:gd name="connsiteX0" fmla="*/ 0 w 4206005"/>
              <a:gd name="connsiteY0" fmla="*/ 248144 h 1488832"/>
              <a:gd name="connsiteX1" fmla="*/ 248144 w 4206005"/>
              <a:gd name="connsiteY1" fmla="*/ 0 h 1488832"/>
              <a:gd name="connsiteX2" fmla="*/ 3957861 w 4206005"/>
              <a:gd name="connsiteY2" fmla="*/ 0 h 1488832"/>
              <a:gd name="connsiteX3" fmla="*/ 4206005 w 4206005"/>
              <a:gd name="connsiteY3" fmla="*/ 248144 h 1488832"/>
              <a:gd name="connsiteX4" fmla="*/ 4206005 w 4206005"/>
              <a:gd name="connsiteY4" fmla="*/ 1240688 h 1488832"/>
              <a:gd name="connsiteX5" fmla="*/ 3957861 w 4206005"/>
              <a:gd name="connsiteY5" fmla="*/ 1488832 h 1488832"/>
              <a:gd name="connsiteX6" fmla="*/ 248144 w 4206005"/>
              <a:gd name="connsiteY6" fmla="*/ 1488832 h 1488832"/>
              <a:gd name="connsiteX7" fmla="*/ 0 w 4206005"/>
              <a:gd name="connsiteY7" fmla="*/ 1240688 h 1488832"/>
              <a:gd name="connsiteX8" fmla="*/ 0 w 4206005"/>
              <a:gd name="connsiteY8" fmla="*/ 248144 h 148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6005" h="1488832">
                <a:moveTo>
                  <a:pt x="0" y="248144"/>
                </a:moveTo>
                <a:cubicBezTo>
                  <a:pt x="0" y="111098"/>
                  <a:pt x="111098" y="0"/>
                  <a:pt x="248144" y="0"/>
                </a:cubicBezTo>
                <a:lnTo>
                  <a:pt x="3957861" y="0"/>
                </a:lnTo>
                <a:cubicBezTo>
                  <a:pt x="4094907" y="0"/>
                  <a:pt x="4206005" y="111098"/>
                  <a:pt x="4206005" y="248144"/>
                </a:cubicBezTo>
                <a:lnTo>
                  <a:pt x="4206005" y="1240688"/>
                </a:lnTo>
                <a:cubicBezTo>
                  <a:pt x="4206005" y="1377734"/>
                  <a:pt x="4094907" y="1488832"/>
                  <a:pt x="3957861" y="1488832"/>
                </a:cubicBezTo>
                <a:lnTo>
                  <a:pt x="248144" y="1488832"/>
                </a:lnTo>
                <a:cubicBezTo>
                  <a:pt x="111098" y="1488832"/>
                  <a:pt x="0" y="1377734"/>
                  <a:pt x="0" y="1240688"/>
                </a:cubicBezTo>
                <a:lnTo>
                  <a:pt x="0" y="248144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7929" tIns="120304" rIns="167929" bIns="120304" numCol="1" spcCol="1270" anchor="ctr" anchorCtr="0">
            <a:noAutofit/>
          </a:bodyPr>
          <a:lstStyle/>
          <a:p>
            <a:pPr marL="180000"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kern="1200" dirty="0" smtClean="0"/>
              <a:t>Management of data, products and services</a:t>
            </a:r>
          </a:p>
        </p:txBody>
      </p:sp>
      <p:sp>
        <p:nvSpPr>
          <p:cNvPr id="27" name="Freeform 26"/>
          <p:cNvSpPr/>
          <p:nvPr/>
        </p:nvSpPr>
        <p:spPr>
          <a:xfrm>
            <a:off x="457027" y="5755516"/>
            <a:ext cx="2788603" cy="1024285"/>
          </a:xfrm>
          <a:custGeom>
            <a:avLst/>
            <a:gdLst>
              <a:gd name="connsiteX0" fmla="*/ 0 w 4210116"/>
              <a:gd name="connsiteY0" fmla="*/ 124356 h 746124"/>
              <a:gd name="connsiteX1" fmla="*/ 124356 w 4210116"/>
              <a:gd name="connsiteY1" fmla="*/ 0 h 746124"/>
              <a:gd name="connsiteX2" fmla="*/ 4085760 w 4210116"/>
              <a:gd name="connsiteY2" fmla="*/ 0 h 746124"/>
              <a:gd name="connsiteX3" fmla="*/ 4210116 w 4210116"/>
              <a:gd name="connsiteY3" fmla="*/ 124356 h 746124"/>
              <a:gd name="connsiteX4" fmla="*/ 4210116 w 4210116"/>
              <a:gd name="connsiteY4" fmla="*/ 621768 h 746124"/>
              <a:gd name="connsiteX5" fmla="*/ 4085760 w 4210116"/>
              <a:gd name="connsiteY5" fmla="*/ 746124 h 746124"/>
              <a:gd name="connsiteX6" fmla="*/ 124356 w 4210116"/>
              <a:gd name="connsiteY6" fmla="*/ 746124 h 746124"/>
              <a:gd name="connsiteX7" fmla="*/ 0 w 4210116"/>
              <a:gd name="connsiteY7" fmla="*/ 621768 h 746124"/>
              <a:gd name="connsiteX8" fmla="*/ 0 w 4210116"/>
              <a:gd name="connsiteY8" fmla="*/ 124356 h 74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0116" h="746124">
                <a:moveTo>
                  <a:pt x="0" y="124356"/>
                </a:moveTo>
                <a:cubicBezTo>
                  <a:pt x="0" y="55676"/>
                  <a:pt x="55676" y="0"/>
                  <a:pt x="124356" y="0"/>
                </a:cubicBezTo>
                <a:lnTo>
                  <a:pt x="4085760" y="0"/>
                </a:lnTo>
                <a:cubicBezTo>
                  <a:pt x="4154440" y="0"/>
                  <a:pt x="4210116" y="55676"/>
                  <a:pt x="4210116" y="124356"/>
                </a:cubicBezTo>
                <a:lnTo>
                  <a:pt x="4210116" y="621768"/>
                </a:lnTo>
                <a:cubicBezTo>
                  <a:pt x="4210116" y="690448"/>
                  <a:pt x="4154440" y="746124"/>
                  <a:pt x="4085760" y="746124"/>
                </a:cubicBezTo>
                <a:lnTo>
                  <a:pt x="124356" y="746124"/>
                </a:lnTo>
                <a:cubicBezTo>
                  <a:pt x="55676" y="746124"/>
                  <a:pt x="0" y="690448"/>
                  <a:pt x="0" y="621768"/>
                </a:cubicBezTo>
                <a:lnTo>
                  <a:pt x="0" y="124356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673" tIns="84048" rIns="131673" bIns="84048" numCol="1" spcCol="1270" anchor="ctr" anchorCtr="0">
            <a:noAutofit/>
          </a:bodyPr>
          <a:lstStyle/>
          <a:p>
            <a:pPr marL="180000"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kern="1200" dirty="0" smtClean="0"/>
              <a:t>Technical infrastructure</a:t>
            </a:r>
            <a:endParaRPr lang="en-GB" kern="1200" dirty="0"/>
          </a:p>
        </p:txBody>
      </p:sp>
    </p:spTree>
    <p:extLst>
      <p:ext uri="{BB962C8B-B14F-4D97-AF65-F5344CB8AC3E}">
        <p14:creationId xmlns:p14="http://schemas.microsoft.com/office/powerpoint/2010/main" val="401296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143000"/>
          </a:xfrm>
        </p:spPr>
        <p:txBody>
          <a:bodyPr/>
          <a:lstStyle/>
          <a:p>
            <a:r>
              <a:rPr lang="en-GB" dirty="0" smtClean="0"/>
              <a:t>WDS Membership (</a:t>
            </a:r>
            <a:r>
              <a:rPr lang="en-GB" dirty="0" err="1" smtClean="0"/>
              <a:t>Decenber</a:t>
            </a:r>
            <a:r>
              <a:rPr lang="en-GB" dirty="0" smtClean="0"/>
              <a:t> 2015)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eaLnBrk="1" hangingPunct="1"/>
            <a:r>
              <a:rPr lang="en-US" smtClean="0">
                <a:solidFill>
                  <a:srgbClr val="EEECE1"/>
                </a:solidFill>
              </a:rPr>
              <a:t>7/12/2015</a:t>
            </a:r>
            <a:endParaRPr lang="en-GB" dirty="0">
              <a:solidFill>
                <a:srgbClr val="EEECE1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807579"/>
              </p:ext>
            </p:extLst>
          </p:nvPr>
        </p:nvGraphicFramePr>
        <p:xfrm>
          <a:off x="251520" y="1844824"/>
          <a:ext cx="8641958" cy="370386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609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2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8388">
                <a:tc>
                  <a:txBody>
                    <a:bodyPr/>
                    <a:lstStyle/>
                    <a:p>
                      <a:r>
                        <a:rPr lang="en-GB" sz="2800" b="1" noProof="0" dirty="0" smtClean="0"/>
                        <a:t>60 Regular</a:t>
                      </a:r>
                      <a:endParaRPr lang="en-GB" sz="2800" b="1" noProof="0" dirty="0"/>
                    </a:p>
                  </a:txBody>
                  <a:tcPr marL="97474" marR="974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noProof="0" dirty="0" smtClean="0"/>
                        <a:t>Organizations that are data stewards and/or</a:t>
                      </a:r>
                      <a:r>
                        <a:rPr lang="en-GB" sz="2400" baseline="0" noProof="0" dirty="0" smtClean="0"/>
                        <a:t> </a:t>
                      </a:r>
                      <a:r>
                        <a:rPr lang="en-GB" sz="2400" noProof="0" dirty="0" smtClean="0"/>
                        <a:t>data analysis services </a:t>
                      </a:r>
                      <a:endParaRPr lang="en-GB" sz="2400" b="0" noProof="0" dirty="0" smtClean="0"/>
                    </a:p>
                  </a:txBody>
                  <a:tcPr marL="97474" marR="974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8388">
                <a:tc>
                  <a:txBody>
                    <a:bodyPr/>
                    <a:lstStyle/>
                    <a:p>
                      <a:r>
                        <a:rPr lang="en-GB" sz="2800" b="1" noProof="0" dirty="0" smtClean="0"/>
                        <a:t>10 Networks</a:t>
                      </a:r>
                      <a:endParaRPr lang="en-GB" sz="2800" b="1" noProof="0" dirty="0"/>
                    </a:p>
                  </a:txBody>
                  <a:tcPr marL="97474" marR="974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umbrella bodies representing groups of data stewardship organizations and/or data analysis services</a:t>
                      </a:r>
                      <a:r>
                        <a:rPr lang="en-GB" sz="2400" noProof="0" dirty="0" smtClean="0"/>
                        <a:t> (ESDIS, IODE,</a:t>
                      </a:r>
                      <a:r>
                        <a:rPr lang="en-GB" sz="2400" baseline="0" noProof="0" dirty="0" smtClean="0"/>
                        <a:t> IVOA...)</a:t>
                      </a:r>
                      <a:endParaRPr lang="en-GB" sz="2400" b="0" noProof="0" dirty="0" smtClean="0"/>
                    </a:p>
                  </a:txBody>
                  <a:tcPr marL="97474" marR="974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800">
                <a:tc>
                  <a:txBody>
                    <a:bodyPr/>
                    <a:lstStyle/>
                    <a:p>
                      <a:r>
                        <a:rPr lang="en-GB" sz="2800" b="1" noProof="0" dirty="0" smtClean="0"/>
                        <a:t>5 Partners</a:t>
                      </a:r>
                      <a:endParaRPr lang="en-GB" sz="2800" b="1" noProof="0" dirty="0"/>
                    </a:p>
                  </a:txBody>
                  <a:tcPr marL="97474" marR="974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noProof="0" dirty="0" smtClean="0"/>
                        <a:t>Contribute to and support</a:t>
                      </a:r>
                      <a:r>
                        <a:rPr lang="en-GB" sz="2400" baseline="0" noProof="0" dirty="0" smtClean="0"/>
                        <a:t> </a:t>
                      </a:r>
                      <a:r>
                        <a:rPr lang="en-GB" sz="2400" noProof="0" dirty="0" smtClean="0"/>
                        <a:t>WDS Membership</a:t>
                      </a:r>
                      <a:endParaRPr lang="en-GB" sz="2400" b="1" noProof="0" dirty="0" smtClean="0">
                        <a:solidFill>
                          <a:schemeClr val="accent6"/>
                        </a:solidFill>
                      </a:endParaRPr>
                    </a:p>
                  </a:txBody>
                  <a:tcPr marL="97474" marR="974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800">
                <a:tc>
                  <a:txBody>
                    <a:bodyPr/>
                    <a:lstStyle/>
                    <a:p>
                      <a:r>
                        <a:rPr lang="en-GB" sz="2800" b="1" noProof="0" dirty="0" smtClean="0"/>
                        <a:t>18 Associates</a:t>
                      </a:r>
                      <a:endParaRPr lang="en-GB" sz="2800" b="1" noProof="0" dirty="0"/>
                    </a:p>
                  </a:txBody>
                  <a:tcPr marL="97474" marR="974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noProof="0" dirty="0" smtClean="0"/>
                        <a:t>Interested in the WDS endeavour</a:t>
                      </a:r>
                      <a:endParaRPr lang="en-GB" sz="2400" b="1" noProof="0" dirty="0" smtClean="0">
                        <a:solidFill>
                          <a:schemeClr val="accent6"/>
                        </a:solidFill>
                      </a:endParaRPr>
                    </a:p>
                  </a:txBody>
                  <a:tcPr marL="97474" marR="974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hangingPunct="1"/>
            <a:r>
              <a:rPr lang="en-GB" smtClean="0"/>
              <a:t>Open Science Data Workshop, Kyoto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323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1143000"/>
          </a:xfrm>
        </p:spPr>
        <p:txBody>
          <a:bodyPr/>
          <a:lstStyle/>
          <a:p>
            <a:r>
              <a:rPr lang="en-GB" dirty="0" smtClean="0"/>
              <a:t>WDS Membership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eaLnBrk="1" hangingPunct="1"/>
            <a:r>
              <a:rPr lang="en-US" smtClean="0">
                <a:solidFill>
                  <a:srgbClr val="EEECE1"/>
                </a:solidFill>
              </a:rPr>
              <a:t>7/12/2015</a:t>
            </a:r>
            <a:endParaRPr lang="en-GB" dirty="0">
              <a:solidFill>
                <a:srgbClr val="EEECE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14567" y="5517232"/>
            <a:ext cx="5841609" cy="1008112"/>
            <a:chOff x="314567" y="5805264"/>
            <a:chExt cx="5841609" cy="1008112"/>
          </a:xfrm>
        </p:grpSpPr>
        <p:sp>
          <p:nvSpPr>
            <p:cNvPr id="23" name="Content Placeholder 2"/>
            <p:cNvSpPr txBox="1">
              <a:spLocks/>
            </p:cNvSpPr>
            <p:nvPr/>
          </p:nvSpPr>
          <p:spPr bwMode="auto">
            <a:xfrm>
              <a:off x="467544" y="5805264"/>
              <a:ext cx="5688632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defTabSz="1004888" rtl="0" eaLnBrk="1" fontAlgn="base" hangingPunct="1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30263" indent="-285750" algn="l" defTabSz="10048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3000">
                  <a:solidFill>
                    <a:schemeClr val="tx1"/>
                  </a:solidFill>
                  <a:latin typeface="+mn-lt"/>
                </a:defRPr>
              </a:lvl2pPr>
              <a:lvl3pPr marL="1238250" indent="-228600" algn="l" defTabSz="10048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+mn-lt"/>
                </a:defRPr>
              </a:lvl3pPr>
              <a:lvl4pPr marL="1646238" indent="-228600" algn="l" defTabSz="10048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defTabSz="10048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7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defTabSz="10048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7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defTabSz="10048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7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defTabSz="10048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7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defTabSz="10048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7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GB" sz="2800" kern="0" dirty="0" smtClean="0"/>
                <a:t>Regular Members </a:t>
              </a:r>
            </a:p>
            <a:p>
              <a:r>
                <a:rPr lang="en-GB" sz="2800" kern="0" dirty="0" smtClean="0"/>
                <a:t>Network Members</a:t>
              </a:r>
              <a:endParaRPr lang="en-GB" sz="2800" kern="0" dirty="0"/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314567" y="5986161"/>
              <a:ext cx="167183" cy="167637"/>
            </a:xfrm>
            <a:prstGeom prst="ellipse">
              <a:avLst/>
            </a:prstGeom>
            <a:solidFill>
              <a:srgbClr val="0030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14567" y="6498802"/>
              <a:ext cx="176101" cy="176101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hangingPunct="1"/>
            <a:r>
              <a:rPr lang="en-GB" smtClean="0"/>
              <a:t>Open Science Data Workshop, Kyoto 2015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346459"/>
            <a:ext cx="835292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6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I: World Data System</a:t>
            </a:r>
          </a:p>
          <a:p>
            <a:r>
              <a:rPr lang="en-US" b="1" dirty="0" smtClean="0"/>
              <a:t>Part II: Publishing Data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1801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/>
          <a:lstStyle/>
          <a:p>
            <a:r>
              <a:rPr lang="en-GB" dirty="0"/>
              <a:t>From Data </a:t>
            </a:r>
            <a:r>
              <a:rPr lang="en-GB" dirty="0" smtClean="0"/>
              <a:t>Sharing Principles </a:t>
            </a:r>
            <a:r>
              <a:rPr lang="en-GB" dirty="0" smtClean="0"/>
              <a:t>to Implementation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8856" cy="4997152"/>
          </a:xfrm>
        </p:spPr>
        <p:txBody>
          <a:bodyPr/>
          <a:lstStyle/>
          <a:p>
            <a:endParaRPr lang="en-GB" dirty="0" smtClean="0"/>
          </a:p>
          <a:p>
            <a:r>
              <a:rPr lang="en-GB" i="1" dirty="0" smtClean="0"/>
              <a:t>Data Sharing Principles </a:t>
            </a:r>
            <a:r>
              <a:rPr lang="en-GB" dirty="0" smtClean="0"/>
              <a:t>are easy to proclaim and profess.</a:t>
            </a:r>
          </a:p>
          <a:p>
            <a:endParaRPr lang="en-GB" dirty="0"/>
          </a:p>
          <a:p>
            <a:r>
              <a:rPr lang="en-GB" dirty="0" smtClean="0"/>
              <a:t>Implementation is more complicated: </a:t>
            </a:r>
          </a:p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rgbClr val="C00000"/>
                </a:solidFill>
              </a:rPr>
              <a:t>Frictions </a:t>
            </a:r>
            <a:r>
              <a:rPr lang="en-GB" b="1" dirty="0" smtClean="0">
                <a:solidFill>
                  <a:srgbClr val="C00000"/>
                </a:solidFill>
              </a:rPr>
              <a:t>and risks!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876" y="4305805"/>
            <a:ext cx="2406884" cy="228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66" y="4305805"/>
            <a:ext cx="3045376" cy="2281600"/>
          </a:xfrm>
          <a:prstGeom prst="rect">
            <a:avLst/>
          </a:prstGeom>
        </p:spPr>
      </p:pic>
      <p:pic>
        <p:nvPicPr>
          <p:cNvPr id="2050" name="Picture 2" descr="Tarte.tatin.wm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64" y="1648866"/>
            <a:ext cx="2905178" cy="242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7864" y="1667254"/>
            <a:ext cx="2905178" cy="252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89" y="1239432"/>
            <a:ext cx="8266821" cy="489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s://pixabay.com/static/uploads/photo/2012/05/02/20/50/dinosaur-46297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4249" y="1608797"/>
            <a:ext cx="8068690" cy="441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en-US" dirty="0" smtClean="0"/>
              <a:t>The dirty long tail!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hangingPunct="1"/>
            <a:r>
              <a:rPr lang="en-GB" smtClean="0"/>
              <a:t>Open Science Data Workshop, Kyoto 2015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eaLnBrk="1" hangingPunct="1"/>
            <a:r>
              <a:rPr lang="en-US" smtClean="0">
                <a:solidFill>
                  <a:srgbClr val="EEECE1"/>
                </a:solidFill>
              </a:rPr>
              <a:t>7/12/2015</a:t>
            </a:r>
            <a:endParaRPr lang="en-GB" dirty="0">
              <a:solidFill>
                <a:srgbClr val="EEECE1"/>
              </a:solidFill>
            </a:endParaRPr>
          </a:p>
        </p:txBody>
      </p:sp>
      <p:sp>
        <p:nvSpPr>
          <p:cNvPr id="7" name="Textfeld 12"/>
          <p:cNvSpPr txBox="1"/>
          <p:nvPr/>
        </p:nvSpPr>
        <p:spPr>
          <a:xfrm rot="16200000">
            <a:off x="-709592" y="2206169"/>
            <a:ext cx="2333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+mn-lt"/>
              </a:rPr>
              <a:t>Fitness for use</a:t>
            </a:r>
            <a:endParaRPr lang="en-GB" sz="2000" b="1" dirty="0">
              <a:latin typeface="+mn-lt"/>
            </a:endParaRPr>
          </a:p>
        </p:txBody>
      </p:sp>
      <p:sp>
        <p:nvSpPr>
          <p:cNvPr id="8" name="Textfeld 15"/>
          <p:cNvSpPr txBox="1"/>
          <p:nvPr/>
        </p:nvSpPr>
        <p:spPr>
          <a:xfrm>
            <a:off x="4932040" y="6127942"/>
            <a:ext cx="3960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+mn-lt"/>
              </a:rPr>
              <a:t>Total volume of scientific data</a:t>
            </a:r>
          </a:p>
        </p:txBody>
      </p:sp>
      <p:sp>
        <p:nvSpPr>
          <p:cNvPr id="12" name="Textfeld 27"/>
          <p:cNvSpPr txBox="1"/>
          <p:nvPr/>
        </p:nvSpPr>
        <p:spPr>
          <a:xfrm>
            <a:off x="830640" y="2418488"/>
            <a:ext cx="1941160" cy="400110"/>
          </a:xfrm>
          <a:prstGeom prst="rect">
            <a:avLst/>
          </a:prstGeom>
          <a:solidFill>
            <a:srgbClr val="FFF200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  <a:latin typeface="+mn-lt"/>
              </a:rPr>
              <a:t>Managed open</a:t>
            </a:r>
          </a:p>
        </p:txBody>
      </p:sp>
      <p:sp>
        <p:nvSpPr>
          <p:cNvPr id="13" name="Textfeld 32"/>
          <p:cNvSpPr txBox="1"/>
          <p:nvPr/>
        </p:nvSpPr>
        <p:spPr>
          <a:xfrm>
            <a:off x="3995936" y="4581128"/>
            <a:ext cx="2376264" cy="400110"/>
          </a:xfrm>
          <a:prstGeom prst="rect">
            <a:avLst/>
          </a:prstGeom>
          <a:solidFill>
            <a:srgbClr val="5D5D5D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+mn-lt"/>
              </a:rPr>
              <a:t>Unmanaged closed</a:t>
            </a:r>
            <a:endParaRPr lang="en-GB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feld 35"/>
          <p:cNvSpPr txBox="1"/>
          <p:nvPr/>
        </p:nvSpPr>
        <p:spPr>
          <a:xfrm>
            <a:off x="1144888" y="3815079"/>
            <a:ext cx="2247300" cy="400110"/>
          </a:xfrm>
          <a:prstGeom prst="rect">
            <a:avLst/>
          </a:prstGeom>
          <a:solidFill>
            <a:srgbClr val="66AB2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  <a:latin typeface="+mn-lt"/>
              </a:rPr>
              <a:t>Unmanaged open</a:t>
            </a:r>
            <a:endParaRPr lang="en-GB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Textfeld 19"/>
          <p:cNvSpPr txBox="1"/>
          <p:nvPr/>
        </p:nvSpPr>
        <p:spPr>
          <a:xfrm>
            <a:off x="1209683" y="1502217"/>
            <a:ext cx="2513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tx2"/>
                </a:solidFill>
                <a:latin typeface="Helvetica Neue LT Std 35 Thin"/>
              </a:rPr>
              <a:t>e-Infrastructures</a:t>
            </a:r>
          </a:p>
        </p:txBody>
      </p:sp>
      <p:sp>
        <p:nvSpPr>
          <p:cNvPr id="16" name="Textfeld 20"/>
          <p:cNvSpPr txBox="1"/>
          <p:nvPr/>
        </p:nvSpPr>
        <p:spPr>
          <a:xfrm>
            <a:off x="6653288" y="3873242"/>
            <a:ext cx="2427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tx2"/>
                </a:solidFill>
                <a:latin typeface="Helvetica Neue LT Std 35 Thin"/>
              </a:rPr>
              <a:t>Scientific research projects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856516" y="-1707566"/>
            <a:ext cx="12000050" cy="6000025"/>
            <a:chOff x="3288019" y="-2076931"/>
            <a:chExt cx="12000050" cy="60000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8019" y="-2076931"/>
              <a:ext cx="12000050" cy="600002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 rot="20472585">
              <a:off x="3875818" y="1147132"/>
              <a:ext cx="53335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elveticaNeueLT Std" panose="020B0604020202020204" pitchFamily="34" charset="0"/>
                </a:rPr>
                <a:t>Publishing Data</a:t>
              </a:r>
              <a:endParaRPr 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veticaNeueLT Std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273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89" y="1239432"/>
            <a:ext cx="8266821" cy="489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en-US" dirty="0" smtClean="0"/>
              <a:t>Bridging domains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hangingPunct="1"/>
            <a:r>
              <a:rPr lang="en-GB" smtClean="0"/>
              <a:t>Open Science Data Workshop, Kyoto 2015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eaLnBrk="1" hangingPunct="1"/>
            <a:r>
              <a:rPr lang="en-US" smtClean="0">
                <a:solidFill>
                  <a:srgbClr val="EEECE1"/>
                </a:solidFill>
              </a:rPr>
              <a:t>7/12/2015</a:t>
            </a:r>
            <a:endParaRPr lang="en-GB" dirty="0">
              <a:solidFill>
                <a:srgbClr val="EEECE1"/>
              </a:solidFill>
            </a:endParaRPr>
          </a:p>
        </p:txBody>
      </p:sp>
      <p:sp>
        <p:nvSpPr>
          <p:cNvPr id="7" name="Textfeld 12"/>
          <p:cNvSpPr txBox="1"/>
          <p:nvPr/>
        </p:nvSpPr>
        <p:spPr>
          <a:xfrm rot="16200000">
            <a:off x="-565576" y="2062153"/>
            <a:ext cx="2045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+mn-lt"/>
              </a:rPr>
              <a:t>Fitness for use</a:t>
            </a:r>
            <a:endParaRPr lang="en-GB" sz="2000" b="1" dirty="0">
              <a:latin typeface="+mn-lt"/>
            </a:endParaRPr>
          </a:p>
        </p:txBody>
      </p:sp>
      <p:sp>
        <p:nvSpPr>
          <p:cNvPr id="8" name="Textfeld 15"/>
          <p:cNvSpPr txBox="1"/>
          <p:nvPr/>
        </p:nvSpPr>
        <p:spPr>
          <a:xfrm>
            <a:off x="5004048" y="6127942"/>
            <a:ext cx="3888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+mn-lt"/>
              </a:rPr>
              <a:t>Total volume of scientific data</a:t>
            </a:r>
          </a:p>
        </p:txBody>
      </p:sp>
      <p:sp>
        <p:nvSpPr>
          <p:cNvPr id="12" name="Textfeld 27"/>
          <p:cNvSpPr txBox="1"/>
          <p:nvPr/>
        </p:nvSpPr>
        <p:spPr>
          <a:xfrm>
            <a:off x="830640" y="2418488"/>
            <a:ext cx="1941160" cy="400110"/>
          </a:xfrm>
          <a:prstGeom prst="rect">
            <a:avLst/>
          </a:prstGeom>
          <a:solidFill>
            <a:srgbClr val="FFF200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  <a:latin typeface="+mn-lt"/>
              </a:rPr>
              <a:t>Managed open</a:t>
            </a:r>
          </a:p>
        </p:txBody>
      </p:sp>
      <p:sp>
        <p:nvSpPr>
          <p:cNvPr id="13" name="Textfeld 32"/>
          <p:cNvSpPr txBox="1"/>
          <p:nvPr/>
        </p:nvSpPr>
        <p:spPr>
          <a:xfrm>
            <a:off x="3571067" y="4982632"/>
            <a:ext cx="2376264" cy="400110"/>
          </a:xfrm>
          <a:prstGeom prst="rect">
            <a:avLst/>
          </a:prstGeom>
          <a:solidFill>
            <a:srgbClr val="5D5D5D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+mn-lt"/>
              </a:rPr>
              <a:t>Unmanaged closed</a:t>
            </a:r>
            <a:endParaRPr lang="en-GB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feld 35"/>
          <p:cNvSpPr txBox="1"/>
          <p:nvPr/>
        </p:nvSpPr>
        <p:spPr>
          <a:xfrm>
            <a:off x="1144888" y="3815079"/>
            <a:ext cx="2247300" cy="400110"/>
          </a:xfrm>
          <a:prstGeom prst="rect">
            <a:avLst/>
          </a:prstGeom>
          <a:solidFill>
            <a:srgbClr val="66AB2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  <a:latin typeface="+mn-lt"/>
              </a:rPr>
              <a:t>Unmanaged open</a:t>
            </a:r>
            <a:endParaRPr lang="en-GB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extfeld 19"/>
          <p:cNvSpPr txBox="1"/>
          <p:nvPr/>
        </p:nvSpPr>
        <p:spPr>
          <a:xfrm>
            <a:off x="1083403" y="1704929"/>
            <a:ext cx="2513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tx2"/>
                </a:solidFill>
                <a:latin typeface="Helvetica Neue LT Std 35 Thin"/>
              </a:rPr>
              <a:t>e-Infrastructures</a:t>
            </a:r>
          </a:p>
        </p:txBody>
      </p:sp>
      <p:sp>
        <p:nvSpPr>
          <p:cNvPr id="17" name="Textfeld 20"/>
          <p:cNvSpPr txBox="1"/>
          <p:nvPr/>
        </p:nvSpPr>
        <p:spPr>
          <a:xfrm>
            <a:off x="6392690" y="4376984"/>
            <a:ext cx="2427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tx2"/>
                </a:solidFill>
                <a:latin typeface="Helvetica Neue LT Std 35 Thin"/>
              </a:rPr>
              <a:t>Scientific research projects</a:t>
            </a:r>
          </a:p>
        </p:txBody>
      </p:sp>
      <p:sp>
        <p:nvSpPr>
          <p:cNvPr id="9" name="Curved Up Arrow 8"/>
          <p:cNvSpPr/>
          <p:nvPr/>
        </p:nvSpPr>
        <p:spPr>
          <a:xfrm rot="13523168">
            <a:off x="3987477" y="1463345"/>
            <a:ext cx="3849113" cy="2145847"/>
          </a:xfrm>
          <a:prstGeom prst="curvedUpArrow">
            <a:avLst/>
          </a:prstGeom>
          <a:gradFill flip="none" rotWithShape="1">
            <a:gsLst>
              <a:gs pos="97000">
                <a:schemeClr val="bg1">
                  <a:lumMod val="50000"/>
                </a:schemeClr>
              </a:gs>
              <a:gs pos="50000">
                <a:srgbClr val="92D050"/>
              </a:gs>
              <a:gs pos="0">
                <a:srgbClr val="FFFF00"/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60777" y="2460710"/>
            <a:ext cx="296267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veticaNeueLT Std" panose="020B0604020202020204" pitchFamily="34" charset="0"/>
              </a:rPr>
              <a:t>Publishing</a:t>
            </a:r>
            <a:br>
              <a:rPr lang="en-US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veticaNeueLT Std" panose="020B0604020202020204" pitchFamily="34" charset="0"/>
              </a:rPr>
            </a:br>
            <a:r>
              <a:rPr lang="en-US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veticaNeueLT Std" panose="020B0604020202020204" pitchFamily="34" charset="0"/>
              </a:rPr>
              <a:t> Data</a:t>
            </a:r>
            <a:endParaRPr lang="en-US" sz="4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elveticaNeueLT St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84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Publishing Data?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3600" dirty="0" smtClean="0"/>
          </a:p>
          <a:p>
            <a:r>
              <a:rPr lang="en-GB" sz="3600" dirty="0" smtClean="0"/>
              <a:t>Facilitating </a:t>
            </a:r>
          </a:p>
          <a:p>
            <a:r>
              <a:rPr lang="en-GB" sz="3600" b="1" dirty="0" smtClean="0">
                <a:solidFill>
                  <a:srgbClr val="007770"/>
                </a:solidFill>
              </a:rPr>
              <a:t>Access</a:t>
            </a:r>
            <a:r>
              <a:rPr lang="en-GB" sz="3600" b="1" dirty="0" smtClean="0"/>
              <a:t> </a:t>
            </a:r>
            <a:r>
              <a:rPr lang="en-GB" sz="3600" dirty="0"/>
              <a:t>to, and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b="1" dirty="0">
                <a:solidFill>
                  <a:srgbClr val="007770"/>
                </a:solidFill>
              </a:rPr>
              <a:t>U</a:t>
            </a:r>
            <a:r>
              <a:rPr lang="en-GB" sz="3600" b="1" dirty="0" smtClean="0">
                <a:solidFill>
                  <a:srgbClr val="007770"/>
                </a:solidFill>
              </a:rPr>
              <a:t>se or reuse</a:t>
            </a:r>
            <a:r>
              <a:rPr lang="en-GB" sz="3600" dirty="0">
                <a:solidFill>
                  <a:srgbClr val="007770"/>
                </a:solidFill>
              </a:rPr>
              <a:t> </a:t>
            </a:r>
            <a:r>
              <a:rPr lang="en-GB" sz="3600" dirty="0" smtClean="0"/>
              <a:t>of datasets.</a:t>
            </a:r>
            <a:endParaRPr lang="en-GB" sz="3600" dirty="0" smtClean="0">
              <a:solidFill>
                <a:srgbClr val="007770"/>
              </a:solidFill>
            </a:endParaRPr>
          </a:p>
          <a:p>
            <a:pPr lvl="0"/>
            <a:endParaRPr lang="en-GB" sz="3000" dirty="0">
              <a:solidFill>
                <a:srgbClr val="007770"/>
              </a:solidFill>
            </a:endParaRPr>
          </a:p>
          <a:p>
            <a:pPr lvl="0"/>
            <a:endParaRPr lang="en-GB" sz="2000" dirty="0" smtClean="0">
              <a:solidFill>
                <a:srgbClr val="0049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6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Part I: World Data System</a:t>
            </a:r>
          </a:p>
          <a:p>
            <a:r>
              <a:rPr lang="en-US" dirty="0" smtClean="0"/>
              <a:t>Part II: Publishing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39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61139" cy="1143000"/>
          </a:xfrm>
        </p:spPr>
        <p:txBody>
          <a:bodyPr/>
          <a:lstStyle/>
          <a:p>
            <a:r>
              <a:rPr lang="en-US" dirty="0" smtClean="0"/>
              <a:t>Data Access?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8"/>
          <a:stretch/>
        </p:blipFill>
        <p:spPr>
          <a:xfrm>
            <a:off x="351850" y="1778992"/>
            <a:ext cx="3752757" cy="3469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81" y="5515727"/>
            <a:ext cx="1740773" cy="1215094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42307068"/>
              </p:ext>
            </p:extLst>
          </p:nvPr>
        </p:nvGraphicFramePr>
        <p:xfrm>
          <a:off x="4813882" y="1750494"/>
          <a:ext cx="4104457" cy="3498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Bild 11" descr="Logo_AWI_RGB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674" y="5588770"/>
            <a:ext cx="2621832" cy="379909"/>
          </a:xfrm>
          <a:prstGeom prst="rect">
            <a:avLst/>
          </a:prstGeom>
        </p:spPr>
      </p:pic>
      <p:pic>
        <p:nvPicPr>
          <p:cNvPr id="3076" name="Picture 4" descr="https://www.marum.de/img/marum_logo_en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67320" y="6060401"/>
            <a:ext cx="1296145" cy="6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idget icsti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142672"/>
            <a:ext cx="1245237" cy="50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eaLnBrk="1" hangingPunct="1"/>
            <a:endParaRPr lang="en-GB" dirty="0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hangingPunct="1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79512" y="1265985"/>
            <a:ext cx="4968552" cy="4001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ts val="0"/>
              </a:spcBef>
              <a:buFont typeface="Arial" charset="0"/>
            </a:pPr>
            <a:r>
              <a:rPr lang="en-GB" sz="2000" dirty="0">
                <a:solidFill>
                  <a:srgbClr val="17375E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DOI:10.5194/essd-7-239-2015</a:t>
            </a:r>
          </a:p>
        </p:txBody>
      </p:sp>
    </p:spTree>
    <p:extLst>
      <p:ext uri="{BB962C8B-B14F-4D97-AF65-F5344CB8AC3E}">
        <p14:creationId xmlns:p14="http://schemas.microsoft.com/office/powerpoint/2010/main" val="260851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and re-use?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6213014"/>
            <a:ext cx="8229600" cy="528354"/>
          </a:xfrm>
        </p:spPr>
        <p:txBody>
          <a:bodyPr/>
          <a:lstStyle/>
          <a:p>
            <a:r>
              <a:rPr lang="en-GB" sz="2000" dirty="0"/>
              <a:t>DOI: </a:t>
            </a:r>
            <a:r>
              <a:rPr lang="en-GB" sz="2000" dirty="0" smtClean="0"/>
              <a:t>10.1371/journal.pbio.1002295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1556792"/>
            <a:ext cx="6410563" cy="4656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7895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4930"/>
            <a:ext cx="6624736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3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1143000"/>
          </a:xfrm>
        </p:spPr>
        <p:txBody>
          <a:bodyPr/>
          <a:lstStyle/>
          <a:p>
            <a:r>
              <a:rPr lang="en-US" dirty="0" smtClean="0"/>
              <a:t>How well are we doing?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38968" cy="4525963"/>
          </a:xfrm>
        </p:spPr>
        <p:txBody>
          <a:bodyPr/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dirty="0" smtClean="0"/>
              <a:t>100 studies in Ecology </a:t>
            </a:r>
            <a:br>
              <a:rPr lang="en-US" dirty="0" smtClean="0"/>
            </a:br>
            <a:r>
              <a:rPr lang="en-US" dirty="0" smtClean="0"/>
              <a:t>and Evolution 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dirty="0" smtClean="0"/>
              <a:t>Published in 2012/13 with </a:t>
            </a:r>
            <a:br>
              <a:rPr lang="en-US" dirty="0" smtClean="0"/>
            </a:br>
            <a:r>
              <a:rPr lang="en-US" dirty="0" smtClean="0"/>
              <a:t>7 leading journals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dirty="0" smtClean="0"/>
              <a:t>Data openly accessible </a:t>
            </a:r>
            <a:br>
              <a:rPr lang="en-US" dirty="0" smtClean="0"/>
            </a:br>
            <a:r>
              <a:rPr lang="en-US" dirty="0" smtClean="0"/>
              <a:t>and published in Dryad</a:t>
            </a:r>
          </a:p>
          <a:p>
            <a:pPr marL="36000"/>
            <a:endParaRPr lang="en-GB" sz="3200" dirty="0" smtClean="0">
              <a:solidFill>
                <a:srgbClr val="C00000"/>
              </a:solidFill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00000"/>
                </a:solidFill>
              </a:rPr>
              <a:t>56% incomplete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00000"/>
                </a:solidFill>
              </a:rPr>
              <a:t>64% were non reusable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168" y="1600200"/>
            <a:ext cx="3747832" cy="468087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685908" y="6237312"/>
            <a:ext cx="3168352" cy="504056"/>
          </a:xfrm>
          <a:prstGeom prst="rightArrow">
            <a:avLst/>
          </a:prstGeom>
          <a:gradFill flip="none" rotWithShape="1">
            <a:gsLst>
              <a:gs pos="0">
                <a:srgbClr val="00781D">
                  <a:lumMod val="74000"/>
                  <a:lumOff val="26000"/>
                </a:srgbClr>
              </a:gs>
              <a:gs pos="100000">
                <a:srgbClr val="FF0000"/>
              </a:gs>
              <a:gs pos="43000">
                <a:schemeClr val="accent1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Poor                            Good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1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Publishing Data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RDA–WDS Publishing Data Interest Group</a:t>
            </a:r>
            <a:endParaRPr lang="en-GB" dirty="0" smtClean="0">
              <a:solidFill>
                <a:srgbClr val="007770"/>
              </a:solidFill>
            </a:endParaRPr>
          </a:p>
          <a:p>
            <a:pPr lvl="0"/>
            <a:endParaRPr lang="en-GB" sz="3000" dirty="0">
              <a:solidFill>
                <a:srgbClr val="007770"/>
              </a:solidFill>
            </a:endParaRPr>
          </a:p>
          <a:p>
            <a:pPr lvl="0"/>
            <a:endParaRPr lang="en-GB" sz="2000" dirty="0" smtClean="0">
              <a:solidFill>
                <a:srgbClr val="00496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2200" y="3686015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dirty="0" smtClean="0">
                <a:solidFill>
                  <a:srgbClr val="17375E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RDA 3</a:t>
            </a:r>
            <a:r>
              <a:rPr lang="en-GB" sz="1600" baseline="30000" dirty="0" smtClean="0">
                <a:solidFill>
                  <a:srgbClr val="17375E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rd</a:t>
            </a:r>
            <a:r>
              <a:rPr lang="en-GB" sz="1600" dirty="0" smtClean="0">
                <a:solidFill>
                  <a:srgbClr val="17375E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 Plenary, Dublin, </a:t>
            </a:r>
            <a:r>
              <a:rPr lang="en-GB" sz="1600" dirty="0">
                <a:solidFill>
                  <a:srgbClr val="17375E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March 2014</a:t>
            </a:r>
          </a:p>
        </p:txBody>
      </p:sp>
      <p:pic>
        <p:nvPicPr>
          <p:cNvPr id="14" name="Picture 6" descr="C:\Users\koersh\AppData\Local\Temp\SNAGHTML3d1480b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51" y="242994"/>
            <a:ext cx="1433131" cy="95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0692"/>
            <a:ext cx="6084168" cy="1622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4860356"/>
            <a:ext cx="6472384" cy="16899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80528" y="5699608"/>
            <a:ext cx="30220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dirty="0" smtClean="0">
                <a:solidFill>
                  <a:srgbClr val="17375E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RDA 4</a:t>
            </a:r>
            <a:r>
              <a:rPr lang="en-GB" sz="1600" baseline="30000" dirty="0" smtClean="0">
                <a:solidFill>
                  <a:srgbClr val="17375E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th</a:t>
            </a:r>
            <a:r>
              <a:rPr lang="en-GB" sz="1600" dirty="0" smtClean="0">
                <a:solidFill>
                  <a:srgbClr val="17375E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 Plenary, </a:t>
            </a:r>
            <a:br>
              <a:rPr lang="en-GB" sz="1600" dirty="0" smtClean="0">
                <a:solidFill>
                  <a:srgbClr val="17375E"/>
                </a:solidFill>
                <a:latin typeface="Helvetica Neue LT Std 45 Light"/>
                <a:ea typeface="ＭＳ Ｐゴシック" charset="0"/>
                <a:cs typeface="ＭＳ Ｐゴシック" charset="0"/>
              </a:rPr>
            </a:br>
            <a:r>
              <a:rPr lang="en-GB" sz="1600" dirty="0" smtClean="0">
                <a:solidFill>
                  <a:srgbClr val="17375E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Amsterdam, Sep </a:t>
            </a:r>
            <a:r>
              <a:rPr lang="en-GB" sz="1600" dirty="0">
                <a:solidFill>
                  <a:srgbClr val="17375E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2014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346" y="234372"/>
            <a:ext cx="1677359" cy="103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1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575" y="274638"/>
            <a:ext cx="4272409" cy="1143000"/>
          </a:xfrm>
        </p:spPr>
        <p:txBody>
          <a:bodyPr/>
          <a:lstStyle/>
          <a:p>
            <a:pPr algn="l"/>
            <a:r>
              <a:rPr lang="de-DE" dirty="0" smtClean="0"/>
              <a:t>Interest Group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2420888"/>
            <a:ext cx="4104456" cy="334096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Research facilities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Data repositories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Universities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Libraries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Industry</a:t>
            </a:r>
          </a:p>
          <a:p>
            <a:pPr marL="0" indent="0">
              <a:buNone/>
            </a:pPr>
            <a:endParaRPr lang="de-DE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AutoShape 2" descr="data:image/jpeg;base64,/9j/4AAQSkZJRgABAQAAAQABAAD/2wCEAAkGBxQTEhUUEhITFhUXGCAYGRcYGRocIBccGBkZHiAdICAcHSgiIB0mHhYdITEkJSkrMS4uICAzODMsNygtOisBCgoKDAwNFQwPDzcZFBkrKys3NzcsKzcsLDc3LCwsNywsLCssLDc3LDc3LCsrLCwsNysrKysrNyssLCs3LCssLP/AABEIAO0A1QMBIgACEQEDEQH/xAAbAAACAwEBAQAAAAAAAAAAAAAABgQFBwMCAf/EAEwQAAIBAwIEAgMLCgQDBwUAAAECAwQREgAhBRMiMQZBBzJRFBcjNERhcXODssMVQlJUZIGTo9HiJDNikTWxwSVTcoKSobMIFlV04f/EABUBAQEAAAAAAAAAAAAAAAAAAAAB/8QAFBEBAAAAAAAAAAAAAAAAAAAAAP/aAAwDAQACEQMRAD8A1TgXB6c00BNPCSYk35afoD5tTvyLTfq0H8NP6aOAfFYPqU+4NT9BA/ItN+rQfw0/po/ItN+rQfw0/pqfo0ED8i036tB/DT+mj8i036tB/DT+mp+jQQPyLTfq0H8NP6aPyLTfq0H8NP6an6NBA/ItN+rQfw0/po/ItN+rQfw0/pqfo0ED8i036tB/DT+mj8i036tB/DT+mp+jQQPyLTfq0H8NP6aPyLTfq0H8NP6an6NBA/ItN+rQfw0/po/ItN+rQfw0/pqfo0ED8i036tB/DT+mj8i036tB/DT+mp+jQQPyLTfq0H8NP6aPyLTfq0H8NP6an6NBA/ItN+rQfw0/po/ItN+rQfw0/pqfo0ED8i036tB/DT+mj8i036tB/DT+mp+jQQPyLTfq0H8NP6aPyLTfq0H8NP6an6NBnPpL4ZCvufGGJb53sij/ALv5tfdSvSh8n+0/D0aBs4B8Vg+pT7g1P1A4B8Vg+pT7g1P0BrzmL2uL+zVNxPic0cjDlKI7ApIc2UnzDlATHY+ZBBHn3GlLjfGqeSRZMIxUrZHIkUqUN8WVxYsFYmxVkdCTeyk6B9ouIJI0qr3ifBvpxVv9uq30g6ko4PYg7kbe0GxH7jrOvD/GDC0jEPMY0kaRgFUyAyxutzlgWjEsm4axW24ubS6fi8NPLUs74wM0jSxtsVJTPO2xB6ZIyPMiMjvuDdV8Wjjflks0mOeCKzNje17KDtcW1RTeMrT8sQ9I82Zlcjc2EZjvlYEhWKlgDjlqv4BVRLMtLUOJhm6w874RlKZNYO1ybxjcHqRlYbqy6X6gPIGKxQRqWHOnR+jBrsFjB5aONgLjInvcEg6BxXxeeRzjAPVLLjICjiMnNQ5AxcBS1mABA2Pe0+bxGnKzRTndwUfoKcoXcvscVUeYve62vkNIMkqxKIIFDqcS8V2XIFlUuFkZ2FwSpkyxJNt2tqZDwypqql3OaMioJEEiKHlFgGkUqzKpEaMcAwYqliQL6Bqp/E4NNnYNKEuVKyJGJLX5ZkKELucbn/bUWo8WlljEahZT1MhOV1BUMF7XO5vcArg9wCNKjcPeYze6GkMaI8jThgC8S5AAsSHUPZsQSyhbm1+o2HCQjxySMJHcELHNEiLycECti7hVCXuAjMSygE3y0DT/APcRFMs5hOWSpJEHW6lreqTYN6ykdrqb7a+8M44GaV5JEWEgPGWsuKhjGbk+1kyF/wBK3lpA8K1rVVlYh2Vrq6kR54RiNQueQXOMByVuSDcAixTx4bdTNIZT0oxCwtIq9BLG6NJbmFiz3YlWsWFxdrg6U3ip6nIUkY27NIHHTcjOxVRhsbYsx+a9wOy+LV9ymcx2cFByy4GXNCMCCfLCTI3G2LX7X1V8VrImZJYTLGhOfNsixhshkpLi6MwG/qowJ3J31SR1MQxhmKvY9gFbGNeWsdzkUyaKMJlliTJLvtbQPdT4gXEiNSZcsDG/TyyEzJc72UIMri99rd9Q4PE7mASckMwADm+K81rfBJszO4Jx2Fr3F7ggZ7+UHkqZUWfkYriOdDJIzx5kKjWIzxKshJtscSX30wSUD0zw1LhhguCCVw6M432FgsTyqzKrLazAA3ytoGri/GJ6cRs0MWDL8IxkZRE+2xYRkYHcZmwuBe19RKbxdlUctoiseKZkkZRSO7KAwF1aM9HWpNsl8jcVUnF84Jp2nkRJQlRGFBJKsZVWPG17NFCpI8jkTsDpb4dEvLnkiSKNVp5DIwVFZAqXZXCpGSoNnVuX0ug3ORsGoV/FOXPDFgSsgbJh+ZYoqk/MWcLt5keQOpC8RjMjxhxzI1DMnmFbsbeY2O489Ik1ZUtFTzuA7BjDMFsCXiqUZAq33LmPHbtlc2FyOVXxB5DHUSRojqgWSSOUd7ZXQlQA6s1sGNnRmFm20Djw3xEkpiGLKZEyF+wN7YE+0jce0audY3S8dOSxxNHk5RlDEDlpTyIVlYFhsVvFgCDeP6bO0XEJpEAhqJmdziHxp1jDWJ7WZjYKTiCSbdx30Ddo15jUgAEkkC1z5/Pr1oET0ofJ/tPw9Gj0ofJ/tPw9GgbOAfFYPqU+4NT9QOAfFYPqU+4NT9At8Q4NUTysZJIRHeyLiz4rtvgSEZza+TBgvYDvlV8M4AXkC8p0po5c7SBV5pUHqKDdndzldgFVVVVUXNuVZXT00dRBLKZFCyBcxZzGwJR42B+ECZBHB6hbK52vBq+Mu8BhaeURxYA1CG5mjk2BfGzA2tdkK3ZZFuCVuHau4hyJJFhMdLa96adi6TDYdKIGEZPkEbe9yuqitjMriHkOKgxvy4psSsMgjCxyCQC7qsbOAOokog/NB1Pq6mnFNLCkzp6iyIDHywssiozho0DOMXzAY9WS3G5tYcUpF9z00WFxGhAdXvLAYxkq+eZwUlhkCShIOVtBAnoXcB+bAFYx82R+lZIpE9bG4vcqRhcMpzxbFiNWVbwhZCk9NVGSVL5BHiDWZcckDAqjiyAXt0qBcdzE4HFHz3Jnl5sZKfBMhUSEFjs6EK0l9mFg3UDZr5QK6MSQTVMrz3xKTSsFHJANjEgK8wyAm1rIhJyt5EItNUSc+eIyBZVZGydnLy4BeWCshJUCQu5CsyizEbKLzJqVpSj0DlnN0Ryzc0xsd82BICW3vIMthsWNjGoOCrEaeTlSGE9LrG8gsRGzNgNjKqBRcneQmQjsq6sK+qcMfcrzIrNjEG5o5x2GS4CNAhvsxkue+3mUcLg5cTrz5IpFuWvzGdmuqdI5oic3xQKVsvR3UqTccF4YsjvKyUyRxgr0RRtlIB1EyY9RQ9yoUFshbp3V4p3kkAqRTlXRX/PkBeMAhmRyxKNGSG6i/LMbELjq3k4sKWUPFGUEwJVI+qCUiIgFXUY4luWQbKw67ixGg4UaUskLzTxmMYoEqBul4o0UMSpPRmpIEi22BI314o6vHlTwtaRs5GTHJcp1UqVFwxLCVRyxYMUBJXEk/ailjasZOmWQHPPFXJkUKhkCDfoIYKtggbcm6i8SrpoIZ5gl1MFPzCsl+Yyb/BBw3T8IRdluSkjJtYHQXU/HKzlrFE6tKiqjvZSZpbdWOwUC6SDsP8tzsLXr+FmaOo52YkEgZonERfZSLkplnkVYN0tfE7CwIEqpyhYLGyO1w0bBD8JKIgvKjRdliEM91A7FWZieo6i14ikAILUrQ7CJ3KiZYg8SFnXoRyyFAyubrsT2xD1LPywZGppg4MhTAqGYNK0jkLIBlGvNKkMLNmn52y9kr3WJYklMYd7xqYxguCSMYwQ7ggsqqYjiyjKwAG3Cu4mMnuZJUSONczbmCMy5lHDkWdsRHdrAgZki19R+KtDVh2a8eZ+EEUigOekAqsWTTSXsqu2IuB7LEJHEjE0SmjWTksHLO4kAAYFRHCXUI3TPLjva5FsthqJxNTKhvUCKCXMiR0EmIIsro8ci3sto2R+orbIEA28UnF6ZYZCsfL5kqgHlw2XZQyrGzhl6gVuUJ2LHc7cuLUULN1JyRkGL5gGRgQVYLUiI5C2xuVsfVYaCbSx1EbqHDtAHZRg6pIJJlWV8jjbmuZGsFZMSWQMbgGHLxSMKsMIOE8aviqkMZA7hYgD6rRqYy1/VWIZWvr5VS5pyA6srsZGylctKWYklgkrRhS29g8YuBZgNjJpKOP4RWe0mRQOrAxGN050jh7dShQSUAUFsQ4cdRD1w+o5bVFXOXglkJZpLVBJiUdKrGihXUC7B8ri+9t9SKCqyeFWhCTCoJQgnKbCRI7uWd2yCNKCCzWCkjbUjxTWrHQUtLUSYiSnAfNt2IWNBmTviGkzbzOFt72Mrw7URRs9RNmsau/ILQzCyu7MXYlLAnIgfNf8ASsAe9GuNHVLKodDdT2NiL/7ga7aIRPSh8n+0/D0aPSh8n+0/D0aBs4B8Vg+pT7g1P1A4B8Vg+pT7g1OZgBcmwHc+zQLnFuBTVEr8ySJoSBy42D2TbcsFZcyTfctYCwt3JX46IctKejU5Xl/xMhACqxbmNgBdoS4xCsVubFSccg30niWjkZVjq6d2b1cZFOfzKQbMRbsL20k1TLUGahhomijLuGkUoWlaJsWsDInUAVYZltipxI7BH8S4K154Y1p5SqzPAeYj4yxlrlFDAugOQYdlsCxOoc1IwSn5UTwsLNGy8stMQvrjFrohBuykOLE/B3OunHuGOFlimDSMsIZExj2yzsZZY41NkEeZ7ZMyqL236w8LjqBGYERS4vGsj3FjuyJKUJEijq5U0bg+WwJBXzw20ckUpeWBZYiIAzNgk5DSsQfNQwsL7lWjBHq7+qkGF3nfmSRidJJsELPgqKQkyJcFhJGjCUXVlL7gHeLxGOZZXBSI3QJKsictgYQ77CM4mRlRTFIuKnBx0nYkomiMc8RkUmOQszrEjKse7M3JkOTq9kxZQGZlDX7gLh+O5w0iLiAFBEuaFoZFTpa6lrKQWUlxiQbMRkdV/DaNpAWqUUMLx8xcVESyZwx2GR5YGbuVuWyO9lRb3PFqlafO4EhUZyNTDlTR3A3kt8ExP6LlcvJTqn4NSnEtC61EMytIIsBTyAtEI3lVGskhFiMdlW7XN9tBzbiKxmnWZUV0QmN0UgM6TwF7gXAkXCRX3NwLjZrCw41woVEcyiIxI82KrlbkTtGrRygj1GdpOW6r3LD/AFE8aHgsU4ZoUiimTCeOQArE0inFyB2W6rHdXUlCezArlby8U5dG0ckGI3yYScwZ3zZZGsHR33s2NrkWPq3CgpY0l5KrGHCwsWiCqJVnRXPKYgkWvEwOKi+SEGx3l0UEIV45BJSzxgFMomKRjr65GUGMrLzHL72AIW4KXFRxePlSPP8ADRSxkJVmJAGnh6W5wK3XcWzZQCTtkoZbWlTDHJLE0Z5lweXPBHPHdRYkCQSPnewuEWxsbldB88HxIklQhmmjRIucoUq3LjtjJGrlD2aO11/RAFrDUugdOdImMxkSGMKkBuadSHPLd3PLbpKsxkJyZid8Raq4Twxaczh5pYo4b9cYQMqz7tTEWYC+0oAuyh1ubkakpTJUUwijBpI3I9zxLtkrG5mkPdnI3tkb9J89BzEsUJLipijsDiZZIi8S92SNI4GCi92shB3HlbXGmkeK8kaVkpaR2jkQRRR5Mrm490ZM5CR25hy6SWHdgb3hNAksEh5dNTuRG0QTpxkC5EGQWZrlgrHyuw3IuYfFuKiQwwSzSLhKsyyMypJD0ujRuVIu6hnII9dbbte5CHUVFmSapEy5OEuM3kKsLsRIyCOPFQxYwi5UHqBA0VHBHp1miZlhBDfCo8rSvHbdyGcLIStgxCsy39U7E+Ym90sY6SDM8s5TWjDKsoC5oZCrSxshkClrWNwS3lO4XxRDOZpKd5FWJ8GJEsmxUu7DsbqY2URXAVrgWJsFfNxFpkiCyviiLhMDd7VUfQMwQbxvFJke5Ci/c36UxjeoaSCESps8UCuQaibACZ2Y3vGFsLv67LYXtvEqacJApQBwydQRAzSCOJTcbgWU1EisT+YpsbgaZ+AIEhWSnVEkDLGkTbkcxlZnkawzd0W+S9IHqkjchVVfXUFpYv8ANBLl4ql+Wq3vuViaOMe0M63OwFydWXhURw1DrK0ATBXi5gRHXMtYAN1gELfqJb227arYa9qznunTmrxPKyq5AZzaNULr0qipue5L9NzfUjhNNIQXSGokWQ/C3l5ebDYsHbBm2FuqMHa2W2iNHVgdwbjX3Ubh9HHFGEijWNe+KgAXPft3Pz+epOgRPSh8n+0/D0aPSh8n+0/D0aBs4B8Vg+pT7g1P1A4B8Vg+pT7g1P0CZx6mgErxQcwysMpYEjEsRvvlIrFUjJ73Dozd97aWKKSQSDmRO1K8yE1RKYowBQliJHJDQ/AtJkRstyDfT5xTg9JGk08sZZeqWRS7lWIXclC2BNlAG3kNK8peQQzSk7yKqsx+DRyrMTGpGBiiQMVdheRwu9gLhXcaQ0cQaKQSRq8ZYxtdJUjlV1LqCRFKuADPsrqWJsbAc4avnu3Mp+WFYzwsBGj8pmaVGZpHW2Km4VbsoU7a4pwyIOsQohzLFkEbRJLgzErJO5OQ2IAQb7Em9+mVU8KWRRFFPO0tgNwgLGG7ERi5ibHOxQFTYkFzcglW9RMaujllmMTTxKWeJFZGCZMRGxLHqul1cAYut7bEGnpwWijbnEuJl9ZAFZEVljzRt8llEaMpsVexI9UnzxCU2skEhzhMLNApkeM9VzJE1prOG60YbFVKknX2reKaCaWaAwzSFTIk3wCSERKjMWkKFQcTZl6x5g3KkLCr4TJHHHJzPdFM/wAKGlOFpZRcSS8tbNuRZmBVDj0gKCK7h7PyyXUuxmEKwoSpjmKOysh/MYPsxGwBe+QGu9dXDBE5hlgCBE5yyxRspB2EgVI5e1g4KGxHrX1XHKmlieOB4jZyryOzxqFhcIWZcwzBZGK7+qBe1rkJPFkaROeyDnqokZLxhJ1PSZQHXEyg3QhrgG22LDXOvoIZEEtPKp5sObCGMxKUVuzIrkFxi1zsq4klTsDViSPOL3LCqyALfYGJwOhjLNzBmHAszGM22buL6auGQ8lZsKeX3FLks1OAQYGsLsMWJIbLFrAbKGAtuQ+WIdacWZlZhYk3lzhjdo1YtsvKbAKexEbfmG9dRGalZEVZRCCpppcZJVLGOSMkqAWTFJDIVNt1CDttYwVjjk1EIAp0cO0alWQiQ8vZ73lmPNMhe5HSB5kmdXVIwmIuIpJGaMBbjYgM+5As7iRuk33B89ELUie7amLhkRJiVOZNIVcG355Oard5WaxJvszD2k3/ABPgCGYxzmqdFVN42LXRcurAkt0s5BwDMLg7AjSf4ealCzz8+J6lpWBjkVWCwxWF3jbqtc3DCx37mx1J4lxw3VZH5UVz/h1Qu7kXuYw7O0VrECwUi5uos2JV5w3h6Qu0MQWZVJcIsbyo4cllDskhxYgj/MVh5jbt1rY6lmaWWikkkYKAnMpl5cV2LL1TdLMowNgbWkIPUdVVTDUyQIbe5qYs2FPGt3xjPXmxuFYkk5Nc7d7nfjQLAGxmgSZ4rrIkyAmaZSQyxs4YtZmJ6TfqvvluFlxiOUxo0UNQsxjdWCqi3MjNIrI+eIVSzrZjYo7bgjXUVOTSRyYpLzBKIqb4SWEKoiRRKQsURCpY3J7t5Ea8VgoWSZU4XDGIUORZORIuY3aMFAyqdwHOORGwOl+aLlwoJIbK8qRLhHGnSMTg/dUNhldVCt3JPqALrh/FkCplFJSqOpXZpJDj17hkdEIuzXVMrbXB21wr6ZY8Hz/w8w+DnSduU2JL26AhiYFSQQ6j1txdtWvB4BGvOVfc77mOXPn04VjdvhA7WZgTd3CgX2B3vH8VPNzDzn5qrGCgBUIrOW3D4Lk5CAhbG1gfpD3M0oovdNFUQz4qIkianUsr3CYo+ZIZT5EsNv3688MSKaNRPGuLAXKojO5/OQyyytIW+ZQrkbrsRqJTyTpFzJJo4XjCXcoTkUsVR7uN7hlQm9zkuWufh+jRaiSy5GRF2yCmXBmQCNmsC6qq2U9LAEEA+qGq8PljaNDCVMeIxx7AAWAt5W7W8tSNVHhqpZoirxuhjYp1R8vMAAhgLAedjjtkGttbVvohE9KHyf7T8PRo9KHyf7T8PRoGzgHxWD6lPuDU/UDgHxWD6lPuDU/QeJoVdSrqGUixVgCCD5EHuNV3iGkR6dlZYbLZl5psgZCCpa3kCBt59vPVprJ+MV8ktZxNjM0fuYRwwNuwiZ+Xd8LEWFySbdtBO4/SI8cayzwzNI4BKXcsygscrNk46QFiQKCSAem+vVRAaZ6VZEkJcSSsOYqtEFDL1OGVU2nAJUhRay7BRr5TV0sqwmojjQzVBh5rBCIOTE2TI1r/AAskbY3NgCLfPAoPEEbNSmYE80S8uYhJFJikdUF5lYosiqWX4TuCNBF4lw7mAFIUl9UxyFg8jFnCr8NJEHZSx2PZgG3YAnV7wqhjrMoOQhjideZKsaos1iHGWIGTYWBUbBixIGKjU7ilPNGBXzSuwjCnkLALi7FQ7Yu98BKxJA2GRsSBamm4gKi4QwyqZIVKBw6utSbNMgVQjFCcrtGfUe/bYJ8ckoT3NGySKAeZyS72diSwblqbAArZckuSSTbY0/DfDkCYSSCeMKMMYXQrmCvfJrlgFClbbja1rDRLPJ7ipVqeRFUU0gdHqZEiE5jl2VV3YB47nddjjt5jtxri9LUmLlVdECru5Yziyc0gMjKVxeJ0yyuQbkW7X0VOfwnHIQ9JUO7IBeCYsnbzYKEYE+eQux/O3N+1NBUUZ56U6Qx7LLBncS+SlOtrSjYDYZCwJ2BWj9I/EuTIlbSSqXjsyNHYq6mwZCVPUpA3PYWHnuNFl/xlIrxnEyIskZP5jWDKf3Ha4376ITeK8BhlElTQqrNllNBujN/mFiCLFZGJVQw6SF/OGqSps6RhLFVQRBZCwNoxibAW6wdnA8yGGzDTNTU6kGQ2iqea6RGO7JHKWeRo8rAuHK9d+kkWFiBql47xGFkaoAjWOQxhoTkJC4jWxWy9DYtioYYuAb3DCxS7wThEyss820BaVcSzHmooZZOlnawAJI7scO1gSXbh3AzSq6vFDLIYedzUDpIuLAG5MhbdWJCqyjoZRt2pqqvxWEpIywUsSEsqbt1nEhSpAydFzv6hQ3uAwax4oKW0ccFQplqumR0mZ2LvgVF2YgR4s3SR6p2GgmzSmOJLNM8TLjMHglRGikZVDJchIeWlzuLnue9xCFGyTRibmyxELMxMBYO6YksPzVZjncjdlfGxxXXTivEXhnNJL8KZKiKSN0kZWDM92UXbosABbIbPfe9tX/CJMYJ1pbKoQPHm1xEzK2SEjIAgpme/r+YOiK6tpV90GWGIciJeohOhZAST8GpUkj85rNawFrhgOMVQk6ielGTGXmzxPs0QCJIQFPe7xKLDzlY6WuH08TRmqldleZjzUd8fgqWPmqAF9ZsljBdzc55ADIDTL4Z44ajiTF1Ea8goits0lzGwIDbkWRjf2FdBV8K4dKZDYU05kuUzRUEoCoWD2Q5sMxubG3tsdXXiwc2WChCBQyo3LQ2ABYhySoHwcaI22wZmQHYkG8fw6qmjEJCR00rSW3JYNFMhF/aWluT9OrrljLKwyta9t7d7X9mgRvDXCVmSo6mLZlwcmGEjsZChsd1VyrBT6pJt3OolbwmTnqrqHHwaGBbWYANLipaxuggUBja7O52uLaDT0qR5YIq5sXawtkxABY/ObDfUSPhIFS9QWLEqFVPJLA3I9rNe1z2AsO5uHXg4YQRh88ggBz9bYfnf6vb8+pmjRoET0ofJ/tPw9Gj0ofJ/tPw9GgbOAfFYPqU+4NT9QOAfFYPqU+4NT9BA4xxHkoMVzdziiXAue5JJ7Kqgsx8gD3NgUWTwkKtnq6aeJnla7NhJGrHFFvGwN2TFBv1Am5B3I1aekCn+Fppnu0MaTZwjbntjG6IT7C0VyOxA3BFwYfDakT3MzVU1SxuKeF5IUgS9gCUZVA9rOxJN7drAKPh/AWSsWmlW92AkCsbkOrsrF1szAiNtmAK2HcMNNPFfBUjBhHOkiMFUxVKFlARslxMbJgVN7HFrXPe5vF4FJDSzSFaamaU3MvIqmqagDa+SyKJGAsLhSTsLKbas/FXGnK0yUkqj3SwtICLYdI2axAuZF3Ava4FiQQBXQcQmHLeClCgg5JUzpuu49SMNa/lfSnxvhk0VkDJlEEVUhUxRl6hmKrcEysoILuWezX9U32YoOIVNPIFdjKGviuWSzBb5ctmGSzrYkxOWDAdJBDWlcdoTMhqqUrIGQF4ydpVTKxU/mSAMy72BvY2NioI9H4YqBGtVLSUkwa5dYIwsgAYjsVOdrXsxc3tYXAIs+F1MSETwFVV9mbG63/RkF7i++5PcXDN1HXnhHG6mIGWEGSBsXCt2YSrmpU2uCRcWIHUCDkQL3HEoKWaP3XG5p5XDZiwIfDpcSISBYEAFrrfpuSCBoqg8WCKrj6KaBGALNJEwJcYsBcBFyQFg3c9u63JDt6PmI4dRh9m5QAB7kAbfvxsTpONVZQryVDKQHeKGm5bAWvizO2MZI/QAY2up2JEh6luTLKIGikUloZWlQmJUkwCIjEoGW/LKLYN0gkk7BarSx0cg5sQkJkEhdMmdLu9pSscIsPhGuXY7FgLi+qmDw2lTSyzc3NY5J+TyV36JJEAJJYMMFAAAHt3NrVHEQKi8zxu1SpWLGpkxwdAkgBEK8sgmRhZyAcrE7W1dx8+WWaOONUjkJMQyx5YWmjJONrEsWisrDpBY976Cr8EcSjNJeRrK0jxSmzMPhFlZzYXsoCxNfsCTe2R1Ej4OsNUIq6Noo1YslSOkIwcgSGUva0gC3yyfNgcrk2tKPidJRySRSpJLBMshzCg8pVkZGRwu7ZmMG9yzbC1go1Y8OjeopKmWmWKKMpJGiRK6802UmQq9sX9YAFbg3uSNB78CQe64i8skU8eb8xHUNaUtlcqykA7hgb3ClRbbXHxTOIy9JTRLHTRIOYkQMfMkmdEwBSwG0obvuSL3A3WqTis3C5ZJYEWSGcdakkASBSVZSe4UFA3tyP6OpPhDiLtI0s+bZVF5mKABjFJGEAsbraR2crvYBN7EXC5r+KrLWTU7pGYIXVSQoZ2ZkVVjDE3zYqwJuDYJv5Mr+IYarhtbG6lwrZ8tsw69+zgpsAvs3sBY7X0zcJ8H2kiS5RyzVMgJ3vHURmME7khsbk+ZjT5xqB6Qa/n1YCn4OBhECCOqX1mTYhssRawNrhb43BAanQVSyxJIvquocfQwB/6676X/AALJekVf0HdB29USNj229Qr229lxpg0QaNGjQGjRo0CJ6UPk/wBp+Ho0elD5P9p+Ho0DZwD4rB9Sn3BqfqBwD4rB9Sn3BqfoIHHOER1ULQyg4ncFTZlI7Mp8iP6g3B0m8e4E8K5O6ypiVOHwcuNrEix3svfG21gFIuCweK/F0NCYlkWR3lJCKgHkVBJJIA9cfOfIbazXiXHebmzQVBZsyFWKOSSRndyisWRyiKmACoBve9vMGniM9M3DCY4o45kIjgESKrCbJeWYgNxlkrbfmk32vq2p/D8VVTsjF0C1ErRvGQClpW9W4ItkLjbaykbgaq/BfglkiWSoeRHYW5aiMMqb2XmhBKDYm+LD2afIIVRVRFCqoAAGwAHYDQV68Bi9ze53zkTuWZusuWy5mQsQ+RyyW1j2tqgq/D9QMgC7hti8U7QNID5yKFKZ27yJiT7Bpz0aDJIq2SWZ6GlVQyFcuUAUjWEBERSxHRGd8iLu4NgBtqdwFqeaRaaCsVpkVhJ8G4WSx6uWdgwAkxYDcgg3Gqo+EuLQVFVFSYCKqJTnkr8FHm7L55XAkK2A89vIjR+GeGooTBizEU8ZSNTjYFvWfYXLN85I3Pt0Ui8emSFhIpaR4ZJEqFVxdw6yKshQXxmvIqr02tIBcC2oXHOaKSKqCiATNUsUezKOcrukln6V3GeIsWbFrEi2tZloImYu0aFmTBiVByS98T7Rfy144nwyOeIxSrdDbYEqRbtYqQR+7RGWR8QiqKmJMBjFzDKnT1lEikxABJxzpjcEC4I+fTbRcOU0M5lu7GSZy2RBys0bEEG4BswA/RIG41Cg8P8AJaXlOhaF0kIkLXmLB+kHMJEGErp2N2JY+WvFJxcilNLA2bFSYy3RKAWLdUbgF7ds4y2Xew0CfweCr4i0syoslpBEXUKihlVD6vdUAZWyF2Yr5YoA5eMKeanmEyvGsTkSEm64zJyx62QTqRWxzsLlgScgNUHgKerhjmdmdY5XaRXcJZ5FBVw7SG4tyQoXIEm/YDTpwXxiJIUkmhlUMQvMUBkJyxJBVmsCxAA3JyFr2NikyDwnVe5kd4i2eZwS4aESH1MWJBUBQoN7hWsR031O4jRlYWDTMone0Q6OZHLznjwxAIZWSQgtuVx7my2bfGPiEUyxorWklNlNgcRsMrf+JlW9ja5Y7KdIMPC2WtiVTkObHM0oI+FbmwAkgbq3U7EHbqIHbcLwcZhpaeOsmPPr5E5ai9zfMrYAABYwx3awJHtJ0p0a2lLvluGd+xD9ybElw6hiCGTNejePtbj7lWKSQmOyGeRHcBSVaOdgjEoqyBDiL2JsbE3vr7VOY1kknmziBBAYesw2ZSRZJWFtmfJsu8Z20Gheizi4qKaQjY80nuT0tspORJv0m9zp01mXobGIdd+qGJv9jJ/oF/Xte7djuLWGm6INGjRoDRo0aBE9KHyf7T8PRo9KHyf7T8PRoGzgHxWD6lPuDU/UDgHxWD6lPuDU/QZp464ohrYG5Sl6OpijGTDKX3QEY4JiSQoxbO43RgNr6ZvG/AmqkjwiikaNiwV2KG5UgEOFYixsStrNbftYsDU6Fg5RS4FgxAuAfIHuNddBE4RTNHBFHI+bqgVm9pA3P0X1L0aNAaNGjQGjXPnrnhkM8csfO17X+i//AF17RgRcEEHsRoPujRo0Cxx7gqLFWSs7urXqDFcAF4oVAFwMsRylYC/fSNV/4eM5KkS00ZWNJeWzNIUiN3DK+QOZW4bcsFFtr6Z4q+JVPzQSH6bITb9/bVN454ZE6JUOQvL87uPYRflqWaxFwOwO/cbBn0HFmCRZx8ylh5sZi7rUNkrMLWA6VkXlh/0WuSSNOdBMJqdaVVmVZpc4i6MF9zZCWwsOlAnwQBIPq22tpD4FVSzKQokdlkkmWOI3eQyKBkWI6FCC3Va5JuV200cD4VHyFkkqmziVEZoQDlE1kWGMjqUM4I8iGLbDY6KdvFtHJLTOIjZgMrBcmcAElF3Fi2w/9rG+kTw/DUQyO8lO91aJo1JQO6zOiFd2sGBiHcgdvn05+BqoPTBbMGQkMGN8S/XipuekZ2HzAeViYnizMSMIheWUQLGfJGSaRs3/ANAJX6SQPPRGfNxdpaupRElXlyM4jCqJBncsQ0ZLMQVZsUbcZEB+2q/ifC4GjeZQJHYWR7rJ1ubDEk8u2TZE3Vr9zrpxSDCaSqhZ7QzCmzjGRiEIRVcggDYwuSLnIta4ubPvjmfGCOFSCSBPK6CNbhBszKVYgM/VdVYjE9u4KiejKK1RLupHITdSW/OYC7WxbZfzS/b122to+s49FkYFRVHLImGBrhTazNU9na5kJtu923/OPYaPog0aNGgNGjRoET0ofJ/tPw9Gj0ofJ/tPw9GgbOAfFYPqU+4NT9QOAfFYPqU+4NT9AaNGjQGjRo0EPifE4oEzlcKLGwJ3YqrOQo8zipNh7DpI4z48kAIjWNGwuc8jZxiSosNxYtcgGwGW9wDY+NamGoyoy6LJy2kR3GSXCyBluu6uFVm9uxNjYjWa0/C+lRKrxliyMJZlGLg8u7AdRNgESMEZEA36b6C44bU1E8BWJpW6IhIwjdrDEgwnElziG9bHqsD22Gp8EEwTGaOFAtlQRMxBUDa4ZRiR2tdv3axzhVbIJIo41l54a8kkccodGNwyPm4V2DKQzN0k2Kgkg617wzVvJD8Is+SkrlMgQv8A6go8vpAOgttVviCGV4CsDFXLJcg2OHMXmBT5MY8gD7bbjuLLXxmA3O2gzfjfGJMo6NBJIQHUlnFmc7cuQm7YCFpLmxNwptcC7YZubw9HueuBHurYndVN8rG306j8ThimQSQKGu5MnLAV5FaKSMspNsiokyB3uAbXJGovhbi8cNJAjkNCAYxUILx9JIs4teLtazCwO1+1wVvRjULC9WZGsRICAt3eUSWVRdSVcBybEC9ydwLjWgQUNLJzlGLmUh5FzuQVAtsD02IBFrWNz31kvjL4KrITmLHIrRsylFvl6lygBS5uu4v1Eed9W3h2mipZoZIqbEIN2iTq5cmxDvzCzgHsJURmtddxYlarR0iRLjGuIuT7bkm5JJ3JJ3JO50s1FFzuLkl3UQU0TgLaz8yWfJTf828MZ8jdR5XvzHGKn3TK8FO1RGVC2SeMIuBaxGZA5jE2IHawuRYal0bkcQnkdSpNFAWW4OJEtWSLjY2+bRCdwng5rKfilPGVDicGMEC3QzYhresrBSCTvuSNwNUY41UARx1EpdljKtHJELQFR0M6q5YlSuObRMCTdb3Gmv0Ptf3Y5a5zRSbW7R5W/wB5Cf3389IfiswtWRgsyvzDkMmsV6iDkqBr5AWOW25top+9GExnqq2cZ4BYoOsOGdo+YxY5nL88DcL/AOFbW1o2sn9F/Efc1ESsbSTVE5wTIb4hFyZ97C59hbysSDrSuE1plTrESyAkMscvNC77dWK7/NYaInaNc5plQXZgouBcm25IAH7yQNQKLxDSzPJHFURO8X+YFYHD6f8AloLPRoB0aBE9KHyf7T8PRo9KHyf7T8PRoGzgHxWD6lPuDU/UDgHxWD6lPuDU/QGjRpYpfEM8lZNCkCGOEWY5ksWy28sVBVg25v3sDoGZ2AFyQB7TqHxPi0NOoaeVIwxsuR9Y2vZR3JsL7eWkfiHE5adFj4hEpDO5uVNSjAszLtdSpCm2OBvbptbXqtyX4VYY3gKgRtZnXl43xDKysEsNwwxuPPbQU/j6njinkq0LIroG5lti69PqNYMCvY2PcWuL2W+HTGQPg4MxVSQcnkXpDd16lAMh9VdhcuVIGm/xl4ajngEnD41ZGDCUJK+OygIvLBKtiWLBbbEA+ZvU+H/DS8nMXjWzvJCWmjmhs/RYhrkgAAlSL3G3e5Tb4fraWmGc9YHqCgQr1gmwv0o95GHSTcC1h2AG0rifpBpo1TliV3kNlBjkQdr3JZb2PlYG/wBAJGecR4XTEE8x7d8RIrAkebCV1BPtJbU7gHChdWZ2IFjewVD87bpExF/KWTt56B8rRJVRGVSTHa4gZTHc2Hrtluvf2jfsSBda4Hxf3aViaSKTA3VFQkqCLWzDBDYDY9z3tpqg8RQKmD1ETtawwZDtYD5lv32udVHhmalpVZRPIZGubYEAX9gVSpPbqIOiJfingdIYGLRQ80EfC2syE7FskAYG1wCSBe1yNReH0sCTmlovg5uXnKQS8fQVUJIhOLXU43BDADvtr7JCs8EjyQxPWENiUVrkLcpvIgGVt7EAXJta+k7wzxhqOV6ionHJdVDSOru8vUxVI2d+mxfqULiqjfE2JCwSfh/EI/czBqaZ0yi+EcwluwwucdjY44qw2tY6TeLeG56ZgJUkiGexDHHMkIGQ2sGJCG4LG19h2FzxiNpZGZLFC6SrMoVLAnJAwChWxF0ZGJJN8fMFkq+EzsREa4SDMO4cyyLkrBhkxIEdmt0hl2HqntorPXWBlASMEqVfFgGN3DN3A6myA3RoidlwexB0Hw3X1n5PlqZcHLqIYy+QaROyNkQNspn7ouw7DS5UtyJWSNYGa97BUmUdV8ryPfEnrUAkrcqR0gtx4r4tq6hRTSyAJIR1rirKVYEFCqgqbgbnt7RoGj0e8dgpqeeKaZY5BITlIMVGUahcmPQO1rEjyHnrOuMVyLUK7XlCFibKbg2GJs21twQQfYdOng/hL1NRBLvJGpDvI0LRepcg3DNFKWIXeM27sQD3qPSgiJXysZlQyorxsM+wjMYs0d7b57Y+w3ttoIfDuIImMatOIhHbnmJ7F3JeT1RtZHxud7EkjEkM3+FuLRYgUzinQggTcqNrqhIuxMlokveylVHfsdghtwW5chiFtcMhgk6T05HEowTBS2NgW9gtc1lSekM2S9XmJBkcGYEZMlvXtiJL7CwcHQPXE+MT8QWKJqqj5qNICjS8kyZELG6Ah1MoXLtkFuCAT2uKHwm7hYnZTEOhoMxOlPIgJQvG8KdLrsbBWXpINmJGZtUTI3wnNsNjFPI0y7quNlcWP53YOB2svfV2fEVWxheKKaORCYw8RfGYZO5iIIYXXsqu5xA2FjoNq8HBfccJSPlqVuEBLBdzshbfDzX5iO2rnSxwCKqWfJnmemdLrzOV0HawKhEdG7i1mH0aZ9EInpQ+T/afh6NHpQ+T/afh6NA2cA+KwfUp9wan6gcA+KwfUp9wan6Be8Z+GPd8aR+6JoMHzyiNi3SRY/NvfST7yEP67Ubm56U3J8/p1q+jQZSPQnFYj3dU2PcWTf6deU9CEI7VtQPoVBrWNGgyg+hKL9eqP9k16pvQrHHfl19VHfvgFW//AKba1XRoMuPocUnI8SrC36RIv/v314T0LRhiy8Qqgx7sAoJ/eN9aprwkqm9mBt3sb20Ga+9If/ytf/6//wC65z+hxXGL8SrHX2MQw/2O2tR0aDKaX0JxRnKKvqY2/SQKh/3Wx16k9C0betxCqP0hT33Pf5ydapo0GVv6F4ywc8Qqi69mOJZbdrHuP3a6j0Q+zildv36u/wBO+tP0aDMW9EVxY8UriPYWv/11GX0JRAECuqACbkBU3I8/p1q+jQZXP6F43GL8QqmF72bEi5NybHa5O+uK+gunHarmH0JH/TWtaNBlEnoShawauqGCiyghDiPYL9h9Gj3kYbAe7aiw7DFLC/fWr6NBlXvKx2A931Vhawsthj2t9Hl7NdaX0MwrKkjVtQ5R1exC7lWB3P7taho0Bo0aNAielD5P9p+Ho0elD5P9p+Ho0DZwD4rB9Sn3BqfqBwD4rB9Sn3BqfoFf0hcHimoqh2W0kcLMkikqylAWFiCNrjt2Os/9EPheCupJZarnu6zmMETzLZRFE1rI483O+tQ8Y/EKv6iT7jay70NVdclHMKSlgmT3QSWkmMZDcqHYARtcWAN7+Z9mgceI+i+jeNljNRE5BxcVExxPkbM5BH7tQ/G3BQeDGWZCtVDTIc1YhlZFF1JU9Qvcb3GvXGOKcTM1Gk9JDFC1SmbxzGQ7G6qelbAkDex9m2rv0m/8KrPqW0C16E+FxvRipcF5jK4DuzMVC7ALc2Hn29utM1n/AKDv+Fr9bJ97WgaDM/SXxQyV9Fw1pGip5iGnZWxLqSwVMhuAShH/AJhq44t6NqNov8JGKSdVIjmhLIwP+oqRkD53vrx6TPAg4jGrxMEqIgcCezg74N5jfcHyP06RvDfpJq+Hye5OKRyMqWGR/wA1AexJvaRLeY327toGeXgqycBymUipgpHUSAkMr04cDcbkZL2876ovRL4Wp62lklqee7iUqCJ5lsAqnsrgeZ1o3iSsjm4XUyxOrxvSyMrL2IMbb6zj0P1dclG4paWCVOabtJOYyDiu1hG23be+im/iPowo3jdYjURuQcXFRM2JtsbM5BF/LSf6SfCbxcPp6uMyRzRxxpUqrtZiVVS9gbXD9yO4Nz20x8e4rxPm0aT0kUMLVcQeSOYyH1wQp6VxBI7737een3iNEk8UkUgukilGHtDCx0Qr+iqaGTh0MkShWK4S7kkyR3BJJ3N+4v5Ea7+kpoV4fO8qZlVIiAJDcx+lApXe5YjtpA9D1Y9FX1PDJzuSSp8jJGBuP/HHZv8AyjTpxr/GcUgpu8VIBVTewyNdYUP0dT/uGg9+HPAkEVGsVQpllZbySMzFsyN8Te6gXsLW7e3WfehvhSVFVVioLyiAKqK7MR1PICSL2JtGO/tOtxOsd9BXxviX0p/8k+gtvTZwuNKM1MYKTCVQXRmXINsQ1jY+XftbXrwP4GpKigppphO0kkYZj7onFyfmWQAal+nL/hbfWx/e1F8CV/El4fSiCipnjEQwdqkqWHtK8o2PzXOipnF/RxCgSWjM6SxSpIAZ5XVwsillIdz3UHVd6beFxpR+6YwUmEqgujMuQa4IaxsfI7+zVrw3iNc/FYkrKdIIxTylOXJzFdsosiTYbgW2t5+d9uHpz/4Wfro/+Z0HDwX4IpKjh1NLKsxkkjDs4qJwciO+0lh9FraVXrqng/F46VamaamlePolYv0TNh53sym5GNr2F+51ecB9IEdDwul5lJWMBGqBwiiNmsbWdmGxt7Nc/DHhuXilanFqp4hCCrQwxtl/lnpDG22LAsR3LX7DbQa1o0aNEInpQ+T/AGn4ejR6UPk/2n4ejQNnAPisH1KfcGp+oHAPisH1KfcGp+gpvGbAUFWT/wBxJ9w6Sf8A6fviE/8A+03/AMEGnbxF4cjrEMc0k4jIsyJIUDb33t3/AOWqKj9GFHECIpKyMHchKmVbn2nEjQOU0asOsAgENv5FTcH9xF9JPjDjC1PCOISJblAPHG4NxIFxBYbds8lHe4APnqRP6N6V1KvNXMp2KtVTEH6QWtqRV+AqWSnjpS1QII1CiNZWVTYk3a3rG5vvoKn0Gn/stfrZPvaduKcRjp4nmmcJGgLMx9g/5n2Dz0qUnoxo4gRFJWRgm5CVMqgn22UjfXyp9GFFJbmvVyhTcCSokcXHzMToO/AfGBkqUp6hRE09PHUwqe5D5ZRm/wCeMQbfOfZr16TOAQVNDM0wCvDG0kcnmhUXtfzBtYj/AK21L8QeC6WskSSdXzjTBCjsmPUCCCtjcEbb+Z1BqvR/HMFWoreITxA35Mky4NY3GWMas1vnY6BO9HnMXw7XGS4TGoMd/wBDki9vmzz/AH31a+gP4hL9efuJpt4t4SgniEDNLHAECcmJzGmK9gQvf6O2w1UUfowo4gRFJWRg7kJUyrc/PiRoHKeJWHWAQCG38ipuD9IIvqBwLjC1SyPGAYlkaNHBuJMLBmG3bPJR3vjfz1QT+jeldSrzVzKdirVUxB+kFrHTLwbhcdLBHBCCI4xioJuf3nzO+gyn0zcOalq6XicOxDqrkbdce63+ZlDKfmA08ejmicU7VUwtPWOahwfzQ4HLT6FQKP8AfV3x3g0VXCYJ1yjYgkfOrBh/7jU9RYWHbQB1jnoJYe6+I798D/Mn1q3F+GCoTBpJkG9+U5QkHyuN/wDbS3wf0a0dK+dM9TE1sSVmbcewg7Ebeegg+nL/AIW310f3tXPoyP8A2VR/Ur/1168R+CoK0/4mSoZQbhBKyqDa1wo2/wB/adQaf0bUsahY5q5FHZVqpVA+gBraBpr5oolM0xRVjUkyNYYqbX3+ew+mw1nfparjNwWOVkKGSSNghO4DXIB+fHcjy376uKz0YUcoxlkrJF/ReplYf7E6sPEPgenrLCoeoZFN1jEpVF2tso27aCH4O4XFVcEpoJlyjenUEf8AUHyIO4PkdZ7wDiM3h+valqSWpJTcPba2wEq+wjs6/v8AZfWPDnhiKiUJBJPyxe0byF1F99ge37te/E/hinr4xHUoWCtkpBKsp+YjffzHnoLeOQMAykEEXBG4IPYjXrVT4b8Px0UfKhaUx/mrJIXCfMt+w+YbattAielD5P8Aafh6NHpQ+T/afh6NA2cA+KwfUp9wan6znhPpAxghX3NfGNRfmexR/o1L98T9m/mf2aB70aRPfE/Zv5n9mj3xP2b+Z/ZoHvRpE98T9m/mf2aPfE/Zv5n9mge9GkT3xP2b+Z/Zo98T9m/mf2aB70aRPfE/Zv5n9mj3xP2b+Z/ZoHvRpE98T9m/mf2aPfE/Zv5n9mge9GkT3xP2b+Z/Zo98T9m/mf2aB70aRPfE/Zv5n9mj3xP2b+Z/ZoHvRpE98T9m/mf2aPfE/Zv5n9mge9GkT3xP2b+Z/Zo98T9m/mf2aB70aRPfE/Zv5n9mj3xP2b+Z/ZoHvRpE98T9m/mf2aPfE/Zv5n9mge9GkT3xP2b+Z/Zo98T9m/mf2aA9KHyf7T8PRpU8eeM+dyfgMcc/z73vh/p+bR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6" descr="data:image/jpeg;base64,/9j/4AAQSkZJRgABAQAAAQABAAD/2wCEAAkGBxMSEhUUExQWFhQWFyAXGBgYFxsbGRsaHhwcIBsbHRkeHSgjGxomHR8cJDEiJykrLi4xGB8zODMsNygtLisBCgoKDg0OGxAQGywkICY2LzQ0LzQvLCwsLzQ0LCw0LzQsLCwsLCwsLDQ0LCwsLCwsLCwsLCwsLCwsLCwsLCwsLP/AABEIANcA6gMBEQACEQEDEQH/xAAcAAEAAgMBAQEAAAAAAAAAAAAABQYDBAcCAQj/xABOEAACAQMCAwUEBwQHBAYLAAABAgMABBEFIQYSMRMiQVFhB3GBkRQjMkJSgqFykrHBM0NTYnODohUkY9E0k7Kz4fAWNlRVZHSEo8Li8f/EABkBAQADAQEAAAAAAAAAAAAAAAACAwQBBf/EADcRAAIBAgMECgEEAQMFAAAAAAABAgMREiExBEFRcRMiMmGBkaGxwfDRM0JS4SM0Q/EUJERikv/aAAwDAQACEQMRAD8A7jQCgFAKAUAoBQCgFAYL27SGNpJG5UQFmO+wHU7V2KcnZHG0ldmLSdUiuYllhcPG3Q7jcdQQdwfQ12cHB2kcjJSV0VHjHiq6s72JI0WSDsu1dQPrCqlu0wc/dXDdP0rRRownBtvMpq1ZQkklkZuJ9Z3025glbsJLhUblJCssgwOYeOMHY9DXKUO3GSzsdqT7Mk8rjjGWW4vLbT45GijkVpZ2Q4copwFDeGSCD7x4ZBUUowdRq/AVbykoI1eIeC4rWB7iwLwTwKZARI7Bwu7KysSDkZ/TO1Sp13OWGpmmRnRUY4oZNG3rPFsgsbWSBR9JvORIwfsq7DvHfqAdh7x1FRhRXSSUtESlVeBOOrPsXBs2OZ9TvO3xklZAI8+kWOmfWjrx0UFb18wqT3ydzf4g1WTT9OaV3Es0aKvMy4DyEgZKqRtk5wD0FQpwVSpZZIlOTpwuzUtOLZo5Yob61MBmbkjkRw8bMegON0JO2Dn5b1J0YtOUHe3mRVVppTVrlurOXigFAKAUAoBQCgFAKAUAoBQCgFAKAUAoDU1W/WCGSZlZljUswQAtgDJwCR4VKEcUkiMpYU2VzQNSvr1o7jEVvZ7sEz2ksi4I7zDAQeO24Iwc1dUjTppx1l6IrhKc7S0Rn9pc/Jpl0fNAv7zKv865syvVidru1NlVvtVg0q6WS2mjeOXAurZG5irAbyoBsp8wcZ+OV0RhKtC0lpo/gplJUpXi+a+SX4quozc6VdxsGjaYxBh0ImXA/gaqpJ4ZwfD2J1GsUJL7crntA0iWxjdYFJtJZFljUf1E6nOAPwMM4Hntt437PNVGsWq9UVVouC6unsy0cTW0/a2upWsZlaNOWSIfaaJxnu+oyduu48qz0nG0qcnbvLqildTia+ucRzXsLW1paXIkmXkZ5ozGkanZiWPjjI2/XGDKFKNOWKclZcMyM6jmsMU8z3xPw7LDaWZtlMr2Do/JjeRVA5sDzJGce/GT15SqqU5YssR2pTajHDuIHjziHTru1aRSReqoVFbnSRCWHMMfZOBnzq6hSqwnb9voV1qlOUb7/Ul+NbVpm07T0YqWPaM2M8oiTYkeO5JwfECqqDUVOo/tydVXcYL7Yx6RYT3N+0N7cmU2DJLGFjVFkLDKu2PEbbfr1z2cowp3grYjkYuU7TehYeKOImiZba1US3ko7q/djX+0kPgo8vGqqVJNYpZRX3ItqVLdWOpp+z6WfN5FPM0zRT8vM3mVBbA8FyTgdBUtoUeq4q10Ro4s03exY7vVoIpI4pJUSSTPIrHHNjGcfP4+FUKEmm0i1ySdmzdqJIUAoBQCgFAKAUAoBQCgFAKAUBU+NtSl7S2soH7OS6cgyDqkaDLlfJiOh9D06jRQgrOcs0imrJ3UFvJbQuHoLSNo4wxDnMhd2cu2MFjk4yR1wBVdSrKbuycKairI5/p2gqt3Np1zcSpaRqZ4Yg/IkkbElgzdSFJ6Z8GO3jslU6iqRSvo2ZY0+s6cnluJviW7i1CzltbE9sUeJG5c8oUMDnnYgMAF3OT4eJqqnF0pqU8tS2bVSLjDPQtenaJbQKUhhjRSMEKo7w/vHq3xrPKpKTu2XRhGOSRqWPClpFH2SxZjEvbKrksEffBUE93GfCpSrTbvfuIxpxStYm6qLBQCgITifWRbfRyTjtLhIyP7rA8x9w6/CraUMd+RCc8NiWktkY5ZFJHiQCaruyVjC+mxGYTlB2yoUD75Ck5I8utdxPDh3DCr3IfUNAlFxLd20qrNJB2PLIuU5gQVckb5A2xg1ZGosKhJZXK3B4nKLzsRdnwE8I7WK8lS8beWXZ0kYnJ5o26rnpvVj2hSycVbgQVC2aeZ44EuDEdSe5dOZLgmV1yE7qDmIB3A26Urq+BR4Ck7YnLiVvTNRsb2e5n1M8hkUCCOUMoWAbhkbxYnPTx5sZ5jV8o1KcVGlu1txKYyhNt1PDkWb2fauU055rh27CJ37KST7RhXHLnzOcqB6ACqNoheooxWb9y6jO1O8tPgt2l36XESTR55JFDLzAg4Poazyi4tpl8ZKSujaqJ0UAoBQCgFAKAUAoBQGlrWqR2sEk8p7ka5OOp8gPUnAHvqUIOclFEZyUYtsqqXWtTJ28aWsSnvJA/MXK+HM2wDHy2674NaLUIvC7vvKb1mrqy7iNu7yXUUjuLdOz1CwkPPA3iDsyjps2Ns46MPI1NRVJuMn1ZbyLbqJSXaW4lE49Zl5EsLs3PTszHhQ3rIeiZ8SPhUP+mSzclYl073RdzbPCovI4H1JVeePmJEZITDNkKcbtyjHjjOeud49N0bap6EuixpOepZbW2SJQkaKiDYKoAA9wFUNtu7LUklZGWuHRQCgFAKA51xu3bXIJyYrduwODjvSwSNM2fNIuzYepIrZR6se95+TVvUzVc5cvrLvod4ZreKQ/aZAWA8Hxhh8GyPhWWccMmi+LukzeqJIUAoCv67wpFcRSRqTCJpFkmMYH1mDuG9/mN8gE53Bup1nFp620K501JW0JWbTIGRUeKNkQAKrKCFA6YBG3Sq1OSd0ybirWOb8RXsuoP/ALvAZtPs3HOiHl7dh1CDHeVR0Udc+oxtpxVJdZ2k/QyVG5vJXivUn9S48h+jIbLEs8p7OGHGGV/HnXI5QvyO2+NxTHZpYuvklqy2VdYerm2XC3Lcq8+A+BzBTkc2N8E4JGazu18i5d5krh0UAoBQCgFAKAUAoCvcfaU91YTRR7vgMo8yjBuUepxgVds81ComyqtFyg0jzwvxbb3UAYukcqjEsbMFZGGx2P3c+P8APIpVoyhLuFOqpIi+F5FuNUu7qDe37NYS4+zJKMElT44AAz7vOrKqcaUYS19iFO0qjktC71lNAoBQCgFAKAUBr6heLDFJK5wkaF2Pooya7GLk0kcbsrlZFm0NvaPKBzm6WWcH8c/OhX3K0oUeiir8WKUkuGXh/wAFVrJX4+5n4GUwi4tG6287cvrFJ34z+rD3g1yvnaa3o7SyvHgWeqC0UAoBQHiaJXUqwyrAqQehB2I+VdTtmCOKQ2FqeyiPZQoSEQFmON9vEknqT7yaneVSebzZCyhHJaFP0GBLZZdX1ALHLNuiAfYUjuqq+MrAb+OM5xlq0VG52o080vvkUQSjerPebWhQSTy/7Tv27BFB+jws/KsaMMcznbvMPA/HwAjNqK6KnnxZKCbfSTy4FvsNThnBMMscoHUxurY9+CazyhKOqsXqSejNuonRQCgFAKAUBhu7lIkaSRgqICzMegA6mupNuyONpK7Kvw5rMswnv537Kz5cQxnH2FJzKx6hicjA/XY1fUgo2pxzlv8AwVQm3eb0LNYXiTRpLGcpIoZTgjIIyDg7iqJRcXZlqaauiM1PhGyuH7SW3Rn6lt1J/a5SOb45qyNepFWTISpQk7tEta2yRoEjVURRgKoAAHoBVbbbuyaSWSMtcOigFAKAUAoBQEFxF9bJb2o6SP2sv+FEQcfmkMa+oLVbTyTl9z+srnm1Ej9d1UTWl2Rv2Uj9ljxa3CyH49ojY9wqcIWnHv8Ak5KV4v7ob91IsV7DJty3KGAnzdMyRf6e2HyqCV4NcM/z8HXlJPj9/JPVUWCgFAKAUAoCC1ThlLi6inmdnSEd2E47PnztIfM48D5D3G2NVxg4rfvK5U1KSb3FbttOGqX1y1zlra0k7GKHOFLj7TNjr/PIHQYN7n0NNKOrzuVKPSzbloiQ13gxEAn09FguoiCnJ3UcZGUdehBFQhXb6tTNMlOilnDJlvjJwObAONwDkZ8cHxFZi89UAoBQCgFAeJoldSrAMpGCCMgjyIPUUTsDmvE3BcluOa2DzWXaCWWy5zvj8HUlfNeuw67Y3U66l2spcTJOi49nNcCW0ziGTUbiIWRaK1hw87lQCzY2gAOR0+0R8D0zXKkqUXjzb0/JONR1GsOi1/Bd6ymgUAoBQCgFAKAUAoCtWd6oFxfP9lmEUX+GjFFx+3KzkHxDJV0o6QX36itPWRAXMfZyQRE92a+ugR59okoH6uKuWab4JfBW8ml3v5N3Uw8+jQyg4liiiuAx6K8YVmPuwGqMbRrtbndeZ2V3ST5Mtul3omiSQbcy5I8j95T6g5B91Z5RwuxdF3VzaqJ0UAoBQCgFAVVtIuLa+M9sqvBckfSI2blKMP61TvnbqviffldGOMqeGWq0/BThlGd46PUtVZy4h9e4mtrMoJn77kBUUFnOTjPKN8evwGTtVlOlKehCdSMNSYqsmKAUAoAaAoslhf6aS1szXlrnLQyHMyZ3JR/ve79PGtalTq5S6r47jPhnT7Oa4bxqHHK3MUcVgT9Lnfswrr3ocbu7qdu6ufMdeuCKR2fC26mi9TjrYlaGr9C6WtuEGABknmYhQvMx+0xA8Sayt3NCVjNXDooBQCgFAKAUAoCJ4mumSHkjOJZ2EMZHUM/V/wAicz/kqymk3d6LP77EJvKyKN7Xr9ba1t7SLAGzcvgI4hhAfTmwfyVq2SOKbm/tzPtMsMVFGx7QZhFdaaR0a5Mh93PEM/I1zZ1eE+X5O1naUeZZuEYw1o8LDISWeEj+6JpBj93FUVcp35P0LqfZtz9zV4JnKZgcknBYZ278bdlcYH+IBJ/n12sr9Zfd6/HgcpZZfe/73lrqgtFAKAUAoBQCgKxxLdX7yi3s4wgZQzXTkFVBJGFXxfbxz4bb5F9JU0sU34FVRzbwx8yHX/Z+kMWkdrm+fqf6SdifALnuA9Nzv0yas/yVsllH0K+pS1zfqTHBHFD34nLQmIRScg3z4bqTt3x4jG3MtV16Kp2s73LKVRzvkWeqC0UAoCjXdo+p3lxE8skdpalU5I25TLIRzMWP4RsMf+NalJUoJpXb9DO06kmnovU1NX0CbS0N1YzSNFH3pbeVuZGT7xU/dIG/n67YMoVI1ngms+JGUHT60XlwLjp9nbuy3iRKJJYx38YYqwDYPmenyrNKUksDeRoSi3isSdQJCgFAKAUAoBQCgFAV+0b6RfSP/V2i9ivkZnAMp/KnIv53FXPq00t79vvwVrOV+Bxbj7VvpV7PIDlAezT9lNtvQtzN+avT2eGCCRgrSxSbOh8cT2Tmx+lPLG3J2kcqbqv9GTzr1we7uPLwrFQVRYsPkaqrh1cRv6Rqc6Xd9bQQwyFJhN352jOJUQ7ARPkZyScj7Q2qM4RcIyk35X08UShJ4pRQzNG088iKj28y3BSNzIOyeMJMAxRScqrPjH2lFOq7RW/Lxvl+OQzV29xdlORkbg1lLz7QCgFAKAUAoDQ1uwaeFokleEtj6yPZgMjIB8MjIz61OElGV2rkZRxK17FI1jTYLALa2SgXlwDzTucvHF/WTM/3RjOMYGcnqK1QnKp159lbvgzyjGHVhq9/ybGmcSQW6R2emwPdmPAZo8CMb95mlOxJ3PkemajKlKTc6jt94HY1Ix6kFcv1ZDSKA+E0BStV028s7uS7s0E8c+O3gLcrcyjAdCfT+J2O2NUJQnBQnlbRmeUZwk5RzvuNXUtTvdSjNrFZzWySd2aaccvKn3gikDnJG3/nIlGEKTxOSfBI5KU6iwpW5l7toFjRUUYVFCqPQDA/Ssjd3c0JWyMtcOigFAKAUAoCN4lZhaXJQ4YQSFT0wwQkH51OnbGr8SM+y7G/E/MoYdCAfnUGSNDiLU/o1u8oHM4AWNfxSMQsa/FiP1qdOGKSRGcsKuQGsyf7M0pgGzNylefxaeUnmf38xZvcKuh/lrd3wiub6On3nCSNvhXqnnbi+e1Y5SwH/wAN/EJ/yrJsmsuZo2n9vL8FotZiLue5XcpDb3BxkloXjZZhjGT3UVwB1aNRVDXUUea/Bf8AucuX9lstSDdz9CrQQt5g5acZ8iCAKzvsLm/gtXafh8nnhliiPbNnNs3ZrnxiIzEfXuEKT4mNqVM3i4/WIZZcCZqsmKAUAoBQCgFAUTWuDbSS/wC1up3b6SQI4MkBiigsOYblRjOBjGeta4V5qnaK03medGLneT13Gzr+oSWsltY6dFCkkwZhzDEaKoySQvicHf08SajTipp1KjeR2cnFqEFqSPCWtyz9tDcIqXNs4SQJnlIYZR1zuAwzsfL4VCrTUbOOjJU5uV1LVFhqktI7XdFhvIuynBKZDbMVOR0OQf47VOFSUHeJGcFJWZRLTS7xL2a2sb6UJBGjN2+JV53yRH07o5d8gZrW5wcFKcdeGRmUZqbjCWnHMufDkl8Q4vUhBXHI0JOH65JDbjG3zrNU6P8AZfxNEMf7rEzVRMUAoBQCgFAKApXtX1rsLIxKfrLjMY8+TH1h92ML+cVq2SninfgUbRO0LcSwcKXPaWVs/i0KE+/lGf1qmqrTa7yym7xTNKcfSb9U6xWYEjeRncHkX8kZLe+RfKpLqU7737HO1LkUP2z6tzzRWynaNe0cf3m2X4hc/v1r2OFouRm2qV2onNpOh91bVqZXodC9r8fK9mvlAR8itY9j0lzNO06xJnQLvkkgfOx0uBmO+4ilHP8A6S3zqqpG6a/9n6osg9OSJTgS6IuJ7Vs81qvYjPQxLI5hPvCNj4CoV49VT4/WTovNx4fUTmrfU3MNx92TFtL7mOYWPukJT/PNVQ60XHx/P3uLJZST+/fyTlVExQCgFAKAUAoCvcYaLLOsUtuyrc28naRFvstkYZG9GH8PDrV1GootqWjK6kHKzjqiO0HRryS9+m3ojQrF2UUUZ5sZOSxPxPj97wxvOpUgqeCBCEJueORK3N5Db30SdliW8DZlHj2SghT8DtVajKUG75L5JtqMkuJO1UWFd4g4aknlE0N5PbyBQgCkGLAJO8e2TudyfKrqdVRWFxT9yqdNyd02iv2Om6rYSTSKkF72zB5CG7OUkDA690ADw361dKVGokneNvFFajVg21Z38GXnTrhpIkd4zGzKCUJyVJ8CfOskkk7LM0J3Rs1w6KAUAoBQCgFAcD9pWt/Sr1+U5jh+qT3g98/Fsj3KK9bZqeCHM86vPFPkdG4F1dYtGSZ8kRK4IHU8rsFUep7oHqax14XrNLeaqMrUkyd0C0NrbFpiO0bmnnbw527z/lUYUeiCqakscstNEWQWGOZ+f9a1Frm4lnbrI5b3D7o+C4Hwr14RwxUeB5spYm2a9rB2jon42VP3iB/OpN2VziV3Y6D7anBntyP7Nx8nAP61j2Lss07V2l4mTRl7SOwX+2sbqD909K5PJyfBpnY2aiu5o8Sa4LbUbW+ziK8t4zL8QFcn9kqh+Brqp4qUqe9M454ainuaOqarYrPDJE2wdSuR1B8GHqDgj1FYIywtM2SV1YwcPX5mt0Z8CQZSUDwlQlZB7uYHHpiu1I4ZWWhyErokqgSFAKAUAoBQCgKYbzWpzhILa1XPWRzI3vHLt8xWnDQjq2/QovWeiS9SI4i0S8gEN5PdvcNBPG3IsQVQpYB8AbkkHHuJqynUhK8IxtdMhOE1aTd7M6VWI1GtZX8UwYxOrhWKMVOcMOqn1FdlFx1OJp6GC01y2lkMUc8TyDOUWRS23XYHw8fKpOnNK7TscU4t2TJCoEhQCgFAKAUAoCC431r6HZyyg9/HJH+22wPw3b3KatoU8c0iurPBFs/PtsmQ+fupnff7yj57167Z5yOoez22aVIbcg9jGy3b+TFkTsk6f2okf07JfOsO0Ozct+n3w9zXRV0l4kz7WtX7GyMQOHuD2f5Bu592ML+eq9khinfgS2iVoW4nEK9QwkzwXb9pf2q/8ZW/c7//AONVVnanJk6SvNIl/aRcGRrVs7PAZB+eVzn5YqvZlZSXf8Fld3syY4SbuaO/4Z7mL98N/wCFV1dai7kSp6QfeyC1i35tKtm6m2uZbc+5iXHw2A+NWwf+V96TK5L/ABrubR0v2Ya79Ks1Vj9ZBiJvMgDuN8V296tWHaaeCeWjNVCeKPIk7b6i9kT7lyvar5CVAFkH5k7NgP7rmoPrQT4FiylzJyqiYoBQCgFAKAUBWNX4jukmeKDT5ZuUgdoXEcZyAe6xByBnB9QavhSg1eUkvUplUknaMbmobzWpPs29pAP+JIzkfubVLDQWrbOXrPckW225uRefHPyjm5enNjfHpms7tfIuRzKG31KK2bTIrdgzSMDd83cMbuWLZ8GIOOucdN63N0nLpW/AyWqKPRpeJva/wtBarYC1hPbrdRDtFU8xXPfaRh9337DOBtkVCnWlNyxPKz+onOlGOHCs7o6JWM0igFAKAUAoBQHG/bFrXaXCWynuwjmb/EYfyTH75r0tjp2ji4mHaZ3lh4Fd0jQnk7ikFp7YOmx2JuUj3+ROfI+lXTqJZ8H8FcYNu3FfJ1vguaMswh2iEKxp69jLPEW+IVG/NXnVk9+v5SZtp23afi5zD2m619JvXCnMcP1S+WQe+fi23uUVv2angp8zHXninyKpWgqLZ7NI8XTzeFvbyS59cco/Qn5Vn2l9S3Fouodq/A3+IuGrqe3sHghaRFso1JUrkHc45c5Ox8BUKdWEZTUnbNkqkJSUWluNrS7aWC007tUaNl1RV5XUqeV85O+NuvpUZNSnO38TsU4xjfiYooeey1iHxhuTMPMAOc/oh+ddbtOnLirffM4l1JrvuQ/s5136JepzH6uX6p/IZPdb4Nj4Fqt2injh3ohRnhnzOy8UQt2IlQZkt2E6gdTy550Hq0ZdfzCvMpPOz35G6osrrcSkEyuqupyrAMD5gjIPyqDVnYmncyVwCgFAKAUAoCva9xbFaSdk0NxI3KG+qi5xuSAM5G+3T3VdTouavdLmyudVRdrMiLnjcyxuqadqB5lIyYMDcY68xqxbPZ3c4+ZX019IvyKdpGuBIIVwe7Gq7NtsoFaJ07ybK4VOqi3pqOoag8hs5I7a1jcxrIyc7ylThmAO3Jn3fHcCjDSpJY1d+xZiqVH1ckZ9M1S9tbqK2vmjlSfIinReU86jPI64wMjp/PfEZQpzg5QytqjsZTjJRnnfeXOsxeKAUAoBQCgNTVb9beGSZ/sxqWPrgdB6np8alGLlJJHJSUVdn5qvLp5ZHlkOXkYux9ScnHp5V7aSSsjym23dnRtFhaHTzeqcMtg0Me++TPJzNj+7lP3qxTalUwPj8GqKtDH3HzhzV/omj9uDh1MsEQ82kZWBHmFwx+BpUhjr25M5CWClfmc0rcZj7QF64Wh7HSNRuTsZAIFJ8vs7fmk/01kqvFWhHhn98i+CtSlI9cZa7c2z2kcEzxhbKIkKe6WPMCSp2OwHhSjTjNSclvZ2rOUWknuNq11qe7sIpJ5OeSLUoQDyqDy4UjIUAdWO9RcIwqNRWsWdU3OF3xR94fHNqeqW/wB2aOcfEPt+jNSp+lCXCwh+pKPG5zZdx7xW0y6o/QPs8136XZozHMkf1UnmSoGG/MuD7ya8jaKeCfcelRnigbfDX1Xa2p/qGzH/AIL5aPHovej/AMqo1M7S4+/3PxJQy6vAm6qJigFAKAUAoDT1PVYLZeaeVI1OwLMBk+Q8z7qlGEpO0VcjKSjqyMTjTT22+lw+W7gfxqzoKn8WR6anxRz4cGaR/wC9F/62D/lWzp6/8PRmXoaX8vYmeF9R1C0tY7ddLkcpnvGZEByxbyPnVVWNKc3LH6FkJThG2H1Rl1GXUb2W05tOMCw3UcrOZ437oOGHLhTjlJO2Tt0rkVSpqVp3unuZ19JNq8bWfE6FWM0igFAKAUAoDmvtn1nlijtVO8h7R/2FPdB977/5dbdjhduZl2qeSiclRCxCqCWY4UDqSdgB65r0dNTFyOsx3FuVubNLdnFtHHb92ZgHaWVQ6jIPKRL1bcnlxtivOakrTb1u9OCNycXeCWmRUPaFeRiVLO3GILQFAM5zId5DnxOdsnxDedadni7Y5asz1mr4VoiqVoKj4TQ4dC4vP0bSYrQYyGQSDxEhV5pB8C0fwNY6PXrOf3h+TTV6tLD94kR7TT/vxX+zhjTpj7mf51Zs36fmQr9sz8OnOmXAz9m8gbHvZF/l+lcqfqrk/k7T/TfNfBK6LJy8RSf3pJR/oJ/iKrmv+2XgTj+uznc0PIzJ+FivyOP5VsTvmZrWyLd7Ldd+jXgRjiO4xG3o/wDVn5kr+es+1U8cL8C6hPDLmdb1j6qeC4+6T9Hl8uWQjs2PqJQqjyErV58M4uPj98PY2Syal4E1VRYKAUAoBQCgKJqi27ayBecpX6MOwEuOzL87c2M90v0+XoK1xxKh1OOZnlh6XrcMiyvoFlJ1trZttvqoz18jiqFVqLey104PVIx/+iVh/wCx2/8A1Sf8q709T+T8znQ0/wCKIXVdWvbq6ktbEpEsOBNcOObDMM8qKQQTj+fTYmyEIQgp1M76IhKU5ScYZW3mrfrqenL9Ie6F5Am8sbRCNgud2QgncdeuPSpR6Kq8KjhZF9JTWJu6L3BKHVWXdWAYH0IyKytWNJ7rgFAKAUB4mlCqWYgKoJJPQAbkn0olcH5x4n1c3d1LOc4ZsIPJBso9Ntz6k17VKGCCieXOWKTZYvZdpKtOLmX+jidY4/70z7KPyg8x8u6fCqdqm1HCt/sW7PG8sTNrhi8ayg1C9OMvJ2MIO/NLzOc+oGQfXlbyqNWKqShDxfI7TbgpTOfsxJJJJJOST1JPUn1rWZxXQTXB1gs12nPtFFmeUnoI4+8c+hOB+aqq0sMHbV5eZOmryz5klxXctcm0V/tXBa4Yek8vLGPhEiioUlgxNbsvJZ+pOo8WHv8Al5Gr7RZObUrn0ZR8kQV3Z1/ij93ka36jJf2dRJJb3kcvPyGS1PcxzZMpAO4xgHlz6ZqG0NqUWu/2J0bNNPu9zOhC8R/55/1Qn+ZqOuzeHyd/3/H4KVrIxcT/AONJ/wBtq1Q7K5Iol2nzZqA/CpHDv3Dl+up6cOc950MUuNiHAwWHkejDyyK8ipHoqmR6NOXSQzJfQLxpYFZ9pFykgHQSISr49OYEj0IqupFKWWhODusyQqBIUAoBQCgI/WNGt7tOSeJZFB2z1B8cMNx8DU4VJQd4uxGUIyVmir6jwDpUEbzPG0aICzMssuwHpzEmr47TWk0k/YpdClFX/JYNP0aARRhOYpyLykk5K4GCcjOcedUynK7uWqKsVq41I6VeXLzRubS5YSiVF5hG+MMr+QOMj4Yzvi9Q6aCUXmtxU5dHJt6M19b4t/2lE1pp0UkhmHI8zIViRDsxJO+ceg67ZO1ShR6J46jtbdvIzq9IsMFrvL7p9qIoo4xuI0VAf2QB/KscndtmlKysbFcOigFAKA5/7Xte7G3Fsh78/wBr0jHX947e7mrXslO8sT3GbaZ2jh4nHIoyxCqCWYhVA6kk4AHqTXpaGI6ZIVtrvTNOjOewcSTEfemcE/oCT7nXyrF2oTqPfpyNXZlGC3Fc9oOoIZVtIf6G1yv7UrHMrn15sj383nV2zxdsb1ftuKq0lfCtEVStBUKAtNpA0NgFXafUZBEnmIVYAn88hA9R7qzt4ql90fctStC2+XsbNwqy63FGu8cU0UKjyWAKCPdlWPxri6tBvin6nXnWt9yILi2fnvrpv+O4/dYr/KraStTiu4rqO82ywezdwEvQTjuRP08Elyf4/rVO0/t8fYtofu8DamXHEf8Anj9Ygaiv9N4fJ1/r+PwVDiT/AKZdf/MS/wDeNWmn2I8l7FM+0+bI+pkS9eyTXewujAx+ruNh6SD7PzGV9Ty1k2unihiW4v2edpW4nUoR2N469EuV7Qf4sYCv+9H2ZA/4bmsD60OXsbFlLmTNVkxQCgFAKAqd7wDbtI8sUtxBI7F2aKYjLMckkHPn0GK0R2mSVmk+aKXQi3dNorfGOjXkMKRNftNDcTRwdnJGvOSzbfWdfD0q6jOEndRs1dlVWE0rOV08jpyKAAB0AwKwms1dY1OO2hknlOEjGT5nwAHqSQB76lCDnJRRGUlFXZUbOfWLwdsjQ2kTDMaMvPIVPQtkbZ+HurRJUIZO7ZSnVnnkkSfC+uTtNJZ3iqtzGokDJ9iWMnHOoPTB2Pv8KhVpxUVOGnsSpzd3GWpZ6oLhQCgMdzOsaM7kKqgsxPQADJPyrqTbsjjdsz85cT6015cyTtnDHCD8KD7I9+Nz6k17NOmoRUTzJzxyuTXs+tkjaW/mH1VouQPxSsMIo9d/my1VtDbtTWr9iyikrzeiMuhXbQxXOqzYM8jNHb58ZXzzuB+FFyB6BhSolJqktN/IQdk6j13FMJzudz4k9a0lIoDf0HS2uriOBdudtz+FRuzfBQf0qE5qEXIlCOJ2LVp19HPqTTgf7rYws8a+AihUiPHqWIYeNZ5RcaWHfL5LYtSqYty+DT9mamTUkkc5KLJM59eUgn5tU9pypWXcjlDOpdlUlmLsXPVyWPvJyf1NX2tkU3vmWngGXH07x/3N2x+yVNUbQuzzLqL7XIl7r/1k/wA5f+5Wq1/pvD5JP9fx+Cla62bq4J6meQ//AHGrTDsrkvYol2nzZpVM4fUcggqSCDkEdQRuCPUGuA7tZ6ob7T47qMZnhIk5R17SPaRB5c6FlHpIK8pw6Oo4vRnoKWOGJalqtp1kRXQgq6hlI6EEZB+VUNNOzLU7q6MlcOigFAa2pQq8UiOxVGQqzBuUgEYJDeB9alFtNNHGrqzKXaaNdpn6BqgmVf6ucrKPcZF3HwArS6kH+pC3LIoUJrsSvzzJLSpbyaZI7+yixH9Yk6OGQOOnKpyytv1yPGoTUIq9OT5EoubdprxLXWcuIDjzSnurGaKMZcgMo/EUYNy/HGPjV1CahUTZXWi5QaRH2XtGsTEGll7KQDDxMrc6sOq4A33/APIqctlqXslcgtop2u3Y1uGZ5L6/a+EbR2yQ9hDzjDSZbmL/ALPUeXTxzjtVKnT6O+d7s5TbnPHuLxWU0CgFAcz9sPEfKgs4z3nw8uPBPur72IyR5AfirdsdK7xsy7TUywo5MqkkAAkk4AHUk9APWt5jLzr9oyi10iDeTmDzkdDM4zv5qikn3BfEVmpvtVpeHIvmtKS8SH401BHlS3hP+72q9lH5Mw/pJPUs3j6Z8asoxaWJ6shVld2WiK9VxWKAtFp/uVg0vS4vQY4/NLcfbf05zgD0wRWd/wCSpbdH3LV1IX3v2PloPo+lSv0e8lWFf8KLvOfcWyp+FdfWqpcM/M4urTb4mfgj6u21G46FLbslPrKSP4hajXzlCPeSpZRlLuKhWkpLT7O4TJPPEueaWzmjG+N2C438PfWfaHaKfBotoq8mu5k8qZ4k88SAn4Ww/nVX/i/eJP8A3/vA5/fy80shOxZ2bB67sTWyKyRnbzZhroFAXz2R692Nybdz9XP9nyEoG37w294Wsm108UcS3GjZ52lh4nUeH/qzLbf2Lc0f+DJlk+CnnjHpGKwVM7S4+/3M1wyvEmKrJigFAUjXLUX+pC0mJ+jQQiZowxHaOzYGcblVH6n1rVTl0dLGtW7cjPNY54Xoj1rXs+twhkswba5QcyOjMASPusCeh6Z/iNihtMr2nmhKhHWOTJvg3Vmu7KGdxh3XvY2BZSVJHoSM/Gqq0ME3FFlKeKCZNVUWCgKlxFrdvDP2Zspbi4wGBjgDYB6HnPQbeHlWinTlKN8SS5lM5pO1rvkReu8W6hDCZTbQWqdF7aQu7E9FWNMd70PxxvVlOjTlK12+X9kJ1ZpXskWvhae5kto2u0CTEEsBttnu5H3TjGR//Kz1VFSahoXU3Jx62pLVWTIDjHimKwh5m70rZEcfix8z5IPE/wAyKuo0XUdtxXUqKCPz/e3bzSPLI3M7tzMfMn+A8APAAV60UoqyPNbbd2T/AATCkbSXsozHaLzqD0eY7RL89/TCmqqzbSgtX7byykkrye73Nqxumt7aa/kObq8Zo4D4qCfrph5b90eW3gajJKUlTWi1+ESTwxc3q/rKeBWkpPtATHC+jrcSkynltoV7Sd+mEH3QfxN0A69cdKqqzwrLV6E6ccTz0Wpj13U3vbkuFxzERxRj7qDaNB4ePzJrtOCpxt5nJyc5XJTj9xHLDaIcraQrGT5yMA0jfHu/EGq9nzTm95Otk1FbjM31OiDzu7rP5I//AN0Hzp2q/Je//I0pc399io1oKi2+yp8alF6q4/0E/wAqzbUv8TLtn/UMPGGoSQ6rcSwuVdZMBh1HcVT1HvFSoxUqKT+5nKkmqja+5GSL2g3hGJhBcL4iaFT/ANnlrj2aG665MdPPfZj/AG9p0v8AT6cI/NreQrj17PZf406OquzO/MY6b1jbkWq+9ksbjmtrlgCMgSKGBB6d5eXHyNZ47a12kXPZV+1lS1PgXULUhxHz8p5g8J58Ebg8uA2x3+zWiO0U55X8ymVGpHOx07StaE8drejYk/RrgfhLEL09JQuM9FkY1hnTwuUPFfeRrjO6UvBluBrOXH2gNXU7zsYnl5HfkUtyoOZmx4AedSjHE0jjdlcpdyE1F0vdMuFS7iXkZX+8mc8ki7kb53wQfgCNKvSWCqsn9yM7tU69N5/dTLPJrVwhgMMFuGHK84k5sKftFEBJzjpn5jqOJUIvFdvuOvppK1ku8tuj6cltBHBH9mNQoz1OOpPqTuffWecnKTky6MVFJI3KiSFAa2pXXZRSScjPyIX5V+02BnA9alFXaRyTsrnLdF1p7ucXclrPdzj+gjReW3gGf7RtjIevNjy8hjfOmoRwJpLfxZjjJyliabfoiZg4o1F7+K3MUC780sSMXeNPEyS/ZB3yANzt+IZqdGkqbld93/BYqtRzUbI6FWM0kLq/ClndOJJoVaQbc2SCcdAcHDD0ORVsK04KyZCVOMndoq97wfDbl+eNWhbPLMsELNDnwkj7PvID99dwD3sYL1eq8paPPhd58s/voUulFbsuSITUbJ1iSBFtOUurdnIn1cjMwjFxFJFyh48MvMN2QdcjBNsZJvE7/dzv9ZCUWlZW+78vqMNzw5PcSiO6iIliURxRQzRxp2SjYxrIjcy+ZDE7gEDGK6qsYq8Xk97XvY46bk7S17v7NaTgR1O9ne49JrVj+grv/UL+S8mR6DufoQsOkwuWCRXr8rcrcixPynyPKev/ACq1zktWvUgop6J+hJ3xXsYrCOG8jyTK6m3UyTN4MR2g7igHAGRt6VCN8TqNp+OnoSdrKCT8tfU19HihsryF5Y7tnU8ywtAqMxOQhGZSThtxgdVrs8U4NJrnf+jkbRkm0/viYrvRJJZHkaK+LyMzti0HViSf63pk11VEkldef9HHBt3s/L+yV1y2eeG1hW1v0S2j5P8AowPMxxzN/SDGcdPU1XBqMpSvHPv/AKJyV0lZ5d39kI/DMvhb3x99rj+DmrelXFeZDo3wfkSPDME1lcCcWNzKUzgsjx9nsQx2yG7hYYbGOtQqtTjhxJEoJwlfC2TOntaXsc15NBaRkSfWGS4mzk4w2B4EnAwPCqpY6bUItvwRZHBNOTS8zY13RrCzVWngtRzfZCy3LMfUKBnHr06edcpzqT7LfodnGnDVL1Pr8MWHYLcGO0EL9JPpVyBk+G/Q+h6Yp01XFhzvyQ6KnbFlbmyT4b4n+jR21pIO0Il+jdqrd0KVV4H6d4NGy+X2TVdSlibmuf5JwqYUovl+CT4n1tIbyyJnVY+aRZR2gC4MfdLjPgwGCfP1qFKm5Qllw9yVSajJO5W+M+LrbMi20yuLlBFMVViI8EDtlwMM3IWGxzlI8dKvo0JZOS0+2+95VVqx/a9ftyU9kbo0Nw6KV5pgD5ZVFGckksx+0xPi9V7XdNJ8Cezu6bL7WQ0FK1rj/sLs2otXdtgpLrGHJH3ecAEeAOdyD8dMNmxQx3KJV7Sw2ILiC3ed+2TTry2ul37aAxkk/wB4BgHHn0Pr4VdTaisLmmuDuVzTk7qLT4qxbOBNQvZoW+mxdmykKrEFWfbclPDw3Gx32GKz1404vqMupSm11kWaqC0UAoBQFY4x1a4j7K2s4yZ58hXI+rjVcczE46jI/wDHYG+jCLvKbyXqU1ZSVox1Zu8K8Ox2UXKpLyOeaWVvtSOepJ6464GfmSSY1arqO+4lTpqCsTVVFgoBQEFq3CkE6suOQMcsFA5Cx+9yEEB8/fXDf3qtjWlFlcqcWUPijWbqziNvcPHPIHHZmWLv8m5WdXBwcY5SMB1Y5yRgnXSpwqPFHL7p9yM85ygrPP7qVhdfdryCbnnxGE5uZnbdQOfAySULeB3PjV/RpQccipTbmnmQDWksmT2bktkkhG6nr0FXYoreVYW9xcNY1i+nnt7mG3ninjh7MlYHYZy+68yEYKsOo2z8azQp04xcW01zL5zm2pJO/IgX4fv5WLG1uCzEsSYXGSTkndQBvVvSU1ldeZXgm9zNi14Z1GMh44Zom6Bg4jYeYzzgiuOtSeTafqdVOos0ixjVtYWLkaSOPZVDvcW2QFQqwyzli7HDlic5U464qnBQbva/gy3FVtw8iGdLsnL6rEP/AK52+Qj5vlVnU3Qf/wAlfW3zXmYoI4445IjqihJSDIscM785GepKrnqc777Zz4dbbaeDTvRzJJrFr3M10g0xRlpruX1jijjHzd2xUr1eCXizlqet2zNc3lhGxH0Gd3Gx+kXDIw8sqijwx4iuKNRrtLwR1uC/a/FmrNxE3ZmKKGGKItzFQrOCw2DHtWYFseOK6qSvdtt/eBx1MrJJEVPcO5JZic492wwNugAGwHgKsSS0INt6mHYeQrpzJGa2t2kdURSzuQqqOpJ6CuNpK7OpXyR+iuFNFFnaxwDcqMufNzux92dh6AV41Wpjm5Hp04YI2JeqyZH61osF3H2c8auvhnqp81bqp91ThUlB3iyM4RmrSRXdM0m/sZUjikFzZs2CJWxLCvmG+8B5Y8hgdaulOnUV2rS7tGVRjODsndexcqzF4oBQCgFAKAUAoBQCgFAQfFvDMV/D2b9113jkA3U/zU+I8fQgEW0qrpu6K6lNTVmcku3u9OcxXc14q7dm0M5CNhhkgtt9jO2xBIyK9BKFVXgl4oxtypu0m/Mg7jiO4LNy3dxyEnlDTvnlztnDYzjGauVKP8V5FTqPi/M8WutN2imeaeSMfaUTsGIx4MScb4+VHTy6qXkFPPNvzPJ1GIqAyuzdkVJM5x2pO0mMdAu3L4+fn3BK+XtuGNW/sjiV9P0qeZDIBl8x+lMxkfe0HmPnXLM7dGeO+KxtGCvKzKxyFLArnGG6jrvjrXMOdzuLKxlutYlk7Xnlz2zBpR3QHK/ZJUADb0FcVNK1loHO97vUwXF2ZGLu5d23LM2WPvJOTUlGyskccr6sxdoPMfOlmLodoPMfOlmLol+H9XkiLJCiSPMVXBQOxAz3APJsjON+6KrqU1LOW4nCbWSOr+zrgcWaiecZuWGAOoiB6gHxc+J+A8ScG0bRj6sdPc2UKODN6l6rIaBQCgFAKAUAoBQCgFAKAUAoBQCgFAeXQHYgH3jNAePoyfgX90V27Fh9GT8C/uil2LHw2yfgX5Cl2ALZPwL8hS7B5WKIkgBCR1AA299Ls5kHjiXqEGfMAUzGR7+jJ+Bf3RS7OnhIojnCocdcAbUuzmR7+jJ+Bf3RS7O2H0ZPwL+6KXYsPoyfgX90UuxY+pAoOQqg+gFLsGSuAUAoBQCgFAKAUAoBQCgFAKAUAoBQCgFAKAUBT/aZpsktrI4mZIoond41A+sYDKczfhBzkeO1admklNK2bKK8W4t3NLVrmWPh+NoSQ4tIRkbEKVQMQfDu538KlBJ7S1Lizkm1RuuCIHVlsLJLG4sXUTdogYo+WkiI+s7Rc+ePDYnHutg6lRyjPT53FU1CGFwLNxnDpEUhkvkBllXYlZGJCgDA5dlPTyqmi60lanoi6r0Sd5lfW4ubfQyAXUyy9nBlsukLsOUZB2OOb3ZHTwttCVflrzKryjR9jc1/RIdKexntQYz26W8uCfrEcEsWHie6T7yPIYjTqSrKUZ8LkpwVJxceNjpNYjUKAUAoBQCgFAKAUAoBQCgFAKAUAoBQCgFAKAUAoBQCgITjZC1hdAdTCwHyq2h+pHmV1VeDMGl3Qt9KheRSwjtIyyjBJAjXI3OD88V2axVWlx+RF4aavwKZZrbajNElhaLBEkqy3EpSNGIQ5WNVUk4Jx09K0yxUot1JXe5FCw1GlBWW8sXEPH1vbSyW80MrMuAMBCrggHxbbrg5FU09mlNKSZZOvGLs0QllwtcSaRLHgJI0xuYI+YEIuQVTIOBnDY/aGcb1bKtFVk+6zK1Tk6TXij0+snWZbWGOJkWCVZ7gsVwCmQFXBJYEkjOPEUwdApSb1yQxdK0ktM2dMrCaxQCgFAKAUAoBQCgFAKAU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822" y="214592"/>
            <a:ext cx="1451480" cy="8938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681" y="223151"/>
            <a:ext cx="1167417" cy="81719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03" y="2139513"/>
            <a:ext cx="1572663" cy="9816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036" y="1812203"/>
            <a:ext cx="1047927" cy="7314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17" y="2514539"/>
            <a:ext cx="1167417" cy="328606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4211960" y="72008"/>
            <a:ext cx="4849868" cy="674136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517" y="1196397"/>
            <a:ext cx="1094270" cy="433627"/>
          </a:xfrm>
          <a:prstGeom prst="rect">
            <a:avLst/>
          </a:prstGeom>
        </p:spPr>
      </p:pic>
      <p:pic>
        <p:nvPicPr>
          <p:cNvPr id="1027" name="Picture 3" descr="C:\Users\Mustapha Mokrane\Google Drive\IPO\WDS Members\Logos\logo-elsevie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490" y="1219974"/>
            <a:ext cx="922455" cy="97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54" y="1359282"/>
            <a:ext cx="1183372" cy="293998"/>
          </a:xfrm>
          <a:prstGeom prst="rect">
            <a:avLst/>
          </a:prstGeom>
        </p:spPr>
      </p:pic>
      <p:pic>
        <p:nvPicPr>
          <p:cNvPr id="1028" name="Picture 4" descr="C:\Users\Mustapha Mokrane\Google Drive\IPO\WDS Members\Logos\5adb9e42c0b8c36a7826f761d1bc8bab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44250" y="4994020"/>
            <a:ext cx="618912" cy="70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227" y="6046605"/>
            <a:ext cx="1170625" cy="6551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9253" y="3014439"/>
            <a:ext cx="788468" cy="6143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1029" y="6095917"/>
            <a:ext cx="1047694" cy="5565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688" y="4466355"/>
            <a:ext cx="1381696" cy="3693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540" y="5400134"/>
            <a:ext cx="1164496" cy="5107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387" y="6167101"/>
            <a:ext cx="1333101" cy="50225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708" y="267892"/>
            <a:ext cx="1099131" cy="8490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863" y="4420960"/>
            <a:ext cx="615489" cy="6154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027853"/>
            <a:ext cx="588387" cy="5703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634" y="3933056"/>
            <a:ext cx="1384729" cy="4558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31" y="5423153"/>
            <a:ext cx="898372" cy="38282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46" y="5301208"/>
            <a:ext cx="747642" cy="73771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0489" y="3379752"/>
            <a:ext cx="719837" cy="4979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482" y="3877739"/>
            <a:ext cx="2037902" cy="37960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915" y="4525570"/>
            <a:ext cx="1181740" cy="25087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865" y="1133408"/>
            <a:ext cx="997668" cy="99323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0163" y="2333912"/>
            <a:ext cx="1101106" cy="53151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51" y="3208377"/>
            <a:ext cx="1423164" cy="5231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0490" y="4293096"/>
            <a:ext cx="900571" cy="84678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93" y="2865422"/>
            <a:ext cx="1358643" cy="48062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53" y="1956516"/>
            <a:ext cx="1048850" cy="22142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31698" y="5036449"/>
            <a:ext cx="826864" cy="31007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497" y="3111706"/>
            <a:ext cx="716451" cy="716451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eaLnBrk="1" hangingPunct="1"/>
            <a:r>
              <a:rPr lang="en-US" smtClean="0">
                <a:solidFill>
                  <a:srgbClr val="EEECE1"/>
                </a:solidFill>
              </a:rPr>
              <a:t>7/12/2015</a:t>
            </a:r>
            <a:endParaRPr lang="en-GB" dirty="0">
              <a:solidFill>
                <a:srgbClr val="EEECE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hangingPunct="1"/>
            <a:r>
              <a:rPr lang="en-GB" smtClean="0"/>
              <a:t>Open Science Data Workshop, Kyoto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97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/>
          <a:lstStyle/>
          <a:p>
            <a:pPr marL="342900" indent="-342900"/>
            <a:r>
              <a:rPr lang="en-GB" dirty="0">
                <a:solidFill>
                  <a:schemeClr val="tx2"/>
                </a:solidFill>
                <a:latin typeface="Helvetica Neue LT Std 35 Thin"/>
              </a:rPr>
              <a:t>Publishing Data IG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3932096"/>
          </a:xfrm>
        </p:spPr>
        <p:txBody>
          <a:bodyPr/>
          <a:lstStyle/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700" b="1" dirty="0" smtClean="0">
                <a:solidFill>
                  <a:schemeClr val="tx2"/>
                </a:solidFill>
              </a:rPr>
              <a:t>Workflows WG: </a:t>
            </a:r>
            <a:r>
              <a:rPr lang="en-GB" sz="2700" dirty="0" smtClean="0">
                <a:solidFill>
                  <a:schemeClr val="tx2"/>
                </a:solidFill>
              </a:rPr>
              <a:t>Provide generic workflow models for data publication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700" b="1" dirty="0" err="1" smtClean="0">
                <a:solidFill>
                  <a:schemeClr val="tx2"/>
                </a:solidFill>
              </a:rPr>
              <a:t>Bibliometrics</a:t>
            </a:r>
            <a:r>
              <a:rPr lang="en-GB" sz="2700" b="1" dirty="0" smtClean="0">
                <a:solidFill>
                  <a:schemeClr val="tx2"/>
                </a:solidFill>
              </a:rPr>
              <a:t> WG: </a:t>
            </a:r>
            <a:r>
              <a:rPr lang="en-GB" sz="2700" dirty="0" smtClean="0">
                <a:solidFill>
                  <a:schemeClr val="tx2"/>
                </a:solidFill>
              </a:rPr>
              <a:t>Approaches &amp; solutions that allow analysis of content &amp; proper citations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700" b="1" dirty="0" smtClean="0">
                <a:solidFill>
                  <a:schemeClr val="tx2"/>
                </a:solidFill>
              </a:rPr>
              <a:t>Cost recovery for data repositories WG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700" b="1" dirty="0" smtClean="0">
                <a:solidFill>
                  <a:schemeClr val="tx2"/>
                </a:solidFill>
              </a:rPr>
              <a:t>Services WG: </a:t>
            </a:r>
            <a:r>
              <a:rPr lang="en-GB" sz="2700" dirty="0" smtClean="0">
                <a:solidFill>
                  <a:schemeClr val="tx2"/>
                </a:solidFill>
              </a:rPr>
              <a:t>Universal Article–Data cross-referencing service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4" name="Picture 6" descr="C:\Users\koersh\AppData\Local\Temp\SNAGHTML3d1480b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32297"/>
            <a:ext cx="1656184" cy="110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eaLnBrk="1" hangingPunct="1"/>
            <a:r>
              <a:rPr lang="en-US" smtClean="0">
                <a:solidFill>
                  <a:srgbClr val="EEECE1"/>
                </a:solidFill>
              </a:rPr>
              <a:t>7/12/2015</a:t>
            </a:r>
            <a:endParaRPr lang="en-GB" dirty="0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hangingPunct="1"/>
            <a:r>
              <a:rPr lang="en-GB" smtClean="0"/>
              <a:t>Open Science Data Workshop, Kyoto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11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Workflows WG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6434138" cy="4708525"/>
          </a:xfrm>
        </p:spPr>
        <p:txBody>
          <a:bodyPr/>
          <a:lstStyle/>
          <a:p>
            <a:r>
              <a:rPr lang="en-GB" dirty="0" smtClean="0"/>
              <a:t>Data </a:t>
            </a:r>
            <a:r>
              <a:rPr lang="en-GB" dirty="0"/>
              <a:t>publishing key components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hangingPunct="1"/>
            <a:r>
              <a:rPr lang="en-GB" smtClean="0"/>
              <a:t>Open Science Data Workshop, Kyoto 2015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eaLnBrk="1" hangingPunct="1"/>
            <a:r>
              <a:rPr lang="en-US" smtClean="0">
                <a:solidFill>
                  <a:srgbClr val="EEECE1"/>
                </a:solidFill>
              </a:rPr>
              <a:t>7/12/2015</a:t>
            </a:r>
            <a:endParaRPr lang="en-GB" dirty="0">
              <a:solidFill>
                <a:srgbClr val="EEECE1"/>
              </a:solidFill>
            </a:endParaRPr>
          </a:p>
        </p:txBody>
      </p:sp>
      <p:pic>
        <p:nvPicPr>
          <p:cNvPr id="8" name="image07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068" y="2166168"/>
            <a:ext cx="865158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03672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Workflows WG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17232"/>
            <a:ext cx="7571184" cy="608931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raditional </a:t>
            </a:r>
            <a:r>
              <a:rPr lang="en-US" dirty="0"/>
              <a:t>article publication workflow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hangingPunct="1"/>
            <a:r>
              <a:rPr lang="en-GB" dirty="0" smtClean="0"/>
              <a:t>Open Science Data Workshop, Kyoto 2015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eaLnBrk="1" hangingPunct="1"/>
            <a:r>
              <a:rPr lang="en-US" smtClean="0">
                <a:solidFill>
                  <a:srgbClr val="EEECE1"/>
                </a:solidFill>
              </a:rPr>
              <a:t>7/12/2015</a:t>
            </a:r>
            <a:endParaRPr lang="en-GB" dirty="0">
              <a:solidFill>
                <a:srgbClr val="EEECE1"/>
              </a:solidFill>
            </a:endParaRPr>
          </a:p>
        </p:txBody>
      </p:sp>
      <p:pic>
        <p:nvPicPr>
          <p:cNvPr id="6" name="image08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39551" y="1600200"/>
            <a:ext cx="8631567" cy="2332856"/>
          </a:xfrm>
          <a:prstGeom prst="rect">
            <a:avLst/>
          </a:prstGeom>
          <a:ln/>
        </p:spPr>
      </p:pic>
      <p:pic>
        <p:nvPicPr>
          <p:cNvPr id="7" name="image09.png"/>
          <p:cNvPicPr/>
          <p:nvPr/>
        </p:nvPicPr>
        <p:blipFill>
          <a:blip r:embed="rId3"/>
          <a:srcRect b="94982"/>
          <a:stretch>
            <a:fillRect/>
          </a:stretch>
        </p:blipFill>
        <p:spPr>
          <a:xfrm>
            <a:off x="1993142" y="4115618"/>
            <a:ext cx="6561474" cy="46551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33978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Workflows WG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33256"/>
            <a:ext cx="7571184" cy="576064"/>
          </a:xfrm>
        </p:spPr>
        <p:txBody>
          <a:bodyPr/>
          <a:lstStyle/>
          <a:p>
            <a:r>
              <a:rPr lang="en-US" dirty="0" smtClean="0"/>
              <a:t>‘Reproducible’ </a:t>
            </a:r>
            <a:r>
              <a:rPr lang="en-US" dirty="0"/>
              <a:t>research workflow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hangingPunct="1"/>
            <a:r>
              <a:rPr lang="en-GB" dirty="0" smtClean="0"/>
              <a:t>Open Science Data Workshop, Kyoto 2015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eaLnBrk="1" hangingPunct="1"/>
            <a:r>
              <a:rPr lang="en-US" smtClean="0">
                <a:solidFill>
                  <a:srgbClr val="EEECE1"/>
                </a:solidFill>
              </a:rPr>
              <a:t>7/12/2015</a:t>
            </a:r>
            <a:endParaRPr lang="en-GB" dirty="0">
              <a:solidFill>
                <a:srgbClr val="EEECE1"/>
              </a:solidFill>
            </a:endParaRPr>
          </a:p>
        </p:txBody>
      </p:sp>
      <p:pic>
        <p:nvPicPr>
          <p:cNvPr id="8" name="image02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340768"/>
            <a:ext cx="8363272" cy="3239826"/>
          </a:xfrm>
          <a:prstGeom prst="rect">
            <a:avLst/>
          </a:prstGeom>
          <a:ln/>
        </p:spPr>
      </p:pic>
      <p:pic>
        <p:nvPicPr>
          <p:cNvPr id="7" name="image09.png"/>
          <p:cNvPicPr/>
          <p:nvPr/>
        </p:nvPicPr>
        <p:blipFill>
          <a:blip r:embed="rId3"/>
          <a:srcRect b="94982"/>
          <a:stretch>
            <a:fillRect/>
          </a:stretch>
        </p:blipFill>
        <p:spPr>
          <a:xfrm>
            <a:off x="1907704" y="4580594"/>
            <a:ext cx="6561474" cy="46551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2778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/>
          <a:lstStyle/>
          <a:p>
            <a:r>
              <a:rPr lang="en-GB" sz="4000" dirty="0" smtClean="0"/>
              <a:t>Data </a:t>
            </a:r>
            <a:r>
              <a:rPr lang="en-GB" sz="4000" dirty="0"/>
              <a:t>Intensive Science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eaLnBrk="1" hangingPunct="1"/>
            <a:r>
              <a:rPr lang="en-US" smtClean="0">
                <a:solidFill>
                  <a:srgbClr val="EEECE1"/>
                </a:solidFill>
              </a:rPr>
              <a:t>7/12/2015</a:t>
            </a:r>
            <a:endParaRPr lang="en-GB" dirty="0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hangingPunct="1"/>
            <a:r>
              <a:rPr lang="en-GB" smtClean="0"/>
              <a:t>Open Science Data Workshop, Kyoto 2015</a:t>
            </a:r>
            <a:endParaRPr lang="en-GB" dirty="0"/>
          </a:p>
        </p:txBody>
      </p:sp>
      <p:pic>
        <p:nvPicPr>
          <p:cNvPr id="2" name="Picture 2" descr="https://upload.wikimedia.org/wikipedia/commons/thumb/4/4e/Eniac.jpg/1024px-Eni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4" y="1515820"/>
            <a:ext cx="2253464" cy="172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8/8d/GPS_Satellite_NASA_art-ii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28" y="1862014"/>
            <a:ext cx="2471144" cy="19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0/04/RU02_flying_in_Sargasso_Se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806" y="2330760"/>
            <a:ext cx="2738561" cy="205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9/9a/Illumina_HiSeq_2500.jpg/1280px-Illumina_HiSeq_25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59" y="2835484"/>
            <a:ext cx="3164425" cy="24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pload.wikimedia.org/wikipedia/commons/thumb/d/d3/IBM_Blue_Gene_P_supercomputer.jpg/1280px-IBM_Blue_Gene_P_supercomput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969" y="3370912"/>
            <a:ext cx="3551495" cy="235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upload.wikimedia.org/wikipedia/commons/thumb/c/c1/Lenovo_Ideapad_U8_MID_example.jpg/1280px-Lenovo_Ideapad_U8_MID_exampl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02488"/>
            <a:ext cx="3540741" cy="242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nsidc.org/icelights/files/2012/03/CCSM4_smal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4" y="1378898"/>
            <a:ext cx="5662503" cy="530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50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Workflows WG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05264"/>
            <a:ext cx="7571184" cy="576064"/>
          </a:xfrm>
        </p:spPr>
        <p:txBody>
          <a:bodyPr/>
          <a:lstStyle/>
          <a:p>
            <a:r>
              <a:rPr lang="en-US" dirty="0" smtClean="0"/>
              <a:t>Data Publication research </a:t>
            </a:r>
            <a:r>
              <a:rPr lang="en-US" dirty="0"/>
              <a:t>workflow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hangingPunct="1"/>
            <a:r>
              <a:rPr lang="en-GB" dirty="0" smtClean="0"/>
              <a:t>Open Science Data Workshop, Kyoto 2015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eaLnBrk="1" hangingPunct="1"/>
            <a:r>
              <a:rPr lang="en-US" smtClean="0">
                <a:solidFill>
                  <a:srgbClr val="EEECE1"/>
                </a:solidFill>
              </a:rPr>
              <a:t>7/12/2015</a:t>
            </a:r>
            <a:endParaRPr lang="en-GB" dirty="0">
              <a:solidFill>
                <a:srgbClr val="EEECE1"/>
              </a:solidFill>
            </a:endParaRPr>
          </a:p>
        </p:txBody>
      </p:sp>
      <p:pic>
        <p:nvPicPr>
          <p:cNvPr id="9" name="image06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199" y="1052736"/>
            <a:ext cx="7682211" cy="489654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9789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Workflows WG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89240"/>
            <a:ext cx="7571184" cy="536923"/>
          </a:xfrm>
        </p:spPr>
        <p:txBody>
          <a:bodyPr/>
          <a:lstStyle/>
          <a:p>
            <a:r>
              <a:rPr lang="en-GB" sz="2400" dirty="0">
                <a:hlinkClick r:id="rId2"/>
              </a:rPr>
              <a:t>http://</a:t>
            </a:r>
            <a:r>
              <a:rPr lang="en-GB" sz="2400" dirty="0" smtClean="0">
                <a:hlinkClick r:id="rId2"/>
              </a:rPr>
              <a:t>dx.doi.org/10.5281/zenodo.34542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hangingPunct="1"/>
            <a:r>
              <a:rPr lang="en-GB" smtClean="0"/>
              <a:t>Open Science Data Workshop, Kyoto 2015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eaLnBrk="1" hangingPunct="1"/>
            <a:r>
              <a:rPr lang="en-US" smtClean="0">
                <a:solidFill>
                  <a:srgbClr val="EEECE1"/>
                </a:solidFill>
              </a:rPr>
              <a:t>7/12/2015</a:t>
            </a:r>
            <a:endParaRPr lang="en-GB" dirty="0">
              <a:solidFill>
                <a:srgbClr val="EEECE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81708"/>
            <a:ext cx="4734840" cy="40440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58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Services </a:t>
            </a:r>
            <a:r>
              <a:rPr lang="en" dirty="0"/>
              <a:t>WG</a:t>
            </a:r>
          </a:p>
        </p:txBody>
      </p:sp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401300"/>
            <a:ext cx="8299424" cy="296214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 txBox="1"/>
          <p:nvPr/>
        </p:nvSpPr>
        <p:spPr>
          <a:xfrm>
            <a:off x="278250" y="1239375"/>
            <a:ext cx="8408399" cy="1161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2000" b="1" i="1" dirty="0">
                <a:solidFill>
                  <a:schemeClr val="tx2"/>
                </a:solidFill>
                <a:latin typeface="Helvetica Neue LT Std 35 Thin"/>
                <a:ea typeface="ＭＳ Ｐゴシック" charset="0"/>
              </a:rPr>
              <a:t>How to move from a plethora of (mostly) bilateral arrangements to a </a:t>
            </a:r>
            <a:r>
              <a:rPr lang="en" sz="2000" b="1" i="1" dirty="0" smtClean="0">
                <a:solidFill>
                  <a:schemeClr val="tx2"/>
                </a:solidFill>
                <a:latin typeface="Helvetica Neue LT Std 35 Thin"/>
                <a:ea typeface="ＭＳ Ｐゴシック" charset="0"/>
              </a:rPr>
              <a:t>universal service </a:t>
            </a:r>
            <a:r>
              <a:rPr lang="en" sz="2000" b="1" i="1" dirty="0">
                <a:solidFill>
                  <a:schemeClr val="tx2"/>
                </a:solidFill>
                <a:latin typeface="Helvetica Neue LT Std 35 Thin"/>
                <a:ea typeface="ＭＳ Ｐゴシック" charset="0"/>
              </a:rPr>
              <a:t>model infrastructure for the research data publication landscape?</a:t>
            </a:r>
          </a:p>
          <a:p>
            <a:pPr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47" name="Shape 47"/>
          <p:cNvSpPr txBox="1"/>
          <p:nvPr/>
        </p:nvSpPr>
        <p:spPr>
          <a:xfrm>
            <a:off x="202050" y="4621275"/>
            <a:ext cx="4010099" cy="199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b="1" i="1" dirty="0">
                <a:solidFill>
                  <a:schemeClr val="tx2"/>
                </a:solidFill>
                <a:latin typeface="Helvetica Neue LT Std 35 Thin"/>
                <a:ea typeface="ＭＳ Ｐゴシック" charset="0"/>
              </a:rPr>
              <a:t>Increase interoperability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b="1" i="1" dirty="0">
                <a:solidFill>
                  <a:schemeClr val="tx2"/>
                </a:solidFill>
                <a:latin typeface="Helvetica Neue LT Std 35 Thin"/>
                <a:ea typeface="ＭＳ Ｐゴシック" charset="0"/>
              </a:rPr>
              <a:t>Decrease systemic inefficiencies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b="1" i="1" dirty="0">
                <a:solidFill>
                  <a:schemeClr val="tx2"/>
                </a:solidFill>
                <a:latin typeface="Helvetica Neue LT Std 35 Thin"/>
                <a:ea typeface="ＭＳ Ｐゴシック" charset="0"/>
              </a:rPr>
              <a:t>Power new tools and functionalities to the benefit </a:t>
            </a:r>
            <a:br>
              <a:rPr lang="en" sz="1800" b="1" i="1" dirty="0">
                <a:solidFill>
                  <a:schemeClr val="tx2"/>
                </a:solidFill>
                <a:latin typeface="Helvetica Neue LT Std 35 Thin"/>
                <a:ea typeface="ＭＳ Ｐゴシック" charset="0"/>
              </a:rPr>
            </a:br>
            <a:r>
              <a:rPr lang="en" sz="1800" b="1" i="1" dirty="0" smtClean="0">
                <a:solidFill>
                  <a:schemeClr val="tx2"/>
                </a:solidFill>
                <a:latin typeface="Helvetica Neue LT Std 35 Thin"/>
                <a:ea typeface="ＭＳ Ｐゴシック" charset="0"/>
              </a:rPr>
              <a:t>of </a:t>
            </a:r>
            <a:r>
              <a:rPr lang="en" sz="1800" b="1" i="1" dirty="0">
                <a:solidFill>
                  <a:schemeClr val="tx2"/>
                </a:solidFill>
                <a:latin typeface="Helvetica Neue LT Std 35 Thin"/>
                <a:ea typeface="ＭＳ Ｐゴシック" charset="0"/>
              </a:rPr>
              <a:t>researchers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95819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 r="34132" b="35504"/>
          <a:stretch/>
        </p:blipFill>
        <p:spPr>
          <a:xfrm>
            <a:off x="2729307" y="1772816"/>
            <a:ext cx="3786910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en-GB" dirty="0" smtClean="0"/>
              <a:t>Services WG: User Scenarios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eaLnBrk="1" hangingPunct="1"/>
            <a:r>
              <a:rPr lang="en-US" smtClean="0">
                <a:solidFill>
                  <a:srgbClr val="EEECE1"/>
                </a:solidFill>
              </a:rPr>
              <a:t>7/12/2015</a:t>
            </a:r>
            <a:endParaRPr lang="en-GB" dirty="0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hangingPunct="1"/>
            <a:r>
              <a:rPr lang="en-GB" smtClean="0"/>
              <a:t>Open Science Data Workshop, Kyoto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2152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Services WG: DLI Prototype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6021288"/>
            <a:ext cx="8229600" cy="546612"/>
          </a:xfrm>
        </p:spPr>
        <p:txBody>
          <a:bodyPr/>
          <a:lstStyle/>
          <a:p>
            <a:r>
              <a:rPr lang="en-GB" sz="1800" dirty="0">
                <a:hlinkClick r:id="rId3"/>
              </a:rPr>
              <a:t>http://dliservice.research-infrastructures.eu</a:t>
            </a:r>
            <a:r>
              <a:rPr lang="en-GB" sz="1800" dirty="0" smtClean="0">
                <a:hlinkClick r:id="rId3"/>
              </a:rPr>
              <a:t>/#/</a:t>
            </a:r>
            <a:r>
              <a:rPr lang="en-GB" sz="1800" dirty="0" smtClean="0"/>
              <a:t> </a:t>
            </a:r>
            <a:endParaRPr lang="en-GB" sz="1800" dirty="0"/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67895"/>
            <a:ext cx="4824536" cy="42862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73833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933056"/>
            <a:ext cx="8229600" cy="292494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2400" b="1" i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12–16 September 2016</a:t>
            </a:r>
            <a:r>
              <a:rPr lang="en-GB" sz="2400" b="1" i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Denver, Colorado, USA</a:t>
            </a:r>
            <a:endParaRPr lang="en-GB" sz="2400" b="1" i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GB" sz="2400" b="1" i="1" dirty="0" err="1" smtClean="0">
                <a:ln w="1905"/>
                <a:solidFill>
                  <a:srgbClr val="F0592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SciDataCon</a:t>
            </a:r>
            <a:r>
              <a:rPr lang="en-GB" sz="2400" b="1" i="1" dirty="0" smtClean="0">
                <a:ln w="1905"/>
                <a:solidFill>
                  <a:srgbClr val="F0592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2400" b="1" i="1" dirty="0">
                <a:ln w="1905"/>
                <a:solidFill>
                  <a:srgbClr val="F0592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2016</a:t>
            </a:r>
          </a:p>
          <a:p>
            <a:pPr algn="ctr">
              <a:lnSpc>
                <a:spcPct val="150000"/>
              </a:lnSpc>
            </a:pPr>
            <a:r>
              <a:rPr lang="en-US" sz="2400" b="1" i="1" dirty="0">
                <a:ln w="1905"/>
                <a:solidFill>
                  <a:srgbClr val="F0592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International Data Forum</a:t>
            </a:r>
          </a:p>
          <a:p>
            <a:pPr algn="ctr">
              <a:lnSpc>
                <a:spcPct val="150000"/>
              </a:lnSpc>
            </a:pPr>
            <a:r>
              <a:rPr lang="en-US" sz="2400" b="1" i="1" dirty="0">
                <a:ln w="1905"/>
                <a:solidFill>
                  <a:srgbClr val="F0592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RDA 8</a:t>
            </a:r>
            <a:r>
              <a:rPr lang="en-US" sz="2400" b="1" i="1" baseline="30000" dirty="0">
                <a:ln w="1905"/>
                <a:solidFill>
                  <a:srgbClr val="F0592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</a:t>
            </a:r>
            <a:r>
              <a:rPr lang="en-US" sz="2400" b="1" i="1" dirty="0">
                <a:ln w="1905"/>
                <a:solidFill>
                  <a:srgbClr val="F0592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Plenary</a:t>
            </a:r>
          </a:p>
          <a:p>
            <a:pPr algn="ctr">
              <a:lnSpc>
                <a:spcPct val="150000"/>
              </a:lnSpc>
            </a:pPr>
            <a:r>
              <a:rPr lang="en-GB" sz="2000" b="1" i="1" u="sng" dirty="0" smtClean="0">
                <a:ln w="1905"/>
                <a:solidFill>
                  <a:srgbClr val="33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info@internationaldataweek.org </a:t>
            </a:r>
            <a:endParaRPr lang="en-GB" sz="2000" b="1" i="1" u="sng" dirty="0">
              <a:ln w="1905"/>
              <a:solidFill>
                <a:srgbClr val="33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570" y="-34776"/>
            <a:ext cx="1026114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864096"/>
          </a:xfrm>
        </p:spPr>
        <p:txBody>
          <a:bodyPr>
            <a:normAutofit/>
          </a:bodyPr>
          <a:lstStyle/>
          <a:p>
            <a:r>
              <a:rPr lang="en-US" dirty="0" smtClean="0"/>
              <a:t>Thank you!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685800" y="1772816"/>
            <a:ext cx="8134672" cy="316835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defTabSz="457200" eaLnBrk="1" hangingPunct="1"/>
            <a:r>
              <a:rPr lang="en-US" sz="1600" b="1" u="sng" dirty="0">
                <a:solidFill>
                  <a:srgbClr val="17375E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Photo credits:</a:t>
            </a:r>
          </a:p>
          <a:p>
            <a:pPr marL="285750" indent="-285750" defTabSz="457200" eaLnBrk="1" hangingPunct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ENIAC U.S. Army </a:t>
            </a:r>
            <a:r>
              <a:rPr lang="en-US" sz="1600" dirty="0" smtClean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photo</a:t>
            </a:r>
            <a:r>
              <a:rPr lang="en-GB" sz="1600" dirty="0" smtClean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: </a:t>
            </a:r>
            <a:r>
              <a:rPr lang="en-GB" sz="1600" dirty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CC 0 </a:t>
            </a:r>
            <a:r>
              <a:rPr lang="en-US" sz="1600" dirty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via Wikimedia </a:t>
            </a:r>
            <a:r>
              <a:rPr lang="en-US" sz="1600" dirty="0" smtClean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Commons</a:t>
            </a:r>
          </a:p>
          <a:p>
            <a:pPr marL="285750" indent="-285750" defTabSz="457200" eaLnBrk="1" hangingPunct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GPS Block II-F </a:t>
            </a:r>
            <a:r>
              <a:rPr lang="en-US" sz="1600" dirty="0" smtClean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satellite</a:t>
            </a:r>
            <a:r>
              <a:rPr lang="en-GB" sz="1600" dirty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: CC 0 </a:t>
            </a:r>
            <a:r>
              <a:rPr lang="en-US" sz="1600" dirty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via Wikimedia </a:t>
            </a:r>
            <a:r>
              <a:rPr lang="en-US" sz="1600" dirty="0" smtClean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Commons</a:t>
            </a:r>
          </a:p>
          <a:p>
            <a:pPr marL="285750" indent="-285750" defTabSz="457200" eaLnBrk="1" hangingPunct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DNA Sequencer </a:t>
            </a:r>
            <a:r>
              <a:rPr lang="en-US" sz="1600" dirty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by Konrad </a:t>
            </a:r>
            <a:r>
              <a:rPr lang="en-US" sz="1600" dirty="0" err="1" smtClean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Förstner</a:t>
            </a:r>
            <a:r>
              <a:rPr lang="en-GB" sz="1600" dirty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: CC 0 </a:t>
            </a:r>
            <a:r>
              <a:rPr lang="en-US" sz="1600" dirty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via Wikimedia </a:t>
            </a:r>
            <a:r>
              <a:rPr lang="en-US" sz="1600" dirty="0" smtClean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Commons</a:t>
            </a:r>
          </a:p>
          <a:p>
            <a:pPr marL="285750" indent="-285750" defTabSz="457200" eaLnBrk="1" hangingPunct="1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IBM's Blue Gene/P supercomputer by Argonne National </a:t>
            </a:r>
            <a:r>
              <a:rPr lang="en-GB" sz="1600" dirty="0" smtClean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Laboratory</a:t>
            </a:r>
            <a:r>
              <a:rPr lang="en-US" sz="1600" dirty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 : CC BY </a:t>
            </a:r>
            <a:r>
              <a:rPr lang="en-US" sz="1600" dirty="0" smtClean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Flickr</a:t>
            </a:r>
          </a:p>
          <a:p>
            <a:pPr marL="285750" indent="-285750" defTabSz="457200" eaLnBrk="1" hangingPunct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Lenovo </a:t>
            </a:r>
            <a:r>
              <a:rPr lang="en-US" sz="1600" dirty="0" err="1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Ideapad</a:t>
            </a:r>
            <a:r>
              <a:rPr lang="en-US" sz="1600" dirty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 U8 </a:t>
            </a:r>
            <a:r>
              <a:rPr lang="en-US" sz="1600" dirty="0" smtClean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MID by </a:t>
            </a:r>
            <a:r>
              <a:rPr lang="en-US" sz="1600" dirty="0" err="1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Corymgrenier</a:t>
            </a:r>
            <a:r>
              <a:rPr lang="en-US" sz="1600" dirty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: CC </a:t>
            </a:r>
            <a:r>
              <a:rPr lang="en-US" sz="1600" dirty="0" smtClean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BY</a:t>
            </a:r>
          </a:p>
          <a:p>
            <a:pPr marL="285750" indent="-285750" defTabSz="457200" eaLnBrk="1" hangingPunct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Climate </a:t>
            </a:r>
            <a:r>
              <a:rPr lang="en-US" sz="1600" dirty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model UCAR, image courtesy Gary Strand, </a:t>
            </a:r>
            <a:r>
              <a:rPr lang="en-US" sz="1600" dirty="0" smtClean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NCAR</a:t>
            </a:r>
          </a:p>
          <a:p>
            <a:pPr marL="285750" indent="-285750" defTabSz="457200" eaLnBrk="1" hangingPunct="1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To </a:t>
            </a:r>
            <a:r>
              <a:rPr lang="en-GB" sz="1600" dirty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deposit or not to </a:t>
            </a:r>
            <a:r>
              <a:rPr lang="en-GB" sz="1600" dirty="0" smtClean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deposit </a:t>
            </a:r>
            <a:r>
              <a:rPr lang="en-US" sz="1600" dirty="0" smtClean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by Ainsley </a:t>
            </a:r>
            <a:r>
              <a:rPr lang="en-US" sz="1600" dirty="0" err="1" smtClean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Seago</a:t>
            </a:r>
            <a:r>
              <a:rPr lang="en-US" sz="1600" dirty="0" smtClean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: </a:t>
            </a:r>
            <a:r>
              <a:rPr lang="en-US" sz="1600" dirty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CC BY via  </a:t>
            </a:r>
            <a:r>
              <a:rPr lang="en-US" sz="1600" dirty="0" err="1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PLoS</a:t>
            </a:r>
            <a:r>
              <a:rPr lang="en-US" sz="1600" dirty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err="1" smtClean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Biol</a:t>
            </a:r>
            <a:endParaRPr lang="en-US" sz="1600" dirty="0" smtClean="0">
              <a:solidFill>
                <a:srgbClr val="003066"/>
              </a:solidFill>
              <a:latin typeface="Helvetica Neue LT Std 45 Light"/>
              <a:ea typeface="ＭＳ Ｐゴシック" charset="0"/>
              <a:cs typeface="ＭＳ Ｐゴシック" charset="0"/>
            </a:endParaRPr>
          </a:p>
          <a:p>
            <a:pPr marL="285750" indent="-285750" defTabSz="457200" eaLnBrk="1" hangingPunct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Tarte Tatin </a:t>
            </a:r>
            <a:r>
              <a:rPr lang="en-US" sz="1600" dirty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by </a:t>
            </a:r>
            <a:r>
              <a:rPr lang="en-US" sz="1600" dirty="0" err="1" smtClean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Wmeinhart</a:t>
            </a:r>
            <a:r>
              <a:rPr lang="en-US" sz="1600" dirty="0" smtClean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: CC BY via Wikimedia Commons</a:t>
            </a:r>
          </a:p>
          <a:p>
            <a:pPr marL="285750" indent="-285750" defTabSz="457200" eaLnBrk="1" hangingPunct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Carrot </a:t>
            </a:r>
            <a:r>
              <a:rPr lang="en-US" sz="1600" dirty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and stick motivation by </a:t>
            </a:r>
            <a:r>
              <a:rPr lang="en-US" sz="1600" dirty="0" err="1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Nevit</a:t>
            </a:r>
            <a:r>
              <a:rPr lang="en-US" sz="1600" dirty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err="1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Dilmen</a:t>
            </a:r>
            <a:r>
              <a:rPr lang="en-US" sz="1600" dirty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 CC </a:t>
            </a:r>
            <a:r>
              <a:rPr lang="en-US" sz="1600" dirty="0" smtClean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BY </a:t>
            </a:r>
            <a:r>
              <a:rPr lang="en-US" sz="1600" dirty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via Wikimedia </a:t>
            </a:r>
            <a:r>
              <a:rPr lang="en-US" sz="1600" dirty="0" smtClean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Commons</a:t>
            </a:r>
          </a:p>
          <a:p>
            <a:pPr marL="285750" indent="-285750" defTabSz="457200" eaLnBrk="1" hangingPunct="1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WWI Cartoon by Boardman Robinson: CC 0 </a:t>
            </a:r>
            <a:r>
              <a:rPr lang="en-US" sz="1600" dirty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via Wikimedia </a:t>
            </a:r>
            <a:r>
              <a:rPr lang="en-US" sz="1600" dirty="0" smtClean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Commons</a:t>
            </a:r>
          </a:p>
          <a:p>
            <a:pPr marL="285750" indent="-285750" defTabSz="457200" eaLnBrk="1" hangingPunct="1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How complete and reusable are </a:t>
            </a:r>
            <a:r>
              <a:rPr lang="en-GB" sz="1600" dirty="0" smtClean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PAD in </a:t>
            </a:r>
            <a:r>
              <a:rPr lang="en-GB" sz="1600" dirty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ecology and evolution</a:t>
            </a:r>
            <a:r>
              <a:rPr lang="en-GB" sz="1600" dirty="0" smtClean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?</a:t>
            </a:r>
            <a:r>
              <a:rPr lang="fr-FR" sz="1600" dirty="0" smtClean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 By PLOS </a:t>
            </a:r>
            <a:r>
              <a:rPr lang="fr-FR" sz="1600" dirty="0" err="1" smtClean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Biology</a:t>
            </a:r>
            <a:r>
              <a:rPr lang="fr-FR" sz="1600" dirty="0" smtClean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, CC BY 2015 </a:t>
            </a:r>
            <a:r>
              <a:rPr lang="fr-FR" sz="1600" dirty="0">
                <a:solidFill>
                  <a:srgbClr val="003066"/>
                </a:solidFill>
                <a:latin typeface="Helvetica Neue LT Std 45 Light"/>
                <a:ea typeface="ＭＳ Ｐゴシック" charset="0"/>
                <a:cs typeface="ＭＳ Ｐゴシック" charset="0"/>
              </a:rPr>
              <a:t>Roche et al.</a:t>
            </a:r>
            <a:endParaRPr lang="en-US" sz="1600" dirty="0">
              <a:solidFill>
                <a:srgbClr val="003066"/>
              </a:solidFill>
              <a:latin typeface="Helvetica Neue LT Std 45 Ligh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143000"/>
          </a:xfrm>
        </p:spPr>
        <p:txBody>
          <a:bodyPr/>
          <a:lstStyle/>
          <a:p>
            <a:r>
              <a:rPr lang="en-GB" dirty="0" smtClean="0"/>
              <a:t>Open Data for Science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4857403"/>
          </a:xfrm>
        </p:spPr>
        <p:txBody>
          <a:bodyPr/>
          <a:lstStyle/>
          <a:p>
            <a:r>
              <a:rPr lang="en-GB" i="1" dirty="0" smtClean="0"/>
              <a:t>‘</a:t>
            </a:r>
            <a:r>
              <a:rPr lang="en-GB" i="1" dirty="0"/>
              <a:t>A</a:t>
            </a:r>
            <a:r>
              <a:rPr lang="en-GB" i="1" dirty="0" smtClean="0"/>
              <a:t>ll </a:t>
            </a:r>
            <a:r>
              <a:rPr lang="en-GB" i="1" dirty="0"/>
              <a:t>observational data shall be available to scientists and scientific institutions in all countries</a:t>
            </a:r>
            <a:r>
              <a:rPr lang="en-GB" i="1" dirty="0" smtClean="0"/>
              <a:t>.’ </a:t>
            </a:r>
            <a:r>
              <a:rPr lang="en-GB" sz="2800" b="1" dirty="0"/>
              <a:t>IGY 1957–58</a:t>
            </a:r>
          </a:p>
        </p:txBody>
      </p:sp>
      <p:sp>
        <p:nvSpPr>
          <p:cNvPr id="6" name="Content Placeholder 11"/>
          <p:cNvSpPr txBox="1">
            <a:spLocks/>
          </p:cNvSpPr>
          <p:nvPr/>
        </p:nvSpPr>
        <p:spPr bwMode="auto">
          <a:xfrm>
            <a:off x="1217712" y="3284857"/>
            <a:ext cx="7931224" cy="219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ts val="1300"/>
              </a:spcBef>
              <a:spcAft>
                <a:spcPct val="0"/>
              </a:spcAft>
              <a:buFont typeface="Arial" charset="0"/>
              <a:defRPr sz="3200" kern="1200">
                <a:solidFill>
                  <a:srgbClr val="17375E"/>
                </a:solidFill>
                <a:latin typeface="Helvetica Neue LT Std 45 Ligh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13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17375E"/>
                </a:solidFill>
                <a:latin typeface="Helvetica Neue LT Std 35 Thin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ts val="1300"/>
              </a:spcBef>
              <a:spcAft>
                <a:spcPct val="0"/>
              </a:spcAft>
              <a:buFont typeface="Courier New" charset="0"/>
              <a:buChar char="o"/>
              <a:defRPr sz="2400" kern="1200">
                <a:solidFill>
                  <a:srgbClr val="17375E"/>
                </a:solidFill>
                <a:latin typeface="Helvetica Neue LT Std 35 Thin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ts val="13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17375E"/>
                </a:solidFill>
                <a:latin typeface="Helvetica Neue LT Std 35 Thin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ts val="13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17375E"/>
                </a:solidFill>
                <a:latin typeface="Helvetica Neue LT Std 35 Thin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4010" y="3060427"/>
            <a:ext cx="8181494" cy="2068353"/>
            <a:chOff x="35496" y="2800012"/>
            <a:chExt cx="9039131" cy="228517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6492" y="2803588"/>
              <a:ext cx="1552173" cy="227411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84" y="2811072"/>
              <a:ext cx="1493243" cy="227411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2807167"/>
              <a:ext cx="1489493" cy="227411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000" y="2800012"/>
              <a:ext cx="1489493" cy="228126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666" y="2807169"/>
              <a:ext cx="1522718" cy="227411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989" y="2807166"/>
              <a:ext cx="1492011" cy="2274113"/>
            </a:xfrm>
            <a:prstGeom prst="rect">
              <a:avLst/>
            </a:prstGeom>
          </p:spPr>
        </p:pic>
      </p:grpSp>
      <p:sp>
        <p:nvSpPr>
          <p:cNvPr id="14" name="Flowchart: Merge 15"/>
          <p:cNvSpPr/>
          <p:nvPr/>
        </p:nvSpPr>
        <p:spPr>
          <a:xfrm>
            <a:off x="683568" y="5146375"/>
            <a:ext cx="8182379" cy="614861"/>
          </a:xfrm>
          <a:prstGeom prst="flowChartMerge">
            <a:avLst/>
          </a:prstGeom>
          <a:blipFill dpi="0" rotWithShape="1">
            <a:blip r:embed="rId9">
              <a:alphaModFix amt="78000"/>
            </a:blip>
            <a:srcRect/>
            <a:tile tx="0" ty="0" sx="100000" sy="100000" flip="x" algn="tr"/>
          </a:blip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3" descr="fags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872" y="5933649"/>
            <a:ext cx="749956" cy="74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suewdc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757" y="5957349"/>
            <a:ext cx="918132" cy="72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2/25/Open_Access_logo_PLoS_white.svg/2000px-Open_Access_logo_PLoS_white.sv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553" y="1771769"/>
            <a:ext cx="2560168" cy="400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eaLnBrk="1" hangingPunct="1"/>
            <a:r>
              <a:rPr lang="en-US" smtClean="0">
                <a:solidFill>
                  <a:srgbClr val="EEECE1"/>
                </a:solidFill>
              </a:rPr>
              <a:t>7/12/2015</a:t>
            </a:r>
            <a:endParaRPr lang="en-GB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54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r>
              <a:rPr lang="en-US" dirty="0" smtClean="0"/>
              <a:t>IPY 2007–08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268760"/>
            <a:ext cx="8363272" cy="4857403"/>
          </a:xfrm>
        </p:spPr>
        <p:txBody>
          <a:bodyPr/>
          <a:lstStyle/>
          <a:p>
            <a:r>
              <a:rPr lang="en-GB" sz="2900" i="1" dirty="0"/>
              <a:t>‘IPY </a:t>
            </a:r>
            <a:r>
              <a:rPr lang="en-GB" sz="2900" i="1" dirty="0" smtClean="0"/>
              <a:t>data, including </a:t>
            </a:r>
            <a:r>
              <a:rPr lang="en-GB" sz="2900" i="1" dirty="0"/>
              <a:t>operational data delivered in </a:t>
            </a:r>
            <a:r>
              <a:rPr lang="en-GB" sz="2900" i="1" dirty="0" smtClean="0"/>
              <a:t>real time</a:t>
            </a:r>
            <a:r>
              <a:rPr lang="en-GB" sz="2900" i="1" dirty="0"/>
              <a:t>, are made available fully, freely, openly, and on the shortest feasible </a:t>
            </a:r>
            <a:r>
              <a:rPr lang="en-GB" sz="2900" i="1" dirty="0" smtClean="0"/>
              <a:t>timescale… </a:t>
            </a:r>
            <a:br>
              <a:rPr lang="en-GB" sz="2900" i="1" dirty="0" smtClean="0"/>
            </a:br>
            <a:r>
              <a:rPr lang="en-GB" sz="2900" i="1" dirty="0" smtClean="0"/>
              <a:t>It </a:t>
            </a:r>
            <a:r>
              <a:rPr lang="en-GB" sz="2900" i="1" dirty="0"/>
              <a:t>is essential to ensure long-term </a:t>
            </a:r>
            <a:r>
              <a:rPr lang="en-GB" sz="2900" i="1" dirty="0" smtClean="0"/>
              <a:t>preservation </a:t>
            </a:r>
            <a:r>
              <a:rPr lang="en-GB" sz="2900" i="1" dirty="0"/>
              <a:t>and sustained </a:t>
            </a:r>
            <a:r>
              <a:rPr lang="en-GB" sz="2900" i="1" dirty="0" smtClean="0"/>
              <a:t>access.…’</a:t>
            </a:r>
            <a:endParaRPr lang="en-GB" sz="29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hangingPunct="1"/>
            <a:r>
              <a:rPr lang="en-GB" smtClean="0"/>
              <a:t>Open Science Data Workshop, Kyoto 2015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eaLnBrk="1" hangingPunct="1"/>
            <a:r>
              <a:rPr lang="en-US" smtClean="0">
                <a:solidFill>
                  <a:srgbClr val="EEECE1"/>
                </a:solidFill>
              </a:rPr>
              <a:t>7/12/2015</a:t>
            </a:r>
            <a:endParaRPr lang="en-GB" dirty="0">
              <a:solidFill>
                <a:srgbClr val="EEECE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8929" y="3623830"/>
            <a:ext cx="3667487" cy="2525068"/>
          </a:xfrm>
          <a:prstGeom prst="rect">
            <a:avLst/>
          </a:prstGeom>
        </p:spPr>
      </p:pic>
      <p:sp>
        <p:nvSpPr>
          <p:cNvPr id="7" name="Flowchart: Merge 6"/>
          <p:cNvSpPr/>
          <p:nvPr/>
        </p:nvSpPr>
        <p:spPr>
          <a:xfrm rot="5400000">
            <a:off x="3099521" y="4593265"/>
            <a:ext cx="2525068" cy="573748"/>
          </a:xfrm>
          <a:prstGeom prst="flowChartMerge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x" algn="tr"/>
          </a:blipFill>
          <a:ln w="25400">
            <a:solidFill>
              <a:schemeClr val="accent1">
                <a:shade val="50000"/>
                <a:alpha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File:To deposit or not to deposit, that is the question - journal.pbio.1001779.g0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07322"/>
            <a:ext cx="3310136" cy="253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76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/>
          <a:lstStyle/>
          <a:p>
            <a:r>
              <a:rPr lang="en-US" dirty="0" smtClean="0"/>
              <a:t>ICSU World Data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IPY </a:t>
            </a:r>
            <a:r>
              <a:rPr lang="en-US" dirty="0" smtClean="0"/>
              <a:t>influenced the WDS concept:</a:t>
            </a:r>
          </a:p>
          <a:p>
            <a:pPr marL="1200150" lvl="1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Operates as a network</a:t>
            </a:r>
          </a:p>
          <a:p>
            <a:pPr marL="1200150" lvl="1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Better geographic balance</a:t>
            </a:r>
          </a:p>
          <a:p>
            <a:pPr marL="1200150" lvl="1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Better disciplinary coverage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WDS created in 2008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First Scientific Committee 2009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First accredited members 2011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IPO hosted by NICT in 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hangingPunct="1"/>
            <a:r>
              <a:rPr lang="en-GB" smtClean="0"/>
              <a:t>Open Science Data Workshop, Kyoto 2015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eaLnBrk="1" hangingPunct="1"/>
            <a:r>
              <a:rPr lang="en-US" smtClean="0">
                <a:solidFill>
                  <a:srgbClr val="EEECE1"/>
                </a:solidFill>
              </a:rPr>
              <a:t>7/12/2015</a:t>
            </a:r>
            <a:endParaRPr lang="en-GB" dirty="0">
              <a:solidFill>
                <a:srgbClr val="EEECE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669" y="5373068"/>
            <a:ext cx="2438812" cy="122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6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GB" dirty="0" smtClean="0"/>
              <a:t>WDS Membership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pPr>
              <a:lnSpc>
                <a:spcPct val="124000"/>
              </a:lnSpc>
            </a:pPr>
            <a:r>
              <a:rPr lang="en-GB" dirty="0">
                <a:solidFill>
                  <a:schemeClr val="accent6"/>
                </a:solidFill>
              </a:rPr>
              <a:t>Scientific </a:t>
            </a:r>
            <a:r>
              <a:rPr lang="en-GB" dirty="0" smtClean="0">
                <a:solidFill>
                  <a:schemeClr val="accent6"/>
                </a:solidFill>
              </a:rPr>
              <a:t>Data </a:t>
            </a:r>
            <a:r>
              <a:rPr lang="en-GB" dirty="0">
                <a:solidFill>
                  <a:schemeClr val="accent6"/>
                </a:solidFill>
              </a:rPr>
              <a:t>S</a:t>
            </a:r>
            <a:r>
              <a:rPr lang="en-GB" dirty="0" smtClean="0">
                <a:solidFill>
                  <a:schemeClr val="accent6"/>
                </a:solidFill>
              </a:rPr>
              <a:t>ervices: </a:t>
            </a:r>
            <a:r>
              <a:rPr lang="en-GB" dirty="0" smtClean="0"/>
              <a:t>Assist </a:t>
            </a:r>
            <a:r>
              <a:rPr lang="en-GB" dirty="0"/>
              <a:t>organizations in the </a:t>
            </a:r>
            <a:r>
              <a:rPr lang="en-GB" b="1" dirty="0"/>
              <a:t>capture</a:t>
            </a:r>
            <a:r>
              <a:rPr lang="en-GB" dirty="0"/>
              <a:t>, </a:t>
            </a:r>
            <a:r>
              <a:rPr lang="en-GB" b="1" dirty="0"/>
              <a:t>storage</a:t>
            </a:r>
            <a:r>
              <a:rPr lang="en-GB" dirty="0"/>
              <a:t>, </a:t>
            </a:r>
            <a:r>
              <a:rPr lang="en-GB" b="1" dirty="0"/>
              <a:t>curation</a:t>
            </a:r>
            <a:r>
              <a:rPr lang="en-GB" dirty="0"/>
              <a:t>, </a:t>
            </a:r>
            <a:r>
              <a:rPr lang="en-GB" b="1" dirty="0"/>
              <a:t>long-term preservation</a:t>
            </a:r>
            <a:r>
              <a:rPr lang="en-GB" dirty="0"/>
              <a:t>, </a:t>
            </a:r>
            <a:r>
              <a:rPr lang="en-GB" b="1" dirty="0"/>
              <a:t>discovery</a:t>
            </a:r>
            <a:r>
              <a:rPr lang="en-GB" dirty="0"/>
              <a:t>, </a:t>
            </a:r>
            <a:r>
              <a:rPr lang="en-GB" b="1" dirty="0"/>
              <a:t>access</a:t>
            </a:r>
            <a:r>
              <a:rPr lang="en-GB" dirty="0"/>
              <a:t>, </a:t>
            </a:r>
            <a:r>
              <a:rPr lang="en-GB" b="1" dirty="0"/>
              <a:t>retrieval</a:t>
            </a:r>
            <a:r>
              <a:rPr lang="en-GB" dirty="0"/>
              <a:t>, </a:t>
            </a:r>
            <a:r>
              <a:rPr lang="en-GB" b="1" dirty="0"/>
              <a:t>aggregation</a:t>
            </a:r>
            <a:r>
              <a:rPr lang="en-GB" dirty="0"/>
              <a:t>, </a:t>
            </a:r>
            <a:r>
              <a:rPr lang="en-GB" b="1" dirty="0"/>
              <a:t>analysis</a:t>
            </a:r>
            <a:r>
              <a:rPr lang="en-GB" dirty="0"/>
              <a:t>, and/or </a:t>
            </a:r>
            <a:r>
              <a:rPr lang="en-GB" b="1" dirty="0"/>
              <a:t>visualization</a:t>
            </a:r>
            <a:r>
              <a:rPr lang="en-GB" dirty="0"/>
              <a:t> of scientific data, as well as in the associated </a:t>
            </a:r>
            <a:r>
              <a:rPr lang="en-GB" b="1" dirty="0"/>
              <a:t>legal </a:t>
            </a:r>
            <a:r>
              <a:rPr lang="en-GB" b="1" dirty="0" smtClean="0"/>
              <a:t>frameworks</a:t>
            </a:r>
            <a:r>
              <a:rPr lang="en-GB" dirty="0" smtClean="0"/>
              <a:t>... 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eaLnBrk="1" hangingPunct="1"/>
            <a:r>
              <a:rPr lang="en-US" smtClean="0">
                <a:solidFill>
                  <a:srgbClr val="EEECE1"/>
                </a:solidFill>
              </a:rPr>
              <a:t>7/12/2015</a:t>
            </a:r>
            <a:endParaRPr lang="en-GB" dirty="0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hangingPunct="1"/>
            <a:r>
              <a:rPr lang="en-GB" smtClean="0"/>
              <a:t>Open Science Data Workshop, Kyoto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017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WDS </a:t>
            </a:r>
            <a:r>
              <a:rPr lang="en-US" altLang="ja-JP" dirty="0" smtClean="0"/>
              <a:t>Goals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4737125"/>
          </a:xfrm>
        </p:spPr>
        <p:txBody>
          <a:bodyPr>
            <a:normAutofit fontScale="70000" lnSpcReduction="20000"/>
          </a:bodyPr>
          <a:lstStyle/>
          <a:p>
            <a:pPr marL="180000" indent="-180000">
              <a:lnSpc>
                <a:spcPct val="124000"/>
              </a:lnSpc>
              <a:buFont typeface="Arial" panose="020B0604020202020204" pitchFamily="34" charset="0"/>
              <a:buChar char="•"/>
            </a:pPr>
            <a:r>
              <a:rPr lang="en-US" altLang="ja-JP" sz="4300" dirty="0" smtClean="0"/>
              <a:t>Enable </a:t>
            </a:r>
            <a:r>
              <a:rPr lang="en-US" altLang="ja-JP" sz="4300" dirty="0"/>
              <a:t>universal and equitable </a:t>
            </a:r>
            <a:r>
              <a:rPr lang="en-US" altLang="ja-JP" sz="4300" dirty="0" smtClean="0"/>
              <a:t>(full and open) access </a:t>
            </a:r>
            <a:r>
              <a:rPr lang="en-US" altLang="ja-JP" sz="4300" dirty="0"/>
              <a:t>to </a:t>
            </a:r>
            <a:r>
              <a:rPr lang="en-US" altLang="ja-JP" sz="4300" b="1" dirty="0">
                <a:solidFill>
                  <a:schemeClr val="accent4">
                    <a:lumMod val="75000"/>
                  </a:schemeClr>
                </a:solidFill>
              </a:rPr>
              <a:t>quality-assured</a:t>
            </a:r>
            <a:r>
              <a:rPr lang="en-US" altLang="ja-JP" sz="4300" dirty="0">
                <a:solidFill>
                  <a:srgbClr val="FF0000"/>
                </a:solidFill>
              </a:rPr>
              <a:t> </a:t>
            </a:r>
            <a:r>
              <a:rPr lang="en-US" altLang="ja-JP" sz="4300" dirty="0"/>
              <a:t>scientific data, data services, products and information</a:t>
            </a:r>
          </a:p>
          <a:p>
            <a:pPr marL="180000" indent="-180000">
              <a:lnSpc>
                <a:spcPct val="124000"/>
              </a:lnSpc>
              <a:buFont typeface="Arial" panose="020B0604020202020204" pitchFamily="34" charset="0"/>
              <a:buChar char="•"/>
            </a:pPr>
            <a:r>
              <a:rPr lang="en-US" altLang="ja-JP" sz="4300" dirty="0"/>
              <a:t>Ensure</a:t>
            </a:r>
            <a:r>
              <a:rPr lang="en-US" altLang="ja-JP" sz="4300" dirty="0">
                <a:solidFill>
                  <a:srgbClr val="FF0000"/>
                </a:solidFill>
              </a:rPr>
              <a:t> </a:t>
            </a:r>
            <a:r>
              <a:rPr lang="en-US" altLang="ja-JP" sz="4300" b="1" dirty="0" smtClean="0">
                <a:solidFill>
                  <a:schemeClr val="accent4">
                    <a:lumMod val="75000"/>
                  </a:schemeClr>
                </a:solidFill>
              </a:rPr>
              <a:t>long-term </a:t>
            </a:r>
            <a:r>
              <a:rPr lang="en-US" altLang="ja-JP" sz="4300" dirty="0"/>
              <a:t>data stewardship</a:t>
            </a:r>
          </a:p>
          <a:p>
            <a:pPr marL="180000" indent="-180000">
              <a:lnSpc>
                <a:spcPct val="124000"/>
              </a:lnSpc>
              <a:buFont typeface="Arial" panose="020B0604020202020204" pitchFamily="34" charset="0"/>
              <a:buChar char="•"/>
            </a:pPr>
            <a:r>
              <a:rPr lang="en-US" altLang="ja-JP" sz="4300" dirty="0"/>
              <a:t>Foster compliance to agreed-upon </a:t>
            </a:r>
            <a:r>
              <a:rPr lang="en-US" altLang="ja-JP" sz="4300" b="1" dirty="0">
                <a:solidFill>
                  <a:schemeClr val="accent4">
                    <a:lumMod val="75000"/>
                  </a:schemeClr>
                </a:solidFill>
              </a:rPr>
              <a:t>data standards and conventions</a:t>
            </a:r>
          </a:p>
          <a:p>
            <a:pPr marL="180000" indent="-180000">
              <a:lnSpc>
                <a:spcPct val="124000"/>
              </a:lnSpc>
              <a:buFont typeface="Arial" panose="020B0604020202020204" pitchFamily="34" charset="0"/>
              <a:buChar char="•"/>
            </a:pPr>
            <a:r>
              <a:rPr lang="en-US" altLang="ja-JP" sz="4300" dirty="0"/>
              <a:t>Provide </a:t>
            </a:r>
            <a:r>
              <a:rPr lang="en-US" altLang="ja-JP" sz="4300" b="1" dirty="0">
                <a:solidFill>
                  <a:schemeClr val="accent4">
                    <a:lumMod val="75000"/>
                  </a:schemeClr>
                </a:solidFill>
              </a:rPr>
              <a:t>mechanisms to facilitate and improve access </a:t>
            </a:r>
            <a:r>
              <a:rPr lang="en-US" altLang="ja-JP" sz="4300" dirty="0"/>
              <a:t>to data and data products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eaLnBrk="1" hangingPunct="1"/>
            <a:r>
              <a:rPr lang="en-US" smtClean="0">
                <a:solidFill>
                  <a:srgbClr val="EEECE1"/>
                </a:solidFill>
              </a:rPr>
              <a:t>7/12/2015</a:t>
            </a:r>
            <a:endParaRPr lang="en-GB" dirty="0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hangingPunct="1"/>
            <a:r>
              <a:rPr lang="en-GB" smtClean="0"/>
              <a:t>Open Science Data Workshop, Kyoto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19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87692" y="274638"/>
            <a:ext cx="8416756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Scientific Committee 2015–18</a:t>
            </a:r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187692" y="1626669"/>
            <a:ext cx="8802303" cy="5009633"/>
          </a:xfrm>
        </p:spPr>
        <p:txBody>
          <a:bodyPr numCol="2">
            <a:noAutofit/>
          </a:bodyPr>
          <a:lstStyle/>
          <a:p>
            <a:pPr marL="176213" indent="-166688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b="1" dirty="0">
                <a:solidFill>
                  <a:srgbClr val="003066"/>
                </a:solidFill>
                <a:cs typeface="Courier New" pitchFamily="49" charset="0"/>
                <a:sym typeface="Corbel Bold" charset="0"/>
              </a:rPr>
              <a:t>Sandra Harrison </a:t>
            </a:r>
            <a:r>
              <a:rPr lang="en-US" sz="2000" i="1" dirty="0" smtClean="0">
                <a:solidFill>
                  <a:srgbClr val="003066"/>
                </a:solidFill>
                <a:cs typeface="Courier New" pitchFamily="49" charset="0"/>
                <a:sym typeface="Corbel Bold" charset="0"/>
              </a:rPr>
              <a:t>(</a:t>
            </a:r>
            <a:r>
              <a:rPr lang="en-US" sz="2000" i="1" dirty="0" smtClean="0">
                <a:solidFill>
                  <a:srgbClr val="E46C0A"/>
                </a:solidFill>
                <a:cs typeface="Courier New" pitchFamily="49" charset="0"/>
                <a:sym typeface="Corbel Bold" charset="0"/>
              </a:rPr>
              <a:t>Chair, </a:t>
            </a:r>
            <a:r>
              <a:rPr lang="en-US" sz="2000" i="1" dirty="0" smtClean="0">
                <a:solidFill>
                  <a:srgbClr val="003066"/>
                </a:solidFill>
                <a:cs typeface="Courier New" pitchFamily="49" charset="0"/>
                <a:sym typeface="Corbel Bold" charset="0"/>
              </a:rPr>
              <a:t>UK</a:t>
            </a:r>
            <a:r>
              <a:rPr lang="en-US" sz="2000" i="1" dirty="0">
                <a:solidFill>
                  <a:srgbClr val="003066"/>
                </a:solidFill>
                <a:cs typeface="Courier New" pitchFamily="49" charset="0"/>
                <a:sym typeface="Corbel Bold" charset="0"/>
              </a:rPr>
              <a:t>)</a:t>
            </a:r>
          </a:p>
          <a:p>
            <a:pPr marL="176213" indent="-166688">
              <a:spcBef>
                <a:spcPts val="0"/>
              </a:spcBef>
              <a:buFont typeface="Arial" pitchFamily="34" charset="0"/>
              <a:buChar char="•"/>
            </a:pPr>
            <a:r>
              <a:rPr lang="en-GB" sz="2000" b="1" dirty="0" smtClean="0"/>
              <a:t>Aude </a:t>
            </a:r>
            <a:r>
              <a:rPr lang="en-GB" sz="2000" b="1" dirty="0" err="1" smtClean="0"/>
              <a:t>Chambodut</a:t>
            </a:r>
            <a:r>
              <a:rPr lang="en-GB" sz="2000" b="1" dirty="0" smtClean="0"/>
              <a:t> </a:t>
            </a:r>
            <a:r>
              <a:rPr lang="en-GB" sz="2000" i="1" dirty="0" smtClean="0"/>
              <a:t>(France)</a:t>
            </a:r>
          </a:p>
          <a:p>
            <a:pPr marL="176213" indent="-166688">
              <a:spcBef>
                <a:spcPts val="0"/>
              </a:spcBef>
              <a:buFont typeface="Arial" pitchFamily="34" charset="0"/>
              <a:buChar char="•"/>
            </a:pPr>
            <a:r>
              <a:rPr lang="en-GB" sz="2000" b="1" dirty="0" err="1"/>
              <a:t>Arona</a:t>
            </a:r>
            <a:r>
              <a:rPr lang="en-GB" sz="2000" b="1" dirty="0"/>
              <a:t> </a:t>
            </a:r>
            <a:r>
              <a:rPr lang="en-GB" sz="2000" b="1" dirty="0" err="1"/>
              <a:t>Diedhiou</a:t>
            </a:r>
            <a:r>
              <a:rPr lang="en-GB" sz="2000" b="1" dirty="0"/>
              <a:t> </a:t>
            </a:r>
            <a:r>
              <a:rPr lang="en-GB" sz="2000" b="1" dirty="0" smtClean="0"/>
              <a:t> </a:t>
            </a:r>
            <a:r>
              <a:rPr lang="en-GB" sz="2000" i="1" dirty="0" smtClean="0"/>
              <a:t>(Senegal/France)</a:t>
            </a:r>
          </a:p>
          <a:p>
            <a:pPr marL="176213" indent="-166688">
              <a:spcBef>
                <a:spcPts val="0"/>
              </a:spcBef>
              <a:buFont typeface="Arial" pitchFamily="34" charset="0"/>
              <a:buChar char="•"/>
            </a:pPr>
            <a:r>
              <a:rPr lang="en-GB" sz="2000" b="1" dirty="0"/>
              <a:t>Ingrid </a:t>
            </a:r>
            <a:r>
              <a:rPr lang="en-GB" sz="2000" b="1" dirty="0" err="1" smtClean="0"/>
              <a:t>Dillo</a:t>
            </a:r>
            <a:r>
              <a:rPr lang="en-GB" sz="2000" b="1" dirty="0" smtClean="0"/>
              <a:t> </a:t>
            </a:r>
            <a:r>
              <a:rPr lang="en-GB" sz="2000" i="1" dirty="0" smtClean="0"/>
              <a:t>(The Netherlands)</a:t>
            </a:r>
            <a:endParaRPr lang="en-US" sz="2000" i="1" dirty="0" smtClean="0">
              <a:cs typeface="Courier New" pitchFamily="49" charset="0"/>
            </a:endParaRPr>
          </a:p>
          <a:p>
            <a:pPr marL="176213" indent="-166688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b="1" dirty="0" smtClean="0">
                <a:cs typeface="Courier New" pitchFamily="49" charset="0"/>
                <a:sym typeface="Corbel Bold" charset="0"/>
              </a:rPr>
              <a:t>Claudia Emerson</a:t>
            </a:r>
            <a:r>
              <a:rPr lang="en-US" sz="2000" dirty="0" smtClean="0">
                <a:cs typeface="Courier New" pitchFamily="49" charset="0"/>
                <a:sym typeface="Corbel Bold" charset="0"/>
              </a:rPr>
              <a:t> (</a:t>
            </a:r>
            <a:r>
              <a:rPr lang="en-US" sz="2000" i="1" dirty="0" smtClean="0">
                <a:cs typeface="Courier New" pitchFamily="49" charset="0"/>
                <a:sym typeface="Corbel Bold" charset="0"/>
              </a:rPr>
              <a:t>Canada</a:t>
            </a:r>
            <a:r>
              <a:rPr lang="en-US" sz="2000" dirty="0" smtClean="0">
                <a:cs typeface="Courier New" pitchFamily="49" charset="0"/>
                <a:sym typeface="Corbel Bold" charset="0"/>
              </a:rPr>
              <a:t>)</a:t>
            </a:r>
          </a:p>
          <a:p>
            <a:pPr marL="176213" indent="-166688">
              <a:spcBef>
                <a:spcPts val="0"/>
              </a:spcBef>
              <a:buFont typeface="Arial" pitchFamily="34" charset="0"/>
              <a:buChar char="•"/>
            </a:pPr>
            <a:r>
              <a:rPr lang="fr-FR" sz="2000" b="1" dirty="0"/>
              <a:t>Elaine </a:t>
            </a:r>
            <a:r>
              <a:rPr lang="fr-FR" sz="2000" b="1" dirty="0" err="1" smtClean="0"/>
              <a:t>Faustman</a:t>
            </a:r>
            <a:r>
              <a:rPr lang="fr-FR" sz="2000" b="1" dirty="0" smtClean="0"/>
              <a:t> </a:t>
            </a:r>
            <a:r>
              <a:rPr lang="fr-FR" sz="2000" i="1" dirty="0" smtClean="0"/>
              <a:t>(USA)</a:t>
            </a:r>
            <a:endParaRPr lang="en-US" sz="2000" dirty="0" smtClean="0">
              <a:cs typeface="Courier New" pitchFamily="49" charset="0"/>
              <a:sym typeface="Corbel Bold" charset="0"/>
            </a:endParaRPr>
          </a:p>
          <a:p>
            <a:pPr marL="176213" indent="-166688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b="1" dirty="0" err="1" smtClean="0">
                <a:cs typeface="Courier New" pitchFamily="49" charset="0"/>
                <a:sym typeface="Corbel Bold" charset="0"/>
              </a:rPr>
              <a:t>Wim</a:t>
            </a:r>
            <a:r>
              <a:rPr lang="en-US" sz="2000" b="1" dirty="0" smtClean="0">
                <a:cs typeface="Courier New" pitchFamily="49" charset="0"/>
                <a:sym typeface="Corbel Bold" charset="0"/>
              </a:rPr>
              <a:t> </a:t>
            </a:r>
            <a:r>
              <a:rPr lang="en-US" sz="2000" b="1" dirty="0">
                <a:cs typeface="Courier New" pitchFamily="49" charset="0"/>
                <a:sym typeface="Corbel Bold" charset="0"/>
              </a:rPr>
              <a:t>Hugo </a:t>
            </a:r>
            <a:r>
              <a:rPr lang="en-US" sz="2000" dirty="0">
                <a:cs typeface="Courier New" pitchFamily="49" charset="0"/>
                <a:sym typeface="Corbel Bold" charset="0"/>
              </a:rPr>
              <a:t>(</a:t>
            </a:r>
            <a:r>
              <a:rPr lang="en-US" sz="2000" i="1" dirty="0">
                <a:cs typeface="Courier New" pitchFamily="49" charset="0"/>
              </a:rPr>
              <a:t>South Africa</a:t>
            </a:r>
            <a:r>
              <a:rPr lang="en-US" sz="2000" dirty="0" smtClean="0">
                <a:cs typeface="Courier New" pitchFamily="49" charset="0"/>
              </a:rPr>
              <a:t>)</a:t>
            </a:r>
          </a:p>
          <a:p>
            <a:pPr marL="176213" indent="-166688">
              <a:spcBef>
                <a:spcPts val="0"/>
              </a:spcBef>
              <a:buFont typeface="Arial" pitchFamily="34" charset="0"/>
              <a:buChar char="•"/>
            </a:pPr>
            <a:r>
              <a:rPr lang="en-GB" sz="2000" b="1" dirty="0"/>
              <a:t>Toshihiko </a:t>
            </a:r>
            <a:r>
              <a:rPr lang="en-GB" sz="2000" b="1" dirty="0" err="1" smtClean="0"/>
              <a:t>Iyemori</a:t>
            </a:r>
            <a:r>
              <a:rPr lang="en-GB" sz="2000" b="1" dirty="0" smtClean="0"/>
              <a:t> </a:t>
            </a:r>
            <a:r>
              <a:rPr lang="en-GB" sz="2000" i="1" dirty="0" smtClean="0"/>
              <a:t>(Japan)</a:t>
            </a:r>
          </a:p>
          <a:p>
            <a:pPr marL="176213" indent="-166688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b="1" dirty="0" err="1" smtClean="0">
                <a:cs typeface="Courier New" pitchFamily="49" charset="0"/>
                <a:sym typeface="Corbel Bold" charset="0"/>
              </a:rPr>
              <a:t>Guoqing</a:t>
            </a:r>
            <a:r>
              <a:rPr lang="en-US" sz="2000" b="1" dirty="0" smtClean="0">
                <a:cs typeface="Courier New" pitchFamily="49" charset="0"/>
                <a:sym typeface="Corbel Bold" charset="0"/>
              </a:rPr>
              <a:t> </a:t>
            </a:r>
            <a:r>
              <a:rPr lang="en-US" sz="2000" b="1" dirty="0">
                <a:cs typeface="Courier New" pitchFamily="49" charset="0"/>
                <a:sym typeface="Corbel Bold" charset="0"/>
              </a:rPr>
              <a:t>Li </a:t>
            </a:r>
            <a:r>
              <a:rPr lang="en-US" sz="2000" dirty="0">
                <a:cs typeface="Courier New" pitchFamily="49" charset="0"/>
                <a:sym typeface="Corbel Bold" charset="0"/>
              </a:rPr>
              <a:t>(</a:t>
            </a:r>
            <a:r>
              <a:rPr lang="en-US" sz="2000" i="1" dirty="0">
                <a:cs typeface="Courier New" pitchFamily="49" charset="0"/>
              </a:rPr>
              <a:t>China</a:t>
            </a:r>
            <a:r>
              <a:rPr lang="en-US" sz="2000" dirty="0" smtClean="0">
                <a:cs typeface="Courier New" pitchFamily="49" charset="0"/>
              </a:rPr>
              <a:t>)</a:t>
            </a:r>
          </a:p>
          <a:p>
            <a:pPr marL="176213" indent="-166688">
              <a:spcBef>
                <a:spcPts val="0"/>
              </a:spcBef>
              <a:buFont typeface="Arial" pitchFamily="34" charset="0"/>
              <a:buChar char="•"/>
            </a:pPr>
            <a:r>
              <a:rPr lang="en-GB" sz="2000" b="1" dirty="0"/>
              <a:t>Alexander de </a:t>
            </a:r>
            <a:r>
              <a:rPr lang="en-GB" sz="2000" b="1" dirty="0" err="1" smtClean="0"/>
              <a:t>Sherbinin</a:t>
            </a:r>
            <a:r>
              <a:rPr lang="en-GB" sz="2000" b="1" dirty="0"/>
              <a:t> </a:t>
            </a:r>
            <a:r>
              <a:rPr lang="en-GB" sz="2000" i="1" dirty="0" smtClean="0"/>
              <a:t>(USA)</a:t>
            </a:r>
          </a:p>
          <a:p>
            <a:pPr marL="176213" indent="-166688">
              <a:spcBef>
                <a:spcPts val="0"/>
              </a:spcBef>
              <a:buFont typeface="Arial" pitchFamily="34" charset="0"/>
              <a:buChar char="•"/>
            </a:pPr>
            <a:r>
              <a:rPr lang="en-GB" sz="2000" b="1" dirty="0" err="1"/>
              <a:t>Sanna</a:t>
            </a:r>
            <a:r>
              <a:rPr lang="en-GB" sz="2000" b="1" dirty="0"/>
              <a:t> </a:t>
            </a:r>
            <a:r>
              <a:rPr lang="en-GB" sz="2000" b="1" dirty="0" err="1" smtClean="0"/>
              <a:t>Sorvari</a:t>
            </a:r>
            <a:r>
              <a:rPr lang="en-GB" sz="2000" b="1" i="1" dirty="0"/>
              <a:t> </a:t>
            </a:r>
            <a:r>
              <a:rPr lang="en-GB" sz="2000" i="1" dirty="0" smtClean="0"/>
              <a:t>(Finland)</a:t>
            </a:r>
          </a:p>
          <a:p>
            <a:pPr marL="176213" indent="-166688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b="1" dirty="0" smtClean="0">
                <a:cs typeface="Courier New" pitchFamily="49" charset="0"/>
              </a:rPr>
              <a:t>Seat for Latin America </a:t>
            </a:r>
            <a:r>
              <a:rPr lang="en-US" sz="2000" i="1" dirty="0" smtClean="0">
                <a:cs typeface="Courier New" pitchFamily="49" charset="0"/>
              </a:rPr>
              <a:t>(</a:t>
            </a:r>
            <a:r>
              <a:rPr lang="en-US" sz="2000" i="1" dirty="0" err="1" smtClean="0">
                <a:cs typeface="Courier New" pitchFamily="49" charset="0"/>
              </a:rPr>
              <a:t>TbC</a:t>
            </a:r>
            <a:r>
              <a:rPr lang="en-US" sz="2000" i="1" dirty="0" smtClean="0">
                <a:cs typeface="Courier New" pitchFamily="49" charset="0"/>
              </a:rPr>
              <a:t>)</a:t>
            </a:r>
            <a:endParaRPr lang="en-US" sz="2000" dirty="0">
              <a:cs typeface="Courier New" pitchFamily="49" charset="0"/>
            </a:endParaRPr>
          </a:p>
          <a:p>
            <a:pPr marL="9525">
              <a:spcBef>
                <a:spcPts val="0"/>
              </a:spcBef>
            </a:pPr>
            <a:r>
              <a:rPr lang="en-US" sz="2000" i="1" u="sng" dirty="0" smtClean="0">
                <a:cs typeface="Courier New" pitchFamily="49" charset="0"/>
              </a:rPr>
              <a:t>Ex </a:t>
            </a:r>
            <a:r>
              <a:rPr lang="en-US" sz="2000" i="1" u="sng" dirty="0" err="1" smtClean="0">
                <a:cs typeface="Courier New" pitchFamily="49" charset="0"/>
              </a:rPr>
              <a:t>Officios</a:t>
            </a:r>
            <a:r>
              <a:rPr lang="en-US" sz="2000" i="1" u="sng" dirty="0" smtClean="0">
                <a:cs typeface="Courier New" pitchFamily="49" charset="0"/>
              </a:rPr>
              <a:t>:</a:t>
            </a:r>
            <a:endParaRPr lang="en-GB" sz="2000" i="1" u="sng" dirty="0">
              <a:cs typeface="Courier New" pitchFamily="49" charset="0"/>
            </a:endParaRPr>
          </a:p>
          <a:p>
            <a:pPr marL="176213" indent="-166688">
              <a:spcBef>
                <a:spcPts val="0"/>
              </a:spcBef>
              <a:buFont typeface="Arial" pitchFamily="34" charset="0"/>
              <a:buChar char="•"/>
            </a:pPr>
            <a:r>
              <a:rPr lang="en-GB" sz="2000" b="1" dirty="0" err="1" smtClean="0">
                <a:cs typeface="Courier New" pitchFamily="49" charset="0"/>
              </a:rPr>
              <a:t>Heide</a:t>
            </a:r>
            <a:r>
              <a:rPr lang="en-GB" sz="2000" b="1" dirty="0" smtClean="0">
                <a:cs typeface="Courier New" pitchFamily="49" charset="0"/>
              </a:rPr>
              <a:t> </a:t>
            </a:r>
            <a:r>
              <a:rPr lang="en-GB" sz="2000" b="1" dirty="0" err="1" smtClean="0">
                <a:cs typeface="Courier New" pitchFamily="49" charset="0"/>
              </a:rPr>
              <a:t>Hackmann</a:t>
            </a:r>
            <a:r>
              <a:rPr lang="en-GB" sz="2000" b="1" dirty="0" smtClean="0">
                <a:cs typeface="Courier New" pitchFamily="49" charset="0"/>
              </a:rPr>
              <a:t> </a:t>
            </a:r>
            <a:r>
              <a:rPr lang="en-GB" sz="2000" dirty="0" smtClean="0">
                <a:cs typeface="Courier New" pitchFamily="49" charset="0"/>
              </a:rPr>
              <a:t>(</a:t>
            </a:r>
            <a:r>
              <a:rPr lang="en-GB" sz="2000" i="1" dirty="0" smtClean="0">
                <a:cs typeface="Courier New" pitchFamily="49" charset="0"/>
              </a:rPr>
              <a:t>ICSU</a:t>
            </a:r>
            <a:r>
              <a:rPr lang="en-GB" sz="2000" dirty="0">
                <a:cs typeface="Courier New" pitchFamily="49" charset="0"/>
              </a:rPr>
              <a:t>)</a:t>
            </a:r>
            <a:endParaRPr lang="en-US" sz="2000" i="1" dirty="0">
              <a:cs typeface="Courier New" pitchFamily="49" charset="0"/>
            </a:endParaRPr>
          </a:p>
          <a:p>
            <a:pPr marL="176213" indent="-166688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b="1" dirty="0">
                <a:cs typeface="Courier New" pitchFamily="49" charset="0"/>
              </a:rPr>
              <a:t>Yasuhiro </a:t>
            </a:r>
            <a:r>
              <a:rPr lang="en-US" sz="2000" b="1" dirty="0" smtClean="0">
                <a:cs typeface="Courier New" pitchFamily="49" charset="0"/>
              </a:rPr>
              <a:t>Murayama </a:t>
            </a:r>
            <a:r>
              <a:rPr lang="en-US" sz="2000" i="1" dirty="0" smtClean="0">
                <a:cs typeface="Courier New" pitchFamily="49" charset="0"/>
              </a:rPr>
              <a:t>(NICT)</a:t>
            </a:r>
            <a:endParaRPr lang="en-US" sz="2000" i="1" dirty="0">
              <a:cs typeface="Courier New" pitchFamily="49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eaLnBrk="1" hangingPunct="1"/>
            <a:r>
              <a:rPr lang="en-US" smtClean="0">
                <a:solidFill>
                  <a:srgbClr val="EEECE1"/>
                </a:solidFill>
              </a:rPr>
              <a:t>7/12/2015</a:t>
            </a:r>
            <a:endParaRPr lang="en-GB" dirty="0">
              <a:solidFill>
                <a:srgbClr val="EEECE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214" y="1626669"/>
            <a:ext cx="4097781" cy="327258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hangingPunct="1"/>
            <a:r>
              <a:rPr lang="en-GB" smtClean="0"/>
              <a:t>Open Science Data Workshop, Kyoto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33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CU">
  <a:themeElements>
    <a:clrScheme name="ISC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264D"/>
      </a:accent1>
      <a:accent2>
        <a:srgbClr val="FF4600"/>
      </a:accent2>
      <a:accent3>
        <a:srgbClr val="0148BB"/>
      </a:accent3>
      <a:accent4>
        <a:srgbClr val="CC383A"/>
      </a:accent4>
      <a:accent5>
        <a:srgbClr val="4BACC6"/>
      </a:accent5>
      <a:accent6>
        <a:srgbClr val="F79646"/>
      </a:accent6>
      <a:hlink>
        <a:srgbClr val="FF3C00"/>
      </a:hlink>
      <a:folHlink>
        <a:srgbClr val="FF8400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CSU-WDS" id="{5ECE0F8E-3D5B-40C0-A117-EE4AE3569F4D}" vid="{8B76F1C5-1E3F-4B3F-A6DF-41DB82BE8BE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ICSU-WDS</Template>
  <TotalTime>0</TotalTime>
  <Words>1048</Words>
  <Application>Microsoft Office PowerPoint</Application>
  <PresentationFormat>On-screen Show (4:3)</PresentationFormat>
  <Paragraphs>243</Paragraphs>
  <Slides>36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Corbel Bold</vt:lpstr>
      <vt:lpstr>Courier New</vt:lpstr>
      <vt:lpstr>Helvetica Neue LT Std 35 Thin</vt:lpstr>
      <vt:lpstr>Helvetica Neue LT Std 45 Light</vt:lpstr>
      <vt:lpstr>HelveticaNeueLT Std</vt:lpstr>
      <vt:lpstr>ＭＳ Ｐゴシック</vt:lpstr>
      <vt:lpstr>News Gothic MT</vt:lpstr>
      <vt:lpstr>Times</vt:lpstr>
      <vt:lpstr>ISCU</vt:lpstr>
      <vt:lpstr>Publishing Data –  WDS Building Blocks</vt:lpstr>
      <vt:lpstr>PowerPoint Presentation</vt:lpstr>
      <vt:lpstr>Data Intensive Science</vt:lpstr>
      <vt:lpstr>Open Data for Science</vt:lpstr>
      <vt:lpstr>IPY 2007–08</vt:lpstr>
      <vt:lpstr>ICSU World Data System</vt:lpstr>
      <vt:lpstr>WDS Membership</vt:lpstr>
      <vt:lpstr>WDS Goals</vt:lpstr>
      <vt:lpstr>Scientific Committee 2015–18</vt:lpstr>
      <vt:lpstr>Strategic Targets</vt:lpstr>
      <vt:lpstr>WDS Certification</vt:lpstr>
      <vt:lpstr>WDS Evaluation Criteria</vt:lpstr>
      <vt:lpstr>WDS Membership (Decenber 2015)</vt:lpstr>
      <vt:lpstr>WDS Membership</vt:lpstr>
      <vt:lpstr>PowerPoint Presentation</vt:lpstr>
      <vt:lpstr>From Data Sharing Principles to Implementation</vt:lpstr>
      <vt:lpstr>The dirty long tail!</vt:lpstr>
      <vt:lpstr>Bridging domains</vt:lpstr>
      <vt:lpstr>Publishing Data?</vt:lpstr>
      <vt:lpstr>Data Access?</vt:lpstr>
      <vt:lpstr>Use and re-use?</vt:lpstr>
      <vt:lpstr>PowerPoint Presentation</vt:lpstr>
      <vt:lpstr>How well are we doing?</vt:lpstr>
      <vt:lpstr>Publishing Data</vt:lpstr>
      <vt:lpstr>Interest Group</vt:lpstr>
      <vt:lpstr>Publishing Data IG</vt:lpstr>
      <vt:lpstr>Workflows WG</vt:lpstr>
      <vt:lpstr>Workflows WG</vt:lpstr>
      <vt:lpstr>Workflows WG</vt:lpstr>
      <vt:lpstr>Workflows WG</vt:lpstr>
      <vt:lpstr>Workflows WG</vt:lpstr>
      <vt:lpstr>Services WG</vt:lpstr>
      <vt:lpstr>Services WG: User Scenarios</vt:lpstr>
      <vt:lpstr>Services WG: DLI Prototype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2015-12-07T05:16:12Z</dcterms:created>
  <dcterms:modified xsi:type="dcterms:W3CDTF">2015-12-07T05:17:53Z</dcterms:modified>
</cp:coreProperties>
</file>