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4"/>
  </p:notesMasterIdLst>
  <p:sldIdLst>
    <p:sldId id="256" r:id="rId2"/>
    <p:sldId id="280" r:id="rId3"/>
    <p:sldId id="293" r:id="rId4"/>
    <p:sldId id="268" r:id="rId5"/>
    <p:sldId id="289" r:id="rId6"/>
    <p:sldId id="286" r:id="rId7"/>
    <p:sldId id="287" r:id="rId8"/>
    <p:sldId id="297" r:id="rId9"/>
    <p:sldId id="291" r:id="rId10"/>
    <p:sldId id="295" r:id="rId11"/>
    <p:sldId id="296" r:id="rId12"/>
    <p:sldId id="269" r:id="rId13"/>
    <p:sldId id="270" r:id="rId14"/>
    <p:sldId id="290" r:id="rId15"/>
    <p:sldId id="272" r:id="rId16"/>
    <p:sldId id="292" r:id="rId17"/>
    <p:sldId id="273" r:id="rId18"/>
    <p:sldId id="274" r:id="rId19"/>
    <p:sldId id="275" r:id="rId20"/>
    <p:sldId id="276" r:id="rId21"/>
    <p:sldId id="277" r:id="rId22"/>
    <p:sldId id="279"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949" autoAdjust="0"/>
  </p:normalViewPr>
  <p:slideViewPr>
    <p:cSldViewPr snapToGrid="0">
      <p:cViewPr varScale="1">
        <p:scale>
          <a:sx n="74" d="100"/>
          <a:sy n="74" d="100"/>
        </p:scale>
        <p:origin x="99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8ED1D-BCE3-49C1-A273-ECB7953A16AC}" type="datetimeFigureOut">
              <a:rPr kumimoji="1" lang="ja-JP" altLang="en-US" smtClean="0"/>
              <a:t>2015/12/8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D8067-AC23-448E-B500-6C59ACC9AF1B}" type="slidenum">
              <a:rPr kumimoji="1" lang="ja-JP" altLang="en-US" smtClean="0"/>
              <a:t>‹#›</a:t>
            </a:fld>
            <a:endParaRPr kumimoji="1" lang="ja-JP" altLang="en-US"/>
          </a:p>
        </p:txBody>
      </p:sp>
    </p:spTree>
    <p:extLst>
      <p:ext uri="{BB962C8B-B14F-4D97-AF65-F5344CB8AC3E}">
        <p14:creationId xmlns:p14="http://schemas.microsoft.com/office/powerpoint/2010/main" val="29458957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a:t>
            </a:fld>
            <a:endParaRPr kumimoji="1" lang="ja-JP" altLang="en-US"/>
          </a:p>
        </p:txBody>
      </p:sp>
    </p:spTree>
    <p:extLst>
      <p:ext uri="{BB962C8B-B14F-4D97-AF65-F5344CB8AC3E}">
        <p14:creationId xmlns:p14="http://schemas.microsoft.com/office/powerpoint/2010/main" val="4087670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10</a:t>
            </a:fld>
            <a:endParaRPr kumimoji="1" lang="ja-JP" altLang="en-US"/>
          </a:p>
        </p:txBody>
      </p:sp>
    </p:spTree>
    <p:extLst>
      <p:ext uri="{BB962C8B-B14F-4D97-AF65-F5344CB8AC3E}">
        <p14:creationId xmlns:p14="http://schemas.microsoft.com/office/powerpoint/2010/main" val="307743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11</a:t>
            </a:fld>
            <a:endParaRPr kumimoji="1" lang="ja-JP" altLang="en-US"/>
          </a:p>
        </p:txBody>
      </p:sp>
    </p:spTree>
    <p:extLst>
      <p:ext uri="{BB962C8B-B14F-4D97-AF65-F5344CB8AC3E}">
        <p14:creationId xmlns:p14="http://schemas.microsoft.com/office/powerpoint/2010/main" val="871137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12</a:t>
            </a:fld>
            <a:endParaRPr kumimoji="1" lang="ja-JP" altLang="en-US"/>
          </a:p>
        </p:txBody>
      </p:sp>
    </p:spTree>
    <p:extLst>
      <p:ext uri="{BB962C8B-B14F-4D97-AF65-F5344CB8AC3E}">
        <p14:creationId xmlns:p14="http://schemas.microsoft.com/office/powerpoint/2010/main" val="257429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13</a:t>
            </a:fld>
            <a:endParaRPr kumimoji="1" lang="ja-JP" altLang="en-US"/>
          </a:p>
        </p:txBody>
      </p:sp>
    </p:spTree>
    <p:extLst>
      <p:ext uri="{BB962C8B-B14F-4D97-AF65-F5344CB8AC3E}">
        <p14:creationId xmlns:p14="http://schemas.microsoft.com/office/powerpoint/2010/main" val="251341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i="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14</a:t>
            </a:fld>
            <a:endParaRPr kumimoji="1" lang="ja-JP" altLang="en-US"/>
          </a:p>
        </p:txBody>
      </p:sp>
    </p:spTree>
    <p:extLst>
      <p:ext uri="{BB962C8B-B14F-4D97-AF65-F5344CB8AC3E}">
        <p14:creationId xmlns:p14="http://schemas.microsoft.com/office/powerpoint/2010/main" val="1406144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15</a:t>
            </a:fld>
            <a:endParaRPr kumimoji="1" lang="ja-JP" altLang="en-US"/>
          </a:p>
        </p:txBody>
      </p:sp>
    </p:spTree>
    <p:extLst>
      <p:ext uri="{BB962C8B-B14F-4D97-AF65-F5344CB8AC3E}">
        <p14:creationId xmlns:p14="http://schemas.microsoft.com/office/powerpoint/2010/main" val="340037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16</a:t>
            </a:fld>
            <a:endParaRPr kumimoji="1" lang="ja-JP" altLang="en-US"/>
          </a:p>
        </p:txBody>
      </p:sp>
    </p:spTree>
    <p:extLst>
      <p:ext uri="{BB962C8B-B14F-4D97-AF65-F5344CB8AC3E}">
        <p14:creationId xmlns:p14="http://schemas.microsoft.com/office/powerpoint/2010/main" val="341370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17</a:t>
            </a:fld>
            <a:endParaRPr kumimoji="1" lang="ja-JP" altLang="en-US"/>
          </a:p>
        </p:txBody>
      </p:sp>
    </p:spTree>
    <p:extLst>
      <p:ext uri="{BB962C8B-B14F-4D97-AF65-F5344CB8AC3E}">
        <p14:creationId xmlns:p14="http://schemas.microsoft.com/office/powerpoint/2010/main" val="148392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18</a:t>
            </a:fld>
            <a:endParaRPr kumimoji="1" lang="ja-JP" altLang="en-US"/>
          </a:p>
        </p:txBody>
      </p:sp>
    </p:spTree>
    <p:extLst>
      <p:ext uri="{BB962C8B-B14F-4D97-AF65-F5344CB8AC3E}">
        <p14:creationId xmlns:p14="http://schemas.microsoft.com/office/powerpoint/2010/main" val="420224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20</a:t>
            </a:fld>
            <a:endParaRPr kumimoji="1" lang="ja-JP" altLang="en-US"/>
          </a:p>
        </p:txBody>
      </p:sp>
    </p:spTree>
    <p:extLst>
      <p:ext uri="{BB962C8B-B14F-4D97-AF65-F5344CB8AC3E}">
        <p14:creationId xmlns:p14="http://schemas.microsoft.com/office/powerpoint/2010/main" val="421392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4187FD7-28F9-4782-8D32-825955902FBC}" type="slidenum">
              <a:rPr lang="en-US" altLang="ja-JP" smtClean="0"/>
              <a:pPr/>
              <a:t>2</a:t>
            </a:fld>
            <a:endParaRPr lang="en-US" altLang="ja-JP"/>
          </a:p>
        </p:txBody>
      </p:sp>
    </p:spTree>
    <p:extLst>
      <p:ext uri="{BB962C8B-B14F-4D97-AF65-F5344CB8AC3E}">
        <p14:creationId xmlns:p14="http://schemas.microsoft.com/office/powerpoint/2010/main" val="154251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21</a:t>
            </a:fld>
            <a:endParaRPr kumimoji="1" lang="ja-JP" altLang="en-US"/>
          </a:p>
        </p:txBody>
      </p:sp>
    </p:spTree>
    <p:extLst>
      <p:ext uri="{BB962C8B-B14F-4D97-AF65-F5344CB8AC3E}">
        <p14:creationId xmlns:p14="http://schemas.microsoft.com/office/powerpoint/2010/main" val="132629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22</a:t>
            </a:fld>
            <a:endParaRPr kumimoji="1" lang="ja-JP" altLang="en-US"/>
          </a:p>
        </p:txBody>
      </p:sp>
    </p:spTree>
    <p:extLst>
      <p:ext uri="{BB962C8B-B14F-4D97-AF65-F5344CB8AC3E}">
        <p14:creationId xmlns:p14="http://schemas.microsoft.com/office/powerpoint/2010/main" val="120798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3</a:t>
            </a:fld>
            <a:endParaRPr kumimoji="1" lang="ja-JP" altLang="en-US"/>
          </a:p>
        </p:txBody>
      </p:sp>
    </p:spTree>
    <p:extLst>
      <p:ext uri="{BB962C8B-B14F-4D97-AF65-F5344CB8AC3E}">
        <p14:creationId xmlns:p14="http://schemas.microsoft.com/office/powerpoint/2010/main" val="108747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4</a:t>
            </a:fld>
            <a:endParaRPr kumimoji="1" lang="ja-JP" altLang="en-US"/>
          </a:p>
        </p:txBody>
      </p:sp>
    </p:spTree>
    <p:extLst>
      <p:ext uri="{BB962C8B-B14F-4D97-AF65-F5344CB8AC3E}">
        <p14:creationId xmlns:p14="http://schemas.microsoft.com/office/powerpoint/2010/main" val="1327041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3D0194F-42B8-41D2-932A-AC8F1352DDC6}" type="slidenum">
              <a:rPr kumimoji="1" lang="ja-JP" altLang="en-US" smtClean="0"/>
              <a:t>5</a:t>
            </a:fld>
            <a:endParaRPr kumimoji="1" lang="ja-JP" altLang="en-US"/>
          </a:p>
        </p:txBody>
      </p:sp>
    </p:spTree>
    <p:extLst>
      <p:ext uri="{BB962C8B-B14F-4D97-AF65-F5344CB8AC3E}">
        <p14:creationId xmlns:p14="http://schemas.microsoft.com/office/powerpoint/2010/main" val="127348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6</a:t>
            </a:fld>
            <a:endParaRPr kumimoji="1" lang="ja-JP" altLang="en-US"/>
          </a:p>
        </p:txBody>
      </p:sp>
    </p:spTree>
    <p:extLst>
      <p:ext uri="{BB962C8B-B14F-4D97-AF65-F5344CB8AC3E}">
        <p14:creationId xmlns:p14="http://schemas.microsoft.com/office/powerpoint/2010/main" val="286699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7</a:t>
            </a:fld>
            <a:endParaRPr kumimoji="1" lang="ja-JP" altLang="en-US"/>
          </a:p>
        </p:txBody>
      </p:sp>
    </p:spTree>
    <p:extLst>
      <p:ext uri="{BB962C8B-B14F-4D97-AF65-F5344CB8AC3E}">
        <p14:creationId xmlns:p14="http://schemas.microsoft.com/office/powerpoint/2010/main" val="138771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8</a:t>
            </a:fld>
            <a:endParaRPr kumimoji="1" lang="ja-JP" altLang="en-US"/>
          </a:p>
        </p:txBody>
      </p:sp>
    </p:spTree>
    <p:extLst>
      <p:ext uri="{BB962C8B-B14F-4D97-AF65-F5344CB8AC3E}">
        <p14:creationId xmlns:p14="http://schemas.microsoft.com/office/powerpoint/2010/main" val="364799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B2CD8067-AC23-448E-B500-6C59ACC9AF1B}" type="slidenum">
              <a:rPr kumimoji="1" lang="ja-JP" altLang="en-US" smtClean="0"/>
              <a:t>9</a:t>
            </a:fld>
            <a:endParaRPr kumimoji="1" lang="ja-JP" altLang="en-US"/>
          </a:p>
        </p:txBody>
      </p:sp>
    </p:spTree>
    <p:extLst>
      <p:ext uri="{BB962C8B-B14F-4D97-AF65-F5344CB8AC3E}">
        <p14:creationId xmlns:p14="http://schemas.microsoft.com/office/powerpoint/2010/main" val="76166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a:xfrm>
            <a:off x="5332412" y="5883275"/>
            <a:ext cx="4324044" cy="365125"/>
          </a:xfrm>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239044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88143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830724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2486639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228586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43697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3228362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628365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4028367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5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10951856" y="5867131"/>
            <a:ext cx="551167" cy="365125"/>
          </a:xfrm>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89863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378121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424029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76530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57132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58315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416619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B9E30F-995A-4239-B281-4145802EDF24}" type="datetimeFigureOut">
              <a:rPr kumimoji="1" lang="ja-JP" altLang="en-US" smtClean="0"/>
              <a:t>2015/12/8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311533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B9E30F-995A-4239-B281-4145802EDF24}" type="datetimeFigureOut">
              <a:rPr kumimoji="1" lang="ja-JP" altLang="en-US" smtClean="0"/>
              <a:t>2015/12/8</a:t>
            </a:fld>
            <a:endParaRPr kumimoji="1" lang="ja-JP" alt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C685C62-0E79-4714-8B0C-68C2DBC3D088}" type="slidenum">
              <a:rPr kumimoji="1" lang="ja-JP" altLang="en-US" smtClean="0"/>
              <a:t>‹#›</a:t>
            </a:fld>
            <a:endParaRPr kumimoji="1" lang="ja-JP" altLang="en-US"/>
          </a:p>
        </p:txBody>
      </p:sp>
    </p:spTree>
    <p:extLst>
      <p:ext uri="{BB962C8B-B14F-4D97-AF65-F5344CB8AC3E}">
        <p14:creationId xmlns:p14="http://schemas.microsoft.com/office/powerpoint/2010/main" val="132058721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xStyles>
    <p:titleStyle>
      <a:lvl1pPr algn="ctr" defTabSz="457200" rtl="0" eaLnBrk="1" latinLnBrk="0" hangingPunct="1">
        <a:spcBef>
          <a:spcPct val="0"/>
        </a:spcBef>
        <a:buNone/>
        <a:defRPr kumimoji="1" sz="400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kumimoji="1"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kumimoji="1"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kumimoji="1"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kumimoji="1"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kumimoji="1"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kumimoji="1"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kumimoji="1"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kumimoji="1"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kumimoji="1"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10550236" cy="2387600"/>
          </a:xfrm>
        </p:spPr>
        <p:txBody>
          <a:bodyPr>
            <a:normAutofit/>
          </a:bodyPr>
          <a:lstStyle/>
          <a:p>
            <a:r>
              <a:rPr kumimoji="1" lang="en-US" altLang="ja-JP" sz="4800" dirty="0" smtClean="0"/>
              <a:t>Connecting institutional repository to data repository by data journal</a:t>
            </a:r>
            <a:endParaRPr kumimoji="1" lang="ja-JP" altLang="en-US" sz="4800" dirty="0"/>
          </a:p>
        </p:txBody>
      </p:sp>
      <p:sp>
        <p:nvSpPr>
          <p:cNvPr id="4" name="サブタイトル 2"/>
          <p:cNvSpPr txBox="1">
            <a:spLocks/>
          </p:cNvSpPr>
          <p:nvPr/>
        </p:nvSpPr>
        <p:spPr>
          <a:xfrm>
            <a:off x="6240015" y="5174673"/>
            <a:ext cx="5428975" cy="1253511"/>
          </a:xfrm>
          <a:prstGeom prst="rect">
            <a:avLst/>
          </a:prstGeom>
        </p:spPr>
        <p:txBody>
          <a:bodyPr vert="horz" lIns="91440" tIns="45720" rIns="91440" bIns="45720" rtlCol="0">
            <a:normAutofit fontScale="85000" lnSpcReduction="20000"/>
          </a:bodyPr>
          <a:lstStyle/>
          <a:p>
            <a:pPr algn="r">
              <a:spcBef>
                <a:spcPct val="20000"/>
              </a:spcBef>
              <a:defRPr/>
            </a:pPr>
            <a:endParaRPr lang="en-US" altLang="ja-JP" sz="2400" dirty="0">
              <a:solidFill>
                <a:schemeClr val="tx1">
                  <a:tint val="75000"/>
                </a:schemeClr>
              </a:solidFill>
            </a:endParaRPr>
          </a:p>
          <a:p>
            <a:pPr algn="r">
              <a:spcBef>
                <a:spcPct val="20000"/>
              </a:spcBef>
              <a:defRPr/>
            </a:pPr>
            <a:r>
              <a:rPr lang="en-US" altLang="ja-JP" sz="2400" dirty="0" smtClean="0">
                <a:solidFill>
                  <a:schemeClr val="tx1">
                    <a:tint val="75000"/>
                  </a:schemeClr>
                </a:solidFill>
              </a:rPr>
              <a:t>National Institute of Polar Research</a:t>
            </a:r>
            <a:endParaRPr lang="en-US" altLang="ja-JP" sz="2400" dirty="0">
              <a:solidFill>
                <a:schemeClr val="tx1">
                  <a:tint val="75000"/>
                </a:schemeClr>
              </a:solidFill>
            </a:endParaRPr>
          </a:p>
          <a:p>
            <a:pPr algn="r">
              <a:spcBef>
                <a:spcPct val="20000"/>
              </a:spcBef>
              <a:defRPr/>
            </a:pPr>
            <a:r>
              <a:rPr lang="en-US" altLang="ja-JP" sz="2400" dirty="0" err="1" smtClean="0">
                <a:solidFill>
                  <a:schemeClr val="tx1">
                    <a:tint val="75000"/>
                  </a:schemeClr>
                </a:solidFill>
              </a:rPr>
              <a:t>Yasuyuki</a:t>
            </a:r>
            <a:r>
              <a:rPr lang="en-US" altLang="ja-JP" sz="2400" dirty="0" smtClean="0">
                <a:solidFill>
                  <a:schemeClr val="tx1">
                    <a:tint val="75000"/>
                  </a:schemeClr>
                </a:solidFill>
              </a:rPr>
              <a:t> </a:t>
            </a:r>
            <a:r>
              <a:rPr lang="en-US" altLang="ja-JP" sz="2400" dirty="0" err="1" smtClean="0">
                <a:solidFill>
                  <a:schemeClr val="tx1">
                    <a:tint val="75000"/>
                  </a:schemeClr>
                </a:solidFill>
              </a:rPr>
              <a:t>Minamiyama</a:t>
            </a:r>
            <a:endParaRPr lang="en-US" altLang="ja-JP" sz="2400" dirty="0">
              <a:solidFill>
                <a:schemeClr val="tx1">
                  <a:tint val="75000"/>
                </a:schemeClr>
              </a:solidFill>
            </a:endParaRPr>
          </a:p>
          <a:p>
            <a:pPr algn="r">
              <a:spcBef>
                <a:spcPct val="20000"/>
              </a:spcBef>
              <a:defRPr/>
            </a:pPr>
            <a:r>
              <a:rPr lang="en-US" altLang="ja-JP" sz="2400" dirty="0">
                <a:solidFill>
                  <a:schemeClr val="tx1">
                    <a:tint val="75000"/>
                  </a:schemeClr>
                </a:solidFill>
              </a:rPr>
              <a:t>minamiyama@nipr.ac.jp</a:t>
            </a:r>
            <a:endParaRPr lang="ja-JP" altLang="en-US" sz="2400" dirty="0">
              <a:solidFill>
                <a:schemeClr val="tx1">
                  <a:tint val="75000"/>
                </a:schemeClr>
              </a:solidFill>
            </a:endParaRPr>
          </a:p>
        </p:txBody>
      </p:sp>
      <p:sp>
        <p:nvSpPr>
          <p:cNvPr id="5" name="テキスト ボックス 4"/>
          <p:cNvSpPr txBox="1"/>
          <p:nvPr/>
        </p:nvSpPr>
        <p:spPr>
          <a:xfrm>
            <a:off x="910547" y="369582"/>
            <a:ext cx="6408712" cy="646331"/>
          </a:xfrm>
          <a:prstGeom prst="rect">
            <a:avLst/>
          </a:prstGeom>
          <a:noFill/>
        </p:spPr>
        <p:txBody>
          <a:bodyPr wrap="square" rtlCol="0">
            <a:spAutoFit/>
          </a:bodyPr>
          <a:lstStyle/>
          <a:p>
            <a:r>
              <a:rPr lang="en-US" altLang="ja-JP" dirty="0" smtClean="0"/>
              <a:t>2015.12.8</a:t>
            </a:r>
            <a:r>
              <a:rPr lang="ja-JP" altLang="en-US" dirty="0"/>
              <a:t>　</a:t>
            </a:r>
            <a:r>
              <a:rPr lang="en-US" altLang="ja-JP" dirty="0" smtClean="0"/>
              <a:t>Kyoto University</a:t>
            </a:r>
          </a:p>
          <a:p>
            <a:r>
              <a:rPr lang="en-US" altLang="ja-JP" dirty="0" smtClean="0"/>
              <a:t>2</a:t>
            </a:r>
            <a:r>
              <a:rPr lang="en-US" altLang="ja-JP" baseline="30000" dirty="0" smtClean="0"/>
              <a:t>nd</a:t>
            </a:r>
            <a:r>
              <a:rPr lang="en-US" altLang="ja-JP" dirty="0" smtClean="0"/>
              <a:t> workshop for promoting open science data</a:t>
            </a:r>
            <a:endParaRPr lang="en-US" altLang="ja-JP" dirty="0"/>
          </a:p>
        </p:txBody>
      </p:sp>
    </p:spTree>
    <p:extLst>
      <p:ext uri="{BB962C8B-B14F-4D97-AF65-F5344CB8AC3E}">
        <p14:creationId xmlns:p14="http://schemas.microsoft.com/office/powerpoint/2010/main" val="558493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srcRect l="6091" t="6617" r="7300" b="9389"/>
          <a:stretch/>
        </p:blipFill>
        <p:spPr>
          <a:xfrm>
            <a:off x="3379765" y="2007912"/>
            <a:ext cx="8711480" cy="4752255"/>
          </a:xfrm>
          <a:prstGeom prst="rect">
            <a:avLst/>
          </a:prstGeom>
        </p:spPr>
      </p:pic>
      <p:sp>
        <p:nvSpPr>
          <p:cNvPr id="2" name="タイトル 1"/>
          <p:cNvSpPr>
            <a:spLocks noGrp="1"/>
          </p:cNvSpPr>
          <p:nvPr>
            <p:ph type="title"/>
          </p:nvPr>
        </p:nvSpPr>
        <p:spPr>
          <a:xfrm>
            <a:off x="1349229" y="157365"/>
            <a:ext cx="10018713" cy="1752599"/>
          </a:xfrm>
        </p:spPr>
        <p:txBody>
          <a:bodyPr/>
          <a:lstStyle/>
          <a:p>
            <a:pPr algn="l"/>
            <a:r>
              <a:rPr kumimoji="1" lang="ja-JP" altLang="en-US" dirty="0" smtClean="0"/>
              <a:t>商業出版社の反応</a:t>
            </a:r>
            <a:endParaRPr kumimoji="1" lang="ja-JP" altLang="en-US" dirty="0"/>
          </a:p>
        </p:txBody>
      </p:sp>
      <p:pic>
        <p:nvPicPr>
          <p:cNvPr id="3" name="図 2"/>
          <p:cNvPicPr>
            <a:picLocks noChangeAspect="1"/>
          </p:cNvPicPr>
          <p:nvPr/>
        </p:nvPicPr>
        <p:blipFill rotWithShape="1">
          <a:blip r:embed="rId4"/>
          <a:srcRect l="23151" t="9206" r="22122" b="11704"/>
          <a:stretch/>
        </p:blipFill>
        <p:spPr>
          <a:xfrm>
            <a:off x="1672289" y="1443388"/>
            <a:ext cx="5004000" cy="4068000"/>
          </a:xfrm>
          <a:prstGeom prst="rect">
            <a:avLst/>
          </a:prstGeom>
        </p:spPr>
      </p:pic>
      <p:cxnSp>
        <p:nvCxnSpPr>
          <p:cNvPr id="6" name="直線矢印コネクタ 5"/>
          <p:cNvCxnSpPr/>
          <p:nvPr/>
        </p:nvCxnSpPr>
        <p:spPr>
          <a:xfrm flipV="1">
            <a:off x="3432873" y="5282007"/>
            <a:ext cx="6152191" cy="1146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957892" y="5282005"/>
            <a:ext cx="1293359" cy="2293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9657546" y="5167314"/>
            <a:ext cx="1293359" cy="2293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1559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311" y="0"/>
            <a:ext cx="10018713" cy="1752599"/>
          </a:xfrm>
        </p:spPr>
        <p:txBody>
          <a:bodyPr/>
          <a:lstStyle/>
          <a:p>
            <a:pPr algn="l"/>
            <a:r>
              <a:rPr kumimoji="1" lang="ja-JP" altLang="en-US" dirty="0" smtClean="0"/>
              <a:t>データ</a:t>
            </a:r>
            <a:r>
              <a:rPr lang="ja-JP" altLang="en-US" dirty="0" smtClean="0"/>
              <a:t>保存の外部サービス</a:t>
            </a:r>
            <a:endParaRPr kumimoji="1" lang="ja-JP" altLang="en-US" dirty="0"/>
          </a:p>
        </p:txBody>
      </p:sp>
      <p:pic>
        <p:nvPicPr>
          <p:cNvPr id="3" name="図 2"/>
          <p:cNvPicPr>
            <a:picLocks noChangeAspect="1"/>
          </p:cNvPicPr>
          <p:nvPr/>
        </p:nvPicPr>
        <p:blipFill rotWithShape="1">
          <a:blip r:embed="rId3"/>
          <a:srcRect l="16813" t="7119" r="18780" b="47389"/>
          <a:stretch/>
        </p:blipFill>
        <p:spPr>
          <a:xfrm>
            <a:off x="229568" y="1347416"/>
            <a:ext cx="5889376" cy="2339881"/>
          </a:xfrm>
          <a:prstGeom prst="rect">
            <a:avLst/>
          </a:prstGeom>
        </p:spPr>
      </p:pic>
      <p:pic>
        <p:nvPicPr>
          <p:cNvPr id="4" name="図 3"/>
          <p:cNvPicPr>
            <a:picLocks noChangeAspect="1"/>
          </p:cNvPicPr>
          <p:nvPr/>
        </p:nvPicPr>
        <p:blipFill rotWithShape="1">
          <a:blip r:embed="rId4"/>
          <a:srcRect l="16840" t="6818" r="16230" b="26105"/>
          <a:stretch/>
        </p:blipFill>
        <p:spPr>
          <a:xfrm>
            <a:off x="5296914" y="2338379"/>
            <a:ext cx="6732087" cy="3795116"/>
          </a:xfrm>
          <a:prstGeom prst="rect">
            <a:avLst/>
          </a:prstGeom>
        </p:spPr>
      </p:pic>
      <p:pic>
        <p:nvPicPr>
          <p:cNvPr id="5" name="図 4"/>
          <p:cNvPicPr>
            <a:picLocks noChangeAspect="1"/>
          </p:cNvPicPr>
          <p:nvPr/>
        </p:nvPicPr>
        <p:blipFill rotWithShape="1">
          <a:blip r:embed="rId5"/>
          <a:srcRect l="19076" t="7351" r="17535" b="31059"/>
          <a:stretch/>
        </p:blipFill>
        <p:spPr>
          <a:xfrm>
            <a:off x="276256" y="3551275"/>
            <a:ext cx="5796000" cy="3168000"/>
          </a:xfrm>
          <a:prstGeom prst="rect">
            <a:avLst/>
          </a:prstGeom>
        </p:spPr>
      </p:pic>
    </p:spTree>
    <p:extLst>
      <p:ext uri="{BB962C8B-B14F-4D97-AF65-F5344CB8AC3E}">
        <p14:creationId xmlns:p14="http://schemas.microsoft.com/office/powerpoint/2010/main" val="195011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リポジトリを繋ぐ</a:t>
            </a:r>
            <a:endParaRPr kumimoji="1" lang="ja-JP" altLang="en-US" dirty="0"/>
          </a:p>
        </p:txBody>
      </p:sp>
      <p:sp>
        <p:nvSpPr>
          <p:cNvPr id="3" name="コンテンツ プレースホルダー 2"/>
          <p:cNvSpPr>
            <a:spLocks noGrp="1"/>
          </p:cNvSpPr>
          <p:nvPr>
            <p:ph idx="1"/>
          </p:nvPr>
        </p:nvSpPr>
        <p:spPr>
          <a:xfrm>
            <a:off x="1484310" y="1932709"/>
            <a:ext cx="10018713" cy="4644736"/>
          </a:xfrm>
        </p:spPr>
        <p:txBody>
          <a:bodyPr>
            <a:normAutofit/>
          </a:bodyPr>
          <a:lstStyle/>
          <a:p>
            <a:r>
              <a:rPr kumimoji="1" lang="ja-JP" altLang="en-US" dirty="0" smtClean="0"/>
              <a:t>リンク構築</a:t>
            </a:r>
            <a:endParaRPr kumimoji="1" lang="en-US" altLang="ja-JP" dirty="0" smtClean="0"/>
          </a:p>
          <a:p>
            <a:pPr lvl="1"/>
            <a:r>
              <a:rPr kumimoji="1" lang="ja-JP" altLang="en-US" dirty="0" smtClean="0"/>
              <a:t>例：</a:t>
            </a:r>
            <a:r>
              <a:rPr kumimoji="1" lang="en-US" altLang="ja-JP" dirty="0" smtClean="0"/>
              <a:t>Woods Hole Open Access Server</a:t>
            </a:r>
          </a:p>
          <a:p>
            <a:endParaRPr kumimoji="1" lang="en-US" altLang="ja-JP" dirty="0" smtClean="0"/>
          </a:p>
          <a:p>
            <a:r>
              <a:rPr kumimoji="1" lang="ja-JP" altLang="en-US" dirty="0" smtClean="0"/>
              <a:t>メタデータ連携（</a:t>
            </a:r>
            <a:r>
              <a:rPr kumimoji="1" lang="en-US" altLang="ja-JP" dirty="0" smtClean="0"/>
              <a:t>OAI-PMH</a:t>
            </a:r>
            <a:r>
              <a:rPr kumimoji="1" lang="ja-JP" altLang="en-US" dirty="0" smtClean="0"/>
              <a:t>など）</a:t>
            </a:r>
            <a:endParaRPr kumimoji="1" lang="en-US" altLang="ja-JP" dirty="0" smtClean="0"/>
          </a:p>
          <a:p>
            <a:pPr lvl="1"/>
            <a:r>
              <a:rPr lang="ja-JP" altLang="en-US" dirty="0" smtClean="0"/>
              <a:t>文献リポジトリ間、データリポジトリ間では連携が多数構築済</a:t>
            </a:r>
            <a:endParaRPr lang="en-US" altLang="ja-JP" dirty="0" smtClean="0"/>
          </a:p>
          <a:p>
            <a:pPr lvl="2"/>
            <a:r>
              <a:rPr lang="ja-JP" altLang="en-US" dirty="0" smtClean="0"/>
              <a:t>文献リポジトリ　⇔　データリポジトリには、スキーマの違いが</a:t>
            </a:r>
            <a:r>
              <a:rPr lang="ja-JP" altLang="en-US" dirty="0" err="1" smtClean="0"/>
              <a:t>。。。</a:t>
            </a:r>
            <a:endParaRPr lang="en-US" altLang="ja-JP" dirty="0" smtClean="0"/>
          </a:p>
          <a:p>
            <a:endParaRPr kumimoji="1" lang="en-US" altLang="ja-JP" dirty="0" smtClean="0"/>
          </a:p>
          <a:p>
            <a:r>
              <a:rPr lang="ja-JP" altLang="en-US" u="sng" dirty="0" smtClean="0">
                <a:solidFill>
                  <a:srgbClr val="FF0000"/>
                </a:solidFill>
              </a:rPr>
              <a:t>データジャーナルによる連携</a:t>
            </a:r>
            <a:endParaRPr lang="en-US" altLang="ja-JP" u="sng" dirty="0" smtClean="0">
              <a:solidFill>
                <a:srgbClr val="FF0000"/>
              </a:solidFill>
            </a:endParaRPr>
          </a:p>
          <a:p>
            <a:pPr marL="0" indent="0">
              <a:buNone/>
            </a:pPr>
            <a:endParaRPr lang="en-US" altLang="ja-JP" dirty="0"/>
          </a:p>
          <a:p>
            <a:endParaRPr kumimoji="1" lang="ja-JP" altLang="en-US" dirty="0"/>
          </a:p>
        </p:txBody>
      </p:sp>
    </p:spTree>
    <p:extLst>
      <p:ext uri="{BB962C8B-B14F-4D97-AF65-F5344CB8AC3E}">
        <p14:creationId xmlns:p14="http://schemas.microsoft.com/office/powerpoint/2010/main" val="1999004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6181" t="8589" r="17217" b="12670"/>
          <a:stretch/>
        </p:blipFill>
        <p:spPr>
          <a:xfrm>
            <a:off x="199446" y="2162176"/>
            <a:ext cx="6090087" cy="4050044"/>
          </a:xfrm>
          <a:prstGeom prst="rect">
            <a:avLst/>
          </a:prstGeom>
        </p:spPr>
      </p:pic>
      <p:pic>
        <p:nvPicPr>
          <p:cNvPr id="4" name="図 3"/>
          <p:cNvPicPr>
            <a:picLocks noChangeAspect="1"/>
          </p:cNvPicPr>
          <p:nvPr/>
        </p:nvPicPr>
        <p:blipFill rotWithShape="1">
          <a:blip r:embed="rId4"/>
          <a:srcRect t="8659" r="44097" b="16451"/>
          <a:stretch/>
        </p:blipFill>
        <p:spPr>
          <a:xfrm>
            <a:off x="6644339" y="2912700"/>
            <a:ext cx="5112000" cy="3852000"/>
          </a:xfrm>
          <a:prstGeom prst="rect">
            <a:avLst/>
          </a:prstGeom>
        </p:spPr>
      </p:pic>
      <p:sp>
        <p:nvSpPr>
          <p:cNvPr id="5" name="正方形/長方形 4"/>
          <p:cNvSpPr/>
          <p:nvPr/>
        </p:nvSpPr>
        <p:spPr>
          <a:xfrm>
            <a:off x="1073368" y="5683417"/>
            <a:ext cx="1924050" cy="2190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2892643" y="3870855"/>
            <a:ext cx="4165382" cy="17517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919101" y="2086459"/>
            <a:ext cx="5077827" cy="923330"/>
          </a:xfrm>
          <a:prstGeom prst="rect">
            <a:avLst/>
          </a:prstGeom>
          <a:noFill/>
        </p:spPr>
        <p:txBody>
          <a:bodyPr wrap="square" rtlCol="0">
            <a:spAutoFit/>
          </a:bodyPr>
          <a:lstStyle/>
          <a:p>
            <a:r>
              <a:rPr kumimoji="1" lang="ja-JP" altLang="en-US" dirty="0" smtClean="0"/>
              <a:t>データ論文からデータリポジトリへのリンク例</a:t>
            </a:r>
            <a:endParaRPr kumimoji="1" lang="en-US" altLang="ja-JP" dirty="0" smtClean="0"/>
          </a:p>
          <a:p>
            <a:r>
              <a:rPr lang="en-US" altLang="ja-JP" dirty="0"/>
              <a:t>http://www.earth-syst-sci-data.net/7/157/2015/essd-7-157-2015.html</a:t>
            </a:r>
            <a:endParaRPr kumimoji="1" lang="ja-JP" altLang="en-US" dirty="0"/>
          </a:p>
        </p:txBody>
      </p:sp>
      <p:sp>
        <p:nvSpPr>
          <p:cNvPr id="9" name="正方形/長方形 8"/>
          <p:cNvSpPr/>
          <p:nvPr/>
        </p:nvSpPr>
        <p:spPr>
          <a:xfrm>
            <a:off x="5238750" y="3170971"/>
            <a:ext cx="1050783" cy="639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p:cNvSpPr txBox="1">
            <a:spLocks/>
          </p:cNvSpPr>
          <p:nvPr/>
        </p:nvSpPr>
        <p:spPr>
          <a:xfrm>
            <a:off x="1386539" y="365126"/>
            <a:ext cx="10515600" cy="76793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t>データジャーナルとは</a:t>
            </a:r>
          </a:p>
        </p:txBody>
      </p:sp>
      <p:sp>
        <p:nvSpPr>
          <p:cNvPr id="11" name="テキスト ボックス 10"/>
          <p:cNvSpPr txBox="1"/>
          <p:nvPr/>
        </p:nvSpPr>
        <p:spPr>
          <a:xfrm>
            <a:off x="1273157" y="1331179"/>
            <a:ext cx="10582275" cy="830997"/>
          </a:xfrm>
          <a:prstGeom prst="rect">
            <a:avLst/>
          </a:prstGeom>
          <a:noFill/>
        </p:spPr>
        <p:txBody>
          <a:bodyPr wrap="square" rtlCol="0">
            <a:spAutoFit/>
          </a:bodyPr>
          <a:lstStyle/>
          <a:p>
            <a:r>
              <a:rPr lang="ja-JP" altLang="en-US" sz="2400" dirty="0"/>
              <a:t>データから得られた知見（解釈）ではなく</a:t>
            </a:r>
            <a:r>
              <a:rPr lang="ja-JP" altLang="en-US" sz="2400" dirty="0" smtClean="0"/>
              <a:t>、</a:t>
            </a:r>
            <a:r>
              <a:rPr lang="ja-JP" altLang="en-US" sz="2400" dirty="0" smtClean="0">
                <a:solidFill>
                  <a:srgbClr val="FF0000"/>
                </a:solidFill>
              </a:rPr>
              <a:t>データ</a:t>
            </a:r>
            <a:r>
              <a:rPr lang="ja-JP" altLang="en-US" sz="2400" dirty="0">
                <a:solidFill>
                  <a:srgbClr val="FF0000"/>
                </a:solidFill>
              </a:rPr>
              <a:t>そのものを解説（記述）する論文</a:t>
            </a:r>
            <a:r>
              <a:rPr lang="ja-JP" altLang="en-US" sz="2400" dirty="0"/>
              <a:t>が掲載</a:t>
            </a:r>
            <a:r>
              <a:rPr lang="ja-JP" altLang="en-US" sz="2400" dirty="0" smtClean="0"/>
              <a:t>される</a:t>
            </a:r>
            <a:endParaRPr lang="en-US" altLang="ja-JP" sz="2400" dirty="0"/>
          </a:p>
        </p:txBody>
      </p:sp>
    </p:spTree>
    <p:extLst>
      <p:ext uri="{BB962C8B-B14F-4D97-AF65-F5344CB8AC3E}">
        <p14:creationId xmlns:p14="http://schemas.microsoft.com/office/powerpoint/2010/main" val="973218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309" y="114300"/>
            <a:ext cx="10018713" cy="1752599"/>
          </a:xfrm>
        </p:spPr>
        <p:txBody>
          <a:bodyPr/>
          <a:lstStyle/>
          <a:p>
            <a:r>
              <a:rPr kumimoji="1" lang="ja-JP" altLang="en-US" dirty="0" smtClean="0"/>
              <a:t>データジャーナルのメリット</a:t>
            </a:r>
            <a:endParaRPr kumimoji="1" lang="ja-JP" altLang="en-US" dirty="0"/>
          </a:p>
        </p:txBody>
      </p:sp>
      <p:sp>
        <p:nvSpPr>
          <p:cNvPr id="3" name="コンテンツ プレースホルダー 2"/>
          <p:cNvSpPr>
            <a:spLocks noGrp="1"/>
          </p:cNvSpPr>
          <p:nvPr>
            <p:ph idx="1"/>
          </p:nvPr>
        </p:nvSpPr>
        <p:spPr>
          <a:xfrm>
            <a:off x="1484310" y="1537855"/>
            <a:ext cx="10018713" cy="4862945"/>
          </a:xfrm>
        </p:spPr>
        <p:txBody>
          <a:bodyPr>
            <a:normAutofit fontScale="92500" lnSpcReduction="20000"/>
          </a:bodyPr>
          <a:lstStyle/>
          <a:p>
            <a:pPr>
              <a:buFont typeface="Wingdings" panose="05000000000000000000" pitchFamily="2" charset="2"/>
              <a:buChar char="ü"/>
            </a:pPr>
            <a:r>
              <a:rPr lang="ja-JP" altLang="en-US" dirty="0" smtClean="0"/>
              <a:t>各所</a:t>
            </a:r>
            <a:r>
              <a:rPr lang="ja-JP" altLang="en-US" dirty="0"/>
              <a:t>のリポジトリに散在した</a:t>
            </a:r>
            <a:r>
              <a:rPr lang="ja-JP" altLang="en-US" dirty="0" smtClean="0"/>
              <a:t>データを、</a:t>
            </a:r>
            <a:r>
              <a:rPr lang="ja-JP" altLang="en-US" dirty="0" smtClean="0">
                <a:solidFill>
                  <a:srgbClr val="FF0000"/>
                </a:solidFill>
              </a:rPr>
              <a:t>ジャーナル上で主題ごとに集約</a:t>
            </a:r>
            <a:endParaRPr lang="en-US" altLang="ja-JP" dirty="0" smtClean="0">
              <a:solidFill>
                <a:srgbClr val="FF0000"/>
              </a:solidFill>
            </a:endParaRPr>
          </a:p>
          <a:p>
            <a:pPr lvl="1">
              <a:buFont typeface="Wingdings" panose="05000000000000000000" pitchFamily="2" charset="2"/>
              <a:buChar char="Ø"/>
            </a:pPr>
            <a:endParaRPr lang="en-US" altLang="ja-JP" dirty="0" smtClean="0"/>
          </a:p>
          <a:p>
            <a:pPr>
              <a:buFont typeface="Wingdings" panose="05000000000000000000" pitchFamily="2" charset="2"/>
              <a:buChar char="ü"/>
            </a:pPr>
            <a:r>
              <a:rPr lang="ja-JP" altLang="en-US" dirty="0"/>
              <a:t>流通</a:t>
            </a:r>
            <a:r>
              <a:rPr lang="ja-JP" altLang="en-US" dirty="0" smtClean="0"/>
              <a:t>の促進</a:t>
            </a:r>
            <a:endParaRPr lang="en-US" altLang="ja-JP" dirty="0" smtClean="0"/>
          </a:p>
          <a:p>
            <a:pPr lvl="1">
              <a:buFont typeface="Wingdings" panose="05000000000000000000" pitchFamily="2" charset="2"/>
              <a:buChar char="Ø"/>
            </a:pPr>
            <a:r>
              <a:rPr lang="ja-JP" altLang="en-US" dirty="0" smtClean="0"/>
              <a:t>研究データ情報に</a:t>
            </a:r>
            <a:r>
              <a:rPr lang="ja-JP" altLang="en-US" dirty="0" smtClean="0">
                <a:solidFill>
                  <a:srgbClr val="FF0000"/>
                </a:solidFill>
              </a:rPr>
              <a:t>共通した記述様式</a:t>
            </a:r>
            <a:r>
              <a:rPr lang="ja-JP" altLang="en-US" dirty="0" smtClean="0"/>
              <a:t>（</a:t>
            </a:r>
            <a:r>
              <a:rPr lang="en-US" altLang="ja-JP" dirty="0" smtClean="0"/>
              <a:t>Descriptor</a:t>
            </a:r>
            <a:r>
              <a:rPr lang="ja-JP" altLang="en-US" dirty="0" smtClean="0"/>
              <a:t>）</a:t>
            </a:r>
            <a:endParaRPr lang="en-US" altLang="ja-JP" dirty="0" smtClean="0"/>
          </a:p>
          <a:p>
            <a:pPr lvl="1">
              <a:buFont typeface="Wingdings" panose="05000000000000000000" pitchFamily="2" charset="2"/>
              <a:buChar char="Ø"/>
            </a:pPr>
            <a:r>
              <a:rPr lang="ja-JP" altLang="en-US" dirty="0" smtClean="0"/>
              <a:t>論文</a:t>
            </a:r>
            <a:r>
              <a:rPr lang="ja-JP" altLang="en-US" dirty="0"/>
              <a:t>と同様の</a:t>
            </a:r>
            <a:r>
              <a:rPr lang="ja-JP" altLang="en-US" dirty="0" smtClean="0"/>
              <a:t>プラットフォームで研究データを検索可能</a:t>
            </a:r>
            <a:endParaRPr lang="en-US" altLang="ja-JP" dirty="0" smtClean="0"/>
          </a:p>
          <a:p>
            <a:pPr lvl="2">
              <a:buFont typeface="Wingdings" panose="05000000000000000000" pitchFamily="2" charset="2"/>
              <a:buChar char="Ø"/>
            </a:pPr>
            <a:r>
              <a:rPr lang="en-US" altLang="ja-JP" dirty="0" smtClean="0"/>
              <a:t>Ex. </a:t>
            </a:r>
            <a:r>
              <a:rPr lang="en-US" altLang="ja-JP" dirty="0" err="1" smtClean="0"/>
              <a:t>ScienceDirect</a:t>
            </a:r>
            <a:r>
              <a:rPr lang="ja-JP" altLang="en-US" dirty="0" err="1" smtClean="0"/>
              <a:t>、</a:t>
            </a:r>
            <a:r>
              <a:rPr lang="ja-JP" altLang="en-US" dirty="0" smtClean="0"/>
              <a:t>文献リポジトリ、</a:t>
            </a:r>
            <a:r>
              <a:rPr lang="en-US" altLang="ja-JP" dirty="0" err="1" smtClean="0"/>
              <a:t>etc</a:t>
            </a:r>
            <a:r>
              <a:rPr lang="en-US" altLang="ja-JP" dirty="0" smtClean="0"/>
              <a:t>…</a:t>
            </a:r>
          </a:p>
          <a:p>
            <a:pPr lvl="1">
              <a:buFont typeface="Wingdings" panose="05000000000000000000" pitchFamily="2" charset="2"/>
              <a:buChar char="Ø"/>
            </a:pPr>
            <a:r>
              <a:rPr lang="ja-JP" altLang="en-US" dirty="0" smtClean="0"/>
              <a:t>文献リポジトリが、データリポジトリのポータルとして機能する</a:t>
            </a:r>
            <a:endParaRPr lang="en-US" altLang="ja-JP" dirty="0"/>
          </a:p>
          <a:p>
            <a:pPr>
              <a:buFont typeface="Wingdings" panose="05000000000000000000" pitchFamily="2" charset="2"/>
              <a:buChar char="ü"/>
            </a:pPr>
            <a:endParaRPr kumimoji="1" lang="en-US" altLang="ja-JP" dirty="0" smtClean="0"/>
          </a:p>
          <a:p>
            <a:pPr>
              <a:buFont typeface="Wingdings" panose="05000000000000000000" pitchFamily="2" charset="2"/>
              <a:buChar char="ü"/>
            </a:pPr>
            <a:r>
              <a:rPr lang="ja-JP" altLang="en-US" u="sng" dirty="0" smtClean="0">
                <a:solidFill>
                  <a:srgbClr val="FF0000"/>
                </a:solidFill>
              </a:rPr>
              <a:t>データとは別に解説を公開できる</a:t>
            </a:r>
            <a:endParaRPr lang="en-US" altLang="ja-JP" u="sng" dirty="0" smtClean="0">
              <a:solidFill>
                <a:srgbClr val="FF0000"/>
              </a:solidFill>
            </a:endParaRPr>
          </a:p>
          <a:p>
            <a:pPr lvl="1">
              <a:buFont typeface="Wingdings" panose="05000000000000000000" pitchFamily="2" charset="2"/>
              <a:buChar char="Ø"/>
            </a:pPr>
            <a:r>
              <a:rPr lang="ja-JP" altLang="en-US" dirty="0" smtClean="0"/>
              <a:t>非公開データの可視化を促すことが可能</a:t>
            </a:r>
            <a:endParaRPr lang="en-US" altLang="ja-JP" dirty="0" smtClean="0"/>
          </a:p>
          <a:p>
            <a:pPr>
              <a:buFont typeface="Wingdings" panose="05000000000000000000" pitchFamily="2" charset="2"/>
              <a:buChar char="Ø"/>
            </a:pPr>
            <a:endParaRPr kumimoji="1" lang="en-US" altLang="ja-JP" dirty="0" smtClean="0"/>
          </a:p>
          <a:p>
            <a:pPr>
              <a:buFont typeface="Wingdings" panose="05000000000000000000" pitchFamily="2" charset="2"/>
              <a:buChar char="ü"/>
            </a:pPr>
            <a:r>
              <a:rPr kumimoji="1" lang="ja-JP" altLang="en-US" dirty="0" smtClean="0"/>
              <a:t>査読による質の担保、データ作成者へのクレジット付与、</a:t>
            </a:r>
            <a:r>
              <a:rPr kumimoji="1" lang="en-US" altLang="ja-JP" dirty="0" err="1" smtClean="0"/>
              <a:t>etc</a:t>
            </a:r>
            <a:r>
              <a:rPr kumimoji="1" lang="en-US" altLang="ja-JP" dirty="0" smtClean="0"/>
              <a:t>…</a:t>
            </a:r>
            <a:endParaRPr lang="en-US" altLang="ja-JP" dirty="0" smtClean="0"/>
          </a:p>
          <a:p>
            <a:pPr lvl="1">
              <a:buFont typeface="Wingdings" panose="05000000000000000000" pitchFamily="2" charset="2"/>
              <a:buChar char="Ø"/>
            </a:pPr>
            <a:endParaRPr kumimoji="1" lang="en-US" altLang="ja-JP" dirty="0"/>
          </a:p>
        </p:txBody>
      </p:sp>
    </p:spTree>
    <p:extLst>
      <p:ext uri="{BB962C8B-B14F-4D97-AF65-F5344CB8AC3E}">
        <p14:creationId xmlns:p14="http://schemas.microsoft.com/office/powerpoint/2010/main" val="2456280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3079" t="16291" r="15663" b="14418"/>
          <a:stretch/>
        </p:blipFill>
        <p:spPr>
          <a:xfrm>
            <a:off x="1268473" y="1845695"/>
            <a:ext cx="7818998" cy="4276779"/>
          </a:xfrm>
          <a:prstGeom prst="rect">
            <a:avLst/>
          </a:prstGeom>
        </p:spPr>
      </p:pic>
      <p:sp>
        <p:nvSpPr>
          <p:cNvPr id="2" name="タイトル 1"/>
          <p:cNvSpPr>
            <a:spLocks noGrp="1"/>
          </p:cNvSpPr>
          <p:nvPr>
            <p:ph type="title"/>
          </p:nvPr>
        </p:nvSpPr>
        <p:spPr>
          <a:xfrm>
            <a:off x="1387736" y="598575"/>
            <a:ext cx="10058400" cy="1051721"/>
          </a:xfrm>
        </p:spPr>
        <p:txBody>
          <a:bodyPr/>
          <a:lstStyle/>
          <a:p>
            <a:pPr algn="l"/>
            <a:r>
              <a:rPr kumimoji="1" lang="ja-JP" altLang="en-US" dirty="0" smtClean="0"/>
              <a:t>主なデータジャーナル</a:t>
            </a:r>
            <a:endParaRPr kumimoji="1" lang="ja-JP" altLang="en-US" dirty="0"/>
          </a:p>
        </p:txBody>
      </p:sp>
      <p:sp>
        <p:nvSpPr>
          <p:cNvPr id="4" name="テキスト ボックス 3"/>
          <p:cNvSpPr txBox="1"/>
          <p:nvPr/>
        </p:nvSpPr>
        <p:spPr>
          <a:xfrm>
            <a:off x="3265715" y="5963447"/>
            <a:ext cx="8547561" cy="646331"/>
          </a:xfrm>
          <a:prstGeom prst="rect">
            <a:avLst/>
          </a:prstGeom>
          <a:noFill/>
        </p:spPr>
        <p:txBody>
          <a:bodyPr wrap="square" rtlCol="0">
            <a:spAutoFit/>
          </a:bodyPr>
          <a:lstStyle/>
          <a:p>
            <a:r>
              <a:rPr lang="ja-JP" altLang="en-US" dirty="0" smtClean="0"/>
              <a:t>林和弘</a:t>
            </a:r>
            <a:r>
              <a:rPr lang="en-US" altLang="ja-JP" dirty="0" smtClean="0"/>
              <a:t>,</a:t>
            </a:r>
            <a:r>
              <a:rPr lang="ja-JP" altLang="ja-JP" dirty="0"/>
              <a:t>村山泰</a:t>
            </a:r>
            <a:r>
              <a:rPr lang="ja-JP" altLang="ja-JP" dirty="0" smtClean="0"/>
              <a:t>啓</a:t>
            </a:r>
            <a:r>
              <a:rPr lang="en-US" altLang="ja-JP" dirty="0" smtClean="0"/>
              <a:t>. </a:t>
            </a:r>
            <a:r>
              <a:rPr lang="ja-JP" altLang="en-US" dirty="0" smtClean="0"/>
              <a:t>研究</a:t>
            </a:r>
            <a:r>
              <a:rPr lang="ja-JP" altLang="en-US" dirty="0"/>
              <a:t>データ出版の動向と論文の根拠データの公開促進に</a:t>
            </a:r>
            <a:r>
              <a:rPr lang="ja-JP" altLang="en-US" dirty="0" smtClean="0"/>
              <a:t>向けて</a:t>
            </a:r>
            <a:r>
              <a:rPr lang="en-US" altLang="ja-JP" dirty="0" smtClean="0"/>
              <a:t>.</a:t>
            </a:r>
          </a:p>
          <a:p>
            <a:r>
              <a:rPr lang="en-US" altLang="ja-JP" dirty="0"/>
              <a:t>http://www.nistep.go.jp/wp/wp-content/uploads/NISTEP-STT148J-4.pdf</a:t>
            </a:r>
            <a:endParaRPr kumimoji="1" lang="ja-JP" altLang="en-US" dirty="0"/>
          </a:p>
        </p:txBody>
      </p:sp>
    </p:spTree>
    <p:extLst>
      <p:ext uri="{BB962C8B-B14F-4D97-AF65-F5344CB8AC3E}">
        <p14:creationId xmlns:p14="http://schemas.microsoft.com/office/powerpoint/2010/main" val="2578475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98035" y="44183"/>
            <a:ext cx="10018713" cy="1114058"/>
          </a:xfrm>
        </p:spPr>
        <p:txBody>
          <a:bodyPr/>
          <a:lstStyle/>
          <a:p>
            <a:pPr algn="l"/>
            <a:r>
              <a:rPr kumimoji="1" lang="ja-JP" altLang="en-US" dirty="0" smtClean="0"/>
              <a:t>最近の創刊動向</a:t>
            </a:r>
            <a:endParaRPr kumimoji="1" lang="ja-JP" altLang="en-US" dirty="0"/>
          </a:p>
        </p:txBody>
      </p:sp>
      <p:pic>
        <p:nvPicPr>
          <p:cNvPr id="3" name="図 2"/>
          <p:cNvPicPr>
            <a:picLocks noChangeAspect="1"/>
          </p:cNvPicPr>
          <p:nvPr/>
        </p:nvPicPr>
        <p:blipFill rotWithShape="1">
          <a:blip r:embed="rId3"/>
          <a:srcRect l="24106" t="10193" r="24719" b="35557"/>
          <a:stretch/>
        </p:blipFill>
        <p:spPr>
          <a:xfrm>
            <a:off x="132080" y="1743442"/>
            <a:ext cx="5616000" cy="3348000"/>
          </a:xfrm>
          <a:prstGeom prst="rect">
            <a:avLst/>
          </a:prstGeom>
        </p:spPr>
      </p:pic>
      <p:sp>
        <p:nvSpPr>
          <p:cNvPr id="4" name="テキスト ボックス 3"/>
          <p:cNvSpPr txBox="1"/>
          <p:nvPr/>
        </p:nvSpPr>
        <p:spPr>
          <a:xfrm>
            <a:off x="6521868" y="1158240"/>
            <a:ext cx="4994880" cy="2031325"/>
          </a:xfrm>
          <a:prstGeom prst="rect">
            <a:avLst/>
          </a:prstGeom>
          <a:noFill/>
          <a:ln w="12700">
            <a:solidFill>
              <a:schemeClr val="accent1"/>
            </a:solidFill>
          </a:ln>
        </p:spPr>
        <p:txBody>
          <a:bodyPr wrap="square" rtlCol="0">
            <a:spAutoFit/>
          </a:bodyPr>
          <a:lstStyle/>
          <a:p>
            <a:r>
              <a:rPr kumimoji="1" lang="ja-JP" altLang="en-US" dirty="0" smtClean="0"/>
              <a:t>・人文系のデータジャーナル</a:t>
            </a:r>
            <a:endParaRPr kumimoji="1" lang="en-US" altLang="ja-JP" dirty="0" smtClean="0"/>
          </a:p>
          <a:p>
            <a:endParaRPr lang="en-US" altLang="ja-JP" dirty="0"/>
          </a:p>
          <a:p>
            <a:r>
              <a:rPr kumimoji="1" lang="ja-JP" altLang="en-US" dirty="0" smtClean="0"/>
              <a:t>・</a:t>
            </a:r>
            <a:r>
              <a:rPr kumimoji="1" lang="en-US" altLang="ja-JP" dirty="0" smtClean="0"/>
              <a:t>DANS</a:t>
            </a:r>
            <a:r>
              <a:rPr lang="ja-JP" altLang="en-US" dirty="0"/>
              <a:t> </a:t>
            </a:r>
            <a:r>
              <a:rPr lang="en-US" altLang="ja-JP" dirty="0" smtClean="0"/>
              <a:t>(Data Archiving and Networked Services</a:t>
            </a:r>
            <a:r>
              <a:rPr lang="ja-JP" altLang="en-US" dirty="0" err="1" smtClean="0"/>
              <a:t>、</a:t>
            </a:r>
            <a:r>
              <a:rPr lang="en-US" altLang="ja-JP" dirty="0" smtClean="0"/>
              <a:t>ICSU/WDS</a:t>
            </a:r>
            <a:r>
              <a:rPr lang="ja-JP" altLang="en-US" dirty="0" smtClean="0"/>
              <a:t>メンバー</a:t>
            </a:r>
            <a:r>
              <a:rPr lang="en-US" altLang="ja-JP" dirty="0" smtClean="0"/>
              <a:t>) </a:t>
            </a:r>
            <a:r>
              <a:rPr lang="ja-JP" altLang="en-US" dirty="0" smtClean="0"/>
              <a:t>と </a:t>
            </a:r>
            <a:r>
              <a:rPr lang="en-US" altLang="ja-JP" dirty="0" smtClean="0"/>
              <a:t>Brill</a:t>
            </a:r>
            <a:r>
              <a:rPr lang="ja-JP" altLang="en-US" dirty="0" smtClean="0"/>
              <a:t>社との連携</a:t>
            </a:r>
            <a:endParaRPr lang="en-US" altLang="ja-JP" dirty="0" smtClean="0"/>
          </a:p>
          <a:p>
            <a:endParaRPr kumimoji="1" lang="en-US" altLang="ja-JP" dirty="0"/>
          </a:p>
          <a:p>
            <a:r>
              <a:rPr lang="ja-JP" altLang="en-US" dirty="0" smtClean="0"/>
              <a:t>・</a:t>
            </a:r>
            <a:r>
              <a:rPr lang="en-US" altLang="ja-JP" dirty="0" smtClean="0"/>
              <a:t>Open Access</a:t>
            </a:r>
            <a:r>
              <a:rPr lang="ja-JP" altLang="en-US" dirty="0" smtClean="0"/>
              <a:t>誌だが、投稿料は当面無料 </a:t>
            </a:r>
            <a:r>
              <a:rPr lang="en-US" altLang="ja-JP" dirty="0" smtClean="0"/>
              <a:t>(2015.12</a:t>
            </a:r>
            <a:r>
              <a:rPr lang="ja-JP" altLang="en-US" dirty="0" smtClean="0"/>
              <a:t>現在</a:t>
            </a:r>
            <a:r>
              <a:rPr lang="en-US" altLang="ja-JP" dirty="0" smtClean="0"/>
              <a:t>)</a:t>
            </a:r>
            <a:endParaRPr kumimoji="1" lang="ja-JP" altLang="en-US" dirty="0"/>
          </a:p>
        </p:txBody>
      </p:sp>
      <p:pic>
        <p:nvPicPr>
          <p:cNvPr id="5" name="図 4"/>
          <p:cNvPicPr>
            <a:picLocks noChangeAspect="1"/>
          </p:cNvPicPr>
          <p:nvPr/>
        </p:nvPicPr>
        <p:blipFill rotWithShape="1">
          <a:blip r:embed="rId4"/>
          <a:srcRect l="17496" t="10935" r="17548" b="23153"/>
          <a:stretch/>
        </p:blipFill>
        <p:spPr>
          <a:xfrm>
            <a:off x="6049520" y="3417442"/>
            <a:ext cx="5939577" cy="3390184"/>
          </a:xfrm>
          <a:prstGeom prst="rect">
            <a:avLst/>
          </a:prstGeom>
        </p:spPr>
      </p:pic>
      <p:sp>
        <p:nvSpPr>
          <p:cNvPr id="6" name="テキスト ボックス 5"/>
          <p:cNvSpPr txBox="1"/>
          <p:nvPr/>
        </p:nvSpPr>
        <p:spPr>
          <a:xfrm>
            <a:off x="207818" y="5329200"/>
            <a:ext cx="5540262" cy="923330"/>
          </a:xfrm>
          <a:prstGeom prst="rect">
            <a:avLst/>
          </a:prstGeom>
          <a:noFill/>
          <a:ln w="12700">
            <a:solidFill>
              <a:srgbClr val="00B050"/>
            </a:solidFill>
          </a:ln>
        </p:spPr>
        <p:txBody>
          <a:bodyPr wrap="square" rtlCol="0">
            <a:spAutoFit/>
          </a:bodyPr>
          <a:lstStyle/>
          <a:p>
            <a:r>
              <a:rPr kumimoji="1" lang="ja-JP" altLang="en-US" dirty="0" smtClean="0"/>
              <a:t>・全分野のデータジャーナル</a:t>
            </a:r>
            <a:endParaRPr kumimoji="1" lang="en-US" altLang="ja-JP" dirty="0" smtClean="0"/>
          </a:p>
          <a:p>
            <a:endParaRPr lang="en-US" altLang="ja-JP" dirty="0"/>
          </a:p>
          <a:p>
            <a:r>
              <a:rPr kumimoji="1" lang="ja-JP" altLang="en-US" dirty="0" smtClean="0"/>
              <a:t>・データセットは</a:t>
            </a:r>
            <a:r>
              <a:rPr kumimoji="1" lang="en-US" altLang="ja-JP" dirty="0" smtClean="0"/>
              <a:t>national data bank</a:t>
            </a:r>
            <a:r>
              <a:rPr kumimoji="1" lang="ja-JP" altLang="en-US" dirty="0" smtClean="0"/>
              <a:t>に登録義務あり</a:t>
            </a:r>
            <a:endParaRPr kumimoji="1" lang="ja-JP" altLang="en-US" dirty="0"/>
          </a:p>
        </p:txBody>
      </p:sp>
      <p:cxnSp>
        <p:nvCxnSpPr>
          <p:cNvPr id="8" name="直線矢印コネクタ 7"/>
          <p:cNvCxnSpPr/>
          <p:nvPr/>
        </p:nvCxnSpPr>
        <p:spPr>
          <a:xfrm flipV="1">
            <a:off x="3596640" y="1981200"/>
            <a:ext cx="2529840" cy="192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4003040" y="4653280"/>
            <a:ext cx="1930400" cy="56896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320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9007" y="274648"/>
            <a:ext cx="10058400" cy="918901"/>
          </a:xfrm>
        </p:spPr>
        <p:txBody>
          <a:bodyPr/>
          <a:lstStyle/>
          <a:p>
            <a:pPr algn="l"/>
            <a:r>
              <a:rPr kumimoji="1" lang="ja-JP" altLang="en-US" dirty="0" smtClean="0"/>
              <a:t>データ論文の記述項目</a:t>
            </a:r>
            <a:endParaRPr kumimoji="1" lang="ja-JP" altLang="en-US" dirty="0"/>
          </a:p>
        </p:txBody>
      </p:sp>
      <p:sp>
        <p:nvSpPr>
          <p:cNvPr id="3" name="コンテンツ プレースホルダー 2"/>
          <p:cNvSpPr>
            <a:spLocks noGrp="1"/>
          </p:cNvSpPr>
          <p:nvPr>
            <p:ph idx="1"/>
          </p:nvPr>
        </p:nvSpPr>
        <p:spPr>
          <a:xfrm>
            <a:off x="1097280" y="496912"/>
            <a:ext cx="10515600" cy="3056780"/>
          </a:xfrm>
        </p:spPr>
        <p:txBody>
          <a:bodyPr/>
          <a:lstStyle/>
          <a:p>
            <a:pPr>
              <a:buFont typeface="Wingdings" panose="05000000000000000000" pitchFamily="2" charset="2"/>
              <a:buChar char="ü"/>
            </a:pPr>
            <a:r>
              <a:rPr kumimoji="1" lang="ja-JP" altLang="en-US" dirty="0" smtClean="0"/>
              <a:t>データに関する詳細な情報（≒メタデータ）が記載される</a:t>
            </a:r>
            <a:endParaRPr kumimoji="1" lang="en-US" altLang="ja-JP" dirty="0" smtClean="0"/>
          </a:p>
          <a:p>
            <a:pPr lvl="1">
              <a:buFont typeface="Wingdings" panose="05000000000000000000" pitchFamily="2" charset="2"/>
              <a:buChar char="Ø"/>
            </a:pPr>
            <a:r>
              <a:rPr kumimoji="1" lang="ja-JP" altLang="en-US" dirty="0" smtClean="0"/>
              <a:t>ジャーナルのメタデータと研究データのメタデータの</a:t>
            </a:r>
            <a:r>
              <a:rPr kumimoji="1" lang="en-US" altLang="ja-JP" dirty="0" smtClean="0"/>
              <a:t>2</a:t>
            </a:r>
            <a:r>
              <a:rPr kumimoji="1" lang="ja-JP" altLang="en-US" dirty="0" smtClean="0"/>
              <a:t>階層を持てることになる。</a:t>
            </a:r>
            <a:endParaRPr kumimoji="1" lang="en-US" altLang="ja-JP" dirty="0" smtClean="0"/>
          </a:p>
        </p:txBody>
      </p:sp>
      <p:graphicFrame>
        <p:nvGraphicFramePr>
          <p:cNvPr id="7" name="表 6"/>
          <p:cNvGraphicFramePr>
            <a:graphicFrameLocks noGrp="1"/>
          </p:cNvGraphicFramePr>
          <p:nvPr>
            <p:extLst>
              <p:ext uri="{D42A27DB-BD31-4B8C-83A1-F6EECF244321}">
                <p14:modId xmlns:p14="http://schemas.microsoft.com/office/powerpoint/2010/main" val="1037834994"/>
              </p:ext>
            </p:extLst>
          </p:nvPr>
        </p:nvGraphicFramePr>
        <p:xfrm>
          <a:off x="1162051" y="2522538"/>
          <a:ext cx="8096249" cy="3621090"/>
        </p:xfrm>
        <a:graphic>
          <a:graphicData uri="http://schemas.openxmlformats.org/drawingml/2006/table">
            <a:tbl>
              <a:tblPr>
                <a:tableStyleId>{5C22544A-7EE6-4342-B048-85BDC9FD1C3A}</a:tableStyleId>
              </a:tblPr>
              <a:tblGrid>
                <a:gridCol w="520324"/>
                <a:gridCol w="2268615"/>
                <a:gridCol w="5307310"/>
              </a:tblGrid>
              <a:tr h="329190">
                <a:tc>
                  <a:txBody>
                    <a:bodyPr/>
                    <a:lstStyle/>
                    <a:p>
                      <a:pPr algn="l" fontAlgn="ctr"/>
                      <a:r>
                        <a:rPr lang="en-US" sz="1100" u="none" strike="noStrike" dirty="0">
                          <a:effectLst/>
                        </a:rPr>
                        <a:t>No.</a:t>
                      </a:r>
                      <a:endParaRPr 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項目</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説明</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基本情報</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所有者、名前、</a:t>
                      </a:r>
                      <a:r>
                        <a:rPr lang="en-US" sz="1100" u="none" strike="noStrike">
                          <a:effectLst/>
                        </a:rPr>
                        <a:t>DOI/URI</a:t>
                      </a:r>
                      <a:r>
                        <a:rPr lang="ja-JP" altLang="en-US" sz="1100" u="none" strike="noStrike">
                          <a:effectLst/>
                        </a:rPr>
                        <a:t>など</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利害関係</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データセットに関係する個人的</a:t>
                      </a:r>
                      <a:r>
                        <a:rPr lang="en-US" altLang="ja-JP" sz="1100" u="none" strike="noStrike">
                          <a:effectLst/>
                        </a:rPr>
                        <a:t>/</a:t>
                      </a:r>
                      <a:r>
                        <a:rPr lang="ja-JP" altLang="en-US" sz="1100" u="none" strike="noStrike">
                          <a:effectLst/>
                        </a:rPr>
                        <a:t>組織的な関係性</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範囲</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zh-TW" altLang="en-US" sz="1100" u="none" strike="noStrike">
                          <a:effectLst/>
                        </a:rPr>
                        <a:t>空間的</a:t>
                      </a:r>
                      <a:r>
                        <a:rPr lang="en-US" altLang="zh-TW" sz="1100" u="none" strike="noStrike">
                          <a:effectLst/>
                        </a:rPr>
                        <a:t>/</a:t>
                      </a:r>
                      <a:r>
                        <a:rPr lang="zh-TW" altLang="en-US" sz="1100" u="none" strike="noStrike">
                          <a:effectLst/>
                        </a:rPr>
                        <a:t>時間的</a:t>
                      </a:r>
                      <a:endParaRPr lang="zh-TW"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形式</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フォーマット、エンコード、言語など</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ライセンス</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1100" u="none" strike="noStrike" dirty="0" smtClean="0">
                          <a:effectLst/>
                        </a:rPr>
                        <a:t>-----</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6</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詳細な帰属</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各著者ごとの貢献度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プロジェクト</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1100" u="none" strike="noStrike" dirty="0" smtClean="0">
                          <a:effectLst/>
                        </a:rPr>
                        <a:t>-----</a:t>
                      </a:r>
                      <a:r>
                        <a:rPr lang="ja-JP" altLang="en-US" sz="1100" u="none" strike="noStrike" dirty="0">
                          <a:effectLst/>
                        </a:rPr>
                        <a:t>　</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データセットの来歴</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取得方法、機材などを含む</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品質</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データの限界値・異常値などの情報</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29190">
                <a:tc>
                  <a:txBody>
                    <a:bodyPr/>
                    <a:lstStyle/>
                    <a:p>
                      <a:pPr algn="r" fontAlgn="ctr"/>
                      <a:r>
                        <a:rPr lang="en-US" altLang="ja-JP" sz="1100" u="none" strike="noStrike">
                          <a:effectLst/>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rPr>
                        <a:t>再利用</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rPr>
                        <a:t>潜在的な価値</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8" name="テキスト ボックス 7"/>
          <p:cNvSpPr txBox="1"/>
          <p:nvPr/>
        </p:nvSpPr>
        <p:spPr>
          <a:xfrm>
            <a:off x="3178630" y="6211669"/>
            <a:ext cx="8794296" cy="646331"/>
          </a:xfrm>
          <a:prstGeom prst="rect">
            <a:avLst/>
          </a:prstGeom>
          <a:noFill/>
        </p:spPr>
        <p:txBody>
          <a:bodyPr wrap="square" rtlCol="0">
            <a:spAutoFit/>
          </a:bodyPr>
          <a:lstStyle/>
          <a:p>
            <a:r>
              <a:rPr lang="en-US" altLang="ja-JP" dirty="0"/>
              <a:t>Candela, L., </a:t>
            </a:r>
            <a:r>
              <a:rPr lang="en-US" altLang="ja-JP" dirty="0" err="1"/>
              <a:t>Castelli</a:t>
            </a:r>
            <a:r>
              <a:rPr lang="en-US" altLang="ja-JP" dirty="0"/>
              <a:t>, D., </a:t>
            </a:r>
            <a:r>
              <a:rPr lang="en-US" altLang="ja-JP" dirty="0" err="1"/>
              <a:t>Manghi</a:t>
            </a:r>
            <a:r>
              <a:rPr lang="en-US" altLang="ja-JP" dirty="0"/>
              <a:t>, P. and </a:t>
            </a:r>
            <a:r>
              <a:rPr lang="en-US" altLang="ja-JP" dirty="0" err="1"/>
              <a:t>Tani</a:t>
            </a:r>
            <a:r>
              <a:rPr lang="en-US" altLang="ja-JP" dirty="0"/>
              <a:t>, A. Data journals: A survey. Journal of the Association for Information Science and Technology. 2015, p. 4 (Table 2).</a:t>
            </a:r>
            <a:endParaRPr kumimoji="1" lang="ja-JP" altLang="en-US" dirty="0"/>
          </a:p>
        </p:txBody>
      </p:sp>
    </p:spTree>
    <p:extLst>
      <p:ext uri="{BB962C8B-B14F-4D97-AF65-F5344CB8AC3E}">
        <p14:creationId xmlns:p14="http://schemas.microsoft.com/office/powerpoint/2010/main" val="1207713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1000research-3-5878-g0000_編集中.jpg"/>
          <p:cNvPicPr>
            <a:picLocks noChangeAspect="1"/>
          </p:cNvPicPr>
          <p:nvPr/>
        </p:nvPicPr>
        <p:blipFill>
          <a:blip r:embed="rId3" cstate="print"/>
          <a:stretch>
            <a:fillRect/>
          </a:stretch>
        </p:blipFill>
        <p:spPr>
          <a:xfrm>
            <a:off x="2711624" y="260648"/>
            <a:ext cx="6101334" cy="6528816"/>
          </a:xfrm>
          <a:prstGeom prst="rect">
            <a:avLst/>
          </a:prstGeom>
        </p:spPr>
      </p:pic>
      <p:sp>
        <p:nvSpPr>
          <p:cNvPr id="4" name="テキスト ボックス 3"/>
          <p:cNvSpPr txBox="1"/>
          <p:nvPr/>
        </p:nvSpPr>
        <p:spPr>
          <a:xfrm>
            <a:off x="6312024" y="3284984"/>
            <a:ext cx="1008112" cy="253916"/>
          </a:xfrm>
          <a:prstGeom prst="rect">
            <a:avLst/>
          </a:prstGeom>
          <a:noFill/>
        </p:spPr>
        <p:txBody>
          <a:bodyPr wrap="square" rtlCol="0">
            <a:spAutoFit/>
          </a:bodyPr>
          <a:lstStyle/>
          <a:p>
            <a:pPr algn="ctr"/>
            <a:r>
              <a:rPr lang="ja-JP" altLang="en-US" sz="1050" b="1" dirty="0">
                <a:latin typeface="ＭＳ Ｐゴシック" pitchFamily="50" charset="-128"/>
                <a:ea typeface="ＭＳ Ｐゴシック" pitchFamily="50" charset="-128"/>
              </a:rPr>
              <a:t>識別子の割当</a:t>
            </a:r>
          </a:p>
        </p:txBody>
      </p:sp>
      <p:sp>
        <p:nvSpPr>
          <p:cNvPr id="5" name="テキスト ボックス 4"/>
          <p:cNvSpPr txBox="1"/>
          <p:nvPr/>
        </p:nvSpPr>
        <p:spPr>
          <a:xfrm>
            <a:off x="5015880" y="3284984"/>
            <a:ext cx="1008112" cy="253916"/>
          </a:xfrm>
          <a:prstGeom prst="rect">
            <a:avLst/>
          </a:prstGeom>
          <a:noFill/>
        </p:spPr>
        <p:txBody>
          <a:bodyPr wrap="square" rtlCol="0">
            <a:spAutoFit/>
          </a:bodyPr>
          <a:lstStyle/>
          <a:p>
            <a:pPr algn="ctr"/>
            <a:r>
              <a:rPr lang="ja-JP" altLang="en-US" sz="1050" b="1" dirty="0">
                <a:latin typeface="ＭＳ Ｐゴシック" pitchFamily="50" charset="-128"/>
                <a:ea typeface="ＭＳ Ｐゴシック" pitchFamily="50" charset="-128"/>
              </a:rPr>
              <a:t>記述</a:t>
            </a:r>
          </a:p>
        </p:txBody>
      </p:sp>
      <p:sp>
        <p:nvSpPr>
          <p:cNvPr id="6" name="テキスト ボックス 5"/>
          <p:cNvSpPr txBox="1"/>
          <p:nvPr/>
        </p:nvSpPr>
        <p:spPr>
          <a:xfrm>
            <a:off x="3647728" y="3284984"/>
            <a:ext cx="1008112" cy="253916"/>
          </a:xfrm>
          <a:prstGeom prst="rect">
            <a:avLst/>
          </a:prstGeom>
          <a:noFill/>
        </p:spPr>
        <p:txBody>
          <a:bodyPr wrap="square" rtlCol="0">
            <a:spAutoFit/>
          </a:bodyPr>
          <a:lstStyle/>
          <a:p>
            <a:pPr algn="ctr"/>
            <a:r>
              <a:rPr lang="ja-JP" altLang="en-US" sz="1050" b="1" dirty="0">
                <a:latin typeface="ＭＳ Ｐゴシック" pitchFamily="50" charset="-128"/>
                <a:ea typeface="ＭＳ Ｐゴシック" pitchFamily="50" charset="-128"/>
              </a:rPr>
              <a:t>リポジトリ搭載</a:t>
            </a:r>
          </a:p>
        </p:txBody>
      </p:sp>
      <p:sp>
        <p:nvSpPr>
          <p:cNvPr id="7" name="テキスト ボックス 6"/>
          <p:cNvSpPr txBox="1"/>
          <p:nvPr/>
        </p:nvSpPr>
        <p:spPr>
          <a:xfrm>
            <a:off x="7680176" y="3284984"/>
            <a:ext cx="1008112" cy="253916"/>
          </a:xfrm>
          <a:prstGeom prst="rect">
            <a:avLst/>
          </a:prstGeom>
          <a:noFill/>
        </p:spPr>
        <p:txBody>
          <a:bodyPr wrap="square" rtlCol="0">
            <a:spAutoFit/>
          </a:bodyPr>
          <a:lstStyle/>
          <a:p>
            <a:pPr algn="ctr"/>
            <a:r>
              <a:rPr lang="ja-JP" altLang="en-US" sz="1050" b="1" dirty="0">
                <a:latin typeface="ＭＳ Ｐゴシック" pitchFamily="50" charset="-128"/>
                <a:ea typeface="ＭＳ Ｐゴシック" pitchFamily="50" charset="-128"/>
              </a:rPr>
              <a:t>レビュー</a:t>
            </a:r>
          </a:p>
        </p:txBody>
      </p:sp>
      <p:sp>
        <p:nvSpPr>
          <p:cNvPr id="8" name="テキスト ボックス 7"/>
          <p:cNvSpPr txBox="1"/>
          <p:nvPr/>
        </p:nvSpPr>
        <p:spPr>
          <a:xfrm>
            <a:off x="5015880" y="4797152"/>
            <a:ext cx="1008112" cy="253916"/>
          </a:xfrm>
          <a:prstGeom prst="rect">
            <a:avLst/>
          </a:prstGeom>
          <a:noFill/>
        </p:spPr>
        <p:txBody>
          <a:bodyPr wrap="square" rtlCol="0" anchor="t">
            <a:spAutoFit/>
          </a:bodyPr>
          <a:lstStyle/>
          <a:p>
            <a:pPr algn="ctr"/>
            <a:r>
              <a:rPr lang="ja-JP" altLang="en-US" sz="1050" b="1" dirty="0">
                <a:latin typeface="ＭＳ Ｐゴシック" pitchFamily="50" charset="-128"/>
                <a:ea typeface="ＭＳ Ｐゴシック" pitchFamily="50" charset="-128"/>
              </a:rPr>
              <a:t>文章化</a:t>
            </a:r>
          </a:p>
        </p:txBody>
      </p:sp>
      <p:sp>
        <p:nvSpPr>
          <p:cNvPr id="9" name="テキスト ボックス 8"/>
          <p:cNvSpPr txBox="1"/>
          <p:nvPr/>
        </p:nvSpPr>
        <p:spPr>
          <a:xfrm>
            <a:off x="3647728" y="4797152"/>
            <a:ext cx="1008112" cy="253916"/>
          </a:xfrm>
          <a:prstGeom prst="rect">
            <a:avLst/>
          </a:prstGeom>
          <a:noFill/>
        </p:spPr>
        <p:txBody>
          <a:bodyPr wrap="square" rtlCol="0" anchor="t">
            <a:spAutoFit/>
          </a:bodyPr>
          <a:lstStyle/>
          <a:p>
            <a:pPr algn="ctr"/>
            <a:r>
              <a:rPr lang="ja-JP" altLang="en-US" sz="1050" b="1" dirty="0" smtClean="0">
                <a:solidFill>
                  <a:srgbClr val="FF0000"/>
                </a:solidFill>
                <a:latin typeface="ＭＳ Ｐゴシック" pitchFamily="50" charset="-128"/>
                <a:ea typeface="ＭＳ Ｐゴシック" pitchFamily="50" charset="-128"/>
              </a:rPr>
              <a:t>保存</a:t>
            </a:r>
            <a:endParaRPr lang="ja-JP" altLang="en-US" sz="1050" b="1" dirty="0">
              <a:solidFill>
                <a:srgbClr val="FF0000"/>
              </a:solidFill>
              <a:latin typeface="ＭＳ Ｐゴシック" pitchFamily="50" charset="-128"/>
              <a:ea typeface="ＭＳ Ｐゴシック" pitchFamily="50" charset="-128"/>
            </a:endParaRPr>
          </a:p>
        </p:txBody>
      </p:sp>
      <p:sp>
        <p:nvSpPr>
          <p:cNvPr id="10" name="テキスト ボックス 9"/>
          <p:cNvSpPr txBox="1"/>
          <p:nvPr/>
        </p:nvSpPr>
        <p:spPr>
          <a:xfrm>
            <a:off x="6384032" y="4797152"/>
            <a:ext cx="1008112" cy="253916"/>
          </a:xfrm>
          <a:prstGeom prst="rect">
            <a:avLst/>
          </a:prstGeom>
          <a:noFill/>
        </p:spPr>
        <p:txBody>
          <a:bodyPr wrap="square" rtlCol="0" anchor="t">
            <a:spAutoFit/>
          </a:bodyPr>
          <a:lstStyle/>
          <a:p>
            <a:pPr algn="ctr"/>
            <a:r>
              <a:rPr lang="ja-JP" altLang="en-US" sz="1050" b="1" dirty="0">
                <a:latin typeface="ＭＳ Ｐゴシック" pitchFamily="50" charset="-128"/>
                <a:ea typeface="ＭＳ Ｐゴシック" pitchFamily="50" charset="-128"/>
              </a:rPr>
              <a:t>引用</a:t>
            </a:r>
          </a:p>
        </p:txBody>
      </p:sp>
      <p:sp>
        <p:nvSpPr>
          <p:cNvPr id="11" name="テキスト ボックス 10"/>
          <p:cNvSpPr txBox="1"/>
          <p:nvPr/>
        </p:nvSpPr>
        <p:spPr>
          <a:xfrm>
            <a:off x="7680176" y="4797152"/>
            <a:ext cx="1008112" cy="253916"/>
          </a:xfrm>
          <a:prstGeom prst="rect">
            <a:avLst/>
          </a:prstGeom>
          <a:noFill/>
        </p:spPr>
        <p:txBody>
          <a:bodyPr wrap="square" rtlCol="0" anchor="t">
            <a:spAutoFit/>
          </a:bodyPr>
          <a:lstStyle/>
          <a:p>
            <a:pPr algn="ctr"/>
            <a:r>
              <a:rPr lang="ja-JP" altLang="en-US" sz="1050" b="1" dirty="0">
                <a:latin typeface="ＭＳ Ｐゴシック" pitchFamily="50" charset="-128"/>
                <a:ea typeface="ＭＳ Ｐゴシック" pitchFamily="50" charset="-128"/>
              </a:rPr>
              <a:t>検証</a:t>
            </a:r>
          </a:p>
        </p:txBody>
      </p:sp>
      <p:sp>
        <p:nvSpPr>
          <p:cNvPr id="12" name="テキスト ボックス 11"/>
          <p:cNvSpPr txBox="1"/>
          <p:nvPr/>
        </p:nvSpPr>
        <p:spPr>
          <a:xfrm>
            <a:off x="5663952" y="6453336"/>
            <a:ext cx="1008112" cy="253916"/>
          </a:xfrm>
          <a:prstGeom prst="rect">
            <a:avLst/>
          </a:prstGeom>
          <a:noFill/>
        </p:spPr>
        <p:txBody>
          <a:bodyPr wrap="square" rtlCol="0" anchor="t">
            <a:spAutoFit/>
          </a:bodyPr>
          <a:lstStyle/>
          <a:p>
            <a:pPr algn="ctr"/>
            <a:r>
              <a:rPr lang="ja-JP" altLang="en-US" sz="1050" b="1" dirty="0">
                <a:latin typeface="ＭＳ Ｐゴシック" pitchFamily="50" charset="-128"/>
                <a:ea typeface="ＭＳ Ｐゴシック" pitchFamily="50" charset="-128"/>
              </a:rPr>
              <a:t>出版</a:t>
            </a:r>
          </a:p>
        </p:txBody>
      </p:sp>
      <p:sp>
        <p:nvSpPr>
          <p:cNvPr id="13" name="テキスト ボックス 12"/>
          <p:cNvSpPr txBox="1"/>
          <p:nvPr/>
        </p:nvSpPr>
        <p:spPr>
          <a:xfrm>
            <a:off x="6779567" y="5380672"/>
            <a:ext cx="5242715" cy="1477328"/>
          </a:xfrm>
          <a:prstGeom prst="rect">
            <a:avLst/>
          </a:prstGeom>
          <a:noFill/>
        </p:spPr>
        <p:txBody>
          <a:bodyPr wrap="square" rtlCol="0">
            <a:spAutoFit/>
          </a:bodyPr>
          <a:lstStyle/>
          <a:p>
            <a:r>
              <a:rPr lang="en-US" altLang="ja-JP" dirty="0" err="1" smtClean="0"/>
              <a:t>Kratz</a:t>
            </a:r>
            <a:r>
              <a:rPr lang="en-US" altLang="ja-JP" dirty="0" smtClean="0"/>
              <a:t> </a:t>
            </a:r>
            <a:r>
              <a:rPr lang="en-US" altLang="ja-JP" dirty="0"/>
              <a:t>J, </a:t>
            </a:r>
            <a:r>
              <a:rPr lang="en-US" altLang="ja-JP" dirty="0" err="1"/>
              <a:t>Strasser</a:t>
            </a:r>
            <a:r>
              <a:rPr lang="en-US" altLang="ja-JP" dirty="0"/>
              <a:t> C. Data publication consensus and controversies. </a:t>
            </a:r>
            <a:r>
              <a:rPr lang="ja-JP" altLang="en-US" dirty="0" smtClean="0"/>
              <a:t>を一部改変</a:t>
            </a:r>
            <a:endParaRPr lang="en-US" altLang="ja-JP" dirty="0" smtClean="0"/>
          </a:p>
          <a:p>
            <a:r>
              <a:rPr lang="en-US" altLang="ja-JP" i="1" dirty="0" smtClean="0"/>
              <a:t>F1000Research</a:t>
            </a:r>
            <a:r>
              <a:rPr lang="en-US" altLang="ja-JP" dirty="0"/>
              <a:t>. 2014;3:94. doi:10.12688/f1000research.3979.3.</a:t>
            </a:r>
          </a:p>
          <a:p>
            <a:endParaRPr lang="ja-JP" altLang="en-US" dirty="0"/>
          </a:p>
        </p:txBody>
      </p:sp>
      <p:sp>
        <p:nvSpPr>
          <p:cNvPr id="14" name="テキスト ボックス 13"/>
          <p:cNvSpPr txBox="1"/>
          <p:nvPr/>
        </p:nvSpPr>
        <p:spPr>
          <a:xfrm>
            <a:off x="2207568" y="2708920"/>
            <a:ext cx="1080120" cy="369332"/>
          </a:xfrm>
          <a:prstGeom prst="rect">
            <a:avLst/>
          </a:prstGeom>
          <a:noFill/>
        </p:spPr>
        <p:txBody>
          <a:bodyPr wrap="square" rtlCol="0">
            <a:spAutoFit/>
          </a:bodyPr>
          <a:lstStyle/>
          <a:p>
            <a:r>
              <a:rPr lang="ja-JP" altLang="en-US" dirty="0"/>
              <a:t>手続き</a:t>
            </a:r>
          </a:p>
        </p:txBody>
      </p:sp>
      <p:sp>
        <p:nvSpPr>
          <p:cNvPr id="16" name="テキスト ボックス 15"/>
          <p:cNvSpPr txBox="1"/>
          <p:nvPr/>
        </p:nvSpPr>
        <p:spPr>
          <a:xfrm>
            <a:off x="2279576" y="4221088"/>
            <a:ext cx="864096" cy="369332"/>
          </a:xfrm>
          <a:prstGeom prst="rect">
            <a:avLst/>
          </a:prstGeom>
          <a:noFill/>
        </p:spPr>
        <p:txBody>
          <a:bodyPr wrap="square" rtlCol="0">
            <a:spAutoFit/>
          </a:bodyPr>
          <a:lstStyle/>
          <a:p>
            <a:r>
              <a:rPr lang="ja-JP" altLang="en-US" dirty="0"/>
              <a:t>性質</a:t>
            </a:r>
          </a:p>
        </p:txBody>
      </p:sp>
      <p:sp>
        <p:nvSpPr>
          <p:cNvPr id="3" name="テキスト ボックス 2"/>
          <p:cNvSpPr txBox="1"/>
          <p:nvPr/>
        </p:nvSpPr>
        <p:spPr>
          <a:xfrm>
            <a:off x="548640" y="452846"/>
            <a:ext cx="4467240" cy="646331"/>
          </a:xfrm>
          <a:prstGeom prst="rect">
            <a:avLst/>
          </a:prstGeom>
          <a:noFill/>
        </p:spPr>
        <p:txBody>
          <a:bodyPr wrap="square" rtlCol="0">
            <a:spAutoFit/>
          </a:bodyPr>
          <a:lstStyle/>
          <a:p>
            <a:r>
              <a:rPr lang="ja-JP" altLang="en-US" sz="3600" dirty="0">
                <a:latin typeface="+mj-lt"/>
                <a:ea typeface="+mj-ea"/>
                <a:cs typeface="+mj-cs"/>
              </a:rPr>
              <a:t>出版までのプロセス</a:t>
            </a:r>
          </a:p>
        </p:txBody>
      </p:sp>
      <p:sp>
        <p:nvSpPr>
          <p:cNvPr id="15" name="テキスト ボックス 14"/>
          <p:cNvSpPr txBox="1"/>
          <p:nvPr/>
        </p:nvSpPr>
        <p:spPr>
          <a:xfrm>
            <a:off x="3287688" y="2087217"/>
            <a:ext cx="260582" cy="369332"/>
          </a:xfrm>
          <a:prstGeom prst="rect">
            <a:avLst/>
          </a:prstGeom>
          <a:noFill/>
        </p:spPr>
        <p:txBody>
          <a:bodyPr wrap="square" rtlCol="0">
            <a:spAutoFit/>
          </a:bodyPr>
          <a:lstStyle/>
          <a:p>
            <a:r>
              <a:rPr kumimoji="1" lang="ja-JP" altLang="en-US" dirty="0" smtClean="0"/>
              <a:t>①</a:t>
            </a:r>
            <a:endParaRPr kumimoji="1" lang="ja-JP" altLang="en-US" dirty="0"/>
          </a:p>
        </p:txBody>
      </p:sp>
      <p:sp>
        <p:nvSpPr>
          <p:cNvPr id="17" name="テキスト ボックス 16"/>
          <p:cNvSpPr txBox="1"/>
          <p:nvPr/>
        </p:nvSpPr>
        <p:spPr>
          <a:xfrm>
            <a:off x="4823105" y="2087217"/>
            <a:ext cx="260582" cy="369332"/>
          </a:xfrm>
          <a:prstGeom prst="rect">
            <a:avLst/>
          </a:prstGeom>
          <a:noFill/>
        </p:spPr>
        <p:txBody>
          <a:bodyPr wrap="square" rtlCol="0">
            <a:spAutoFit/>
          </a:bodyPr>
          <a:lstStyle/>
          <a:p>
            <a:r>
              <a:rPr kumimoji="1" lang="ja-JP" altLang="en-US" dirty="0" smtClean="0"/>
              <a:t>②</a:t>
            </a:r>
            <a:endParaRPr kumimoji="1" lang="ja-JP" altLang="en-US" dirty="0"/>
          </a:p>
        </p:txBody>
      </p:sp>
      <p:sp>
        <p:nvSpPr>
          <p:cNvPr id="18" name="テキスト ボックス 17"/>
          <p:cNvSpPr txBox="1"/>
          <p:nvPr/>
        </p:nvSpPr>
        <p:spPr>
          <a:xfrm>
            <a:off x="7468203" y="2087217"/>
            <a:ext cx="572553" cy="369332"/>
          </a:xfrm>
          <a:prstGeom prst="rect">
            <a:avLst/>
          </a:prstGeom>
          <a:noFill/>
        </p:spPr>
        <p:txBody>
          <a:bodyPr wrap="square" rtlCol="0">
            <a:spAutoFit/>
          </a:bodyPr>
          <a:lstStyle/>
          <a:p>
            <a:r>
              <a:rPr kumimoji="1" lang="ja-JP" altLang="en-US" dirty="0" smtClean="0"/>
              <a:t>③</a:t>
            </a:r>
            <a:r>
              <a:rPr kumimoji="1" lang="en-US" altLang="ja-JP" dirty="0" smtClean="0"/>
              <a:t>’</a:t>
            </a:r>
            <a:endParaRPr kumimoji="1" lang="ja-JP" altLang="en-US" dirty="0"/>
          </a:p>
        </p:txBody>
      </p:sp>
      <p:sp>
        <p:nvSpPr>
          <p:cNvPr id="19" name="テキスト ボックス 18"/>
          <p:cNvSpPr txBox="1"/>
          <p:nvPr/>
        </p:nvSpPr>
        <p:spPr>
          <a:xfrm>
            <a:off x="6123450" y="2087217"/>
            <a:ext cx="260582" cy="369332"/>
          </a:xfrm>
          <a:prstGeom prst="rect">
            <a:avLst/>
          </a:prstGeom>
          <a:noFill/>
        </p:spPr>
        <p:txBody>
          <a:bodyPr wrap="square" rtlCol="0">
            <a:spAutoFit/>
          </a:bodyPr>
          <a:lstStyle/>
          <a:p>
            <a:r>
              <a:rPr kumimoji="1" lang="ja-JP" altLang="en-US" dirty="0" smtClean="0"/>
              <a:t>③</a:t>
            </a:r>
            <a:endParaRPr kumimoji="1" lang="ja-JP" altLang="en-US" dirty="0"/>
          </a:p>
        </p:txBody>
      </p:sp>
    </p:spTree>
    <p:extLst>
      <p:ext uri="{BB962C8B-B14F-4D97-AF65-F5344CB8AC3E}">
        <p14:creationId xmlns:p14="http://schemas.microsoft.com/office/powerpoint/2010/main" val="1835112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52549" y="0"/>
            <a:ext cx="10018713" cy="1752599"/>
          </a:xfrm>
        </p:spPr>
        <p:txBody>
          <a:bodyPr/>
          <a:lstStyle/>
          <a:p>
            <a:r>
              <a:rPr kumimoji="1" lang="ja-JP" altLang="en-US" dirty="0" smtClean="0"/>
              <a:t>極地研の</a:t>
            </a:r>
            <a:r>
              <a:rPr kumimoji="1" lang="en-US" altLang="ja-JP" dirty="0" smtClean="0"/>
              <a:t>Data Reports</a:t>
            </a:r>
            <a:r>
              <a:rPr kumimoji="1" lang="ja-JP" altLang="en-US" dirty="0" smtClean="0"/>
              <a:t>の歴史</a:t>
            </a: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1819" y="1590675"/>
            <a:ext cx="2946197" cy="4383087"/>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549" y="1590675"/>
            <a:ext cx="3273552" cy="4631436"/>
          </a:xfrm>
          <a:prstGeom prst="rect">
            <a:avLst/>
          </a:prstGeom>
        </p:spPr>
      </p:pic>
      <p:sp>
        <p:nvSpPr>
          <p:cNvPr id="5" name="テキスト ボックス 4"/>
          <p:cNvSpPr txBox="1"/>
          <p:nvPr/>
        </p:nvSpPr>
        <p:spPr>
          <a:xfrm>
            <a:off x="677334" y="6126861"/>
            <a:ext cx="4628091" cy="523220"/>
          </a:xfrm>
          <a:prstGeom prst="rect">
            <a:avLst/>
          </a:prstGeom>
          <a:noFill/>
        </p:spPr>
        <p:txBody>
          <a:bodyPr wrap="square" rtlCol="0">
            <a:spAutoFit/>
          </a:bodyPr>
          <a:lstStyle/>
          <a:p>
            <a:r>
              <a:rPr kumimoji="1" lang="en-US" altLang="ja-JP" sz="2800" dirty="0" smtClean="0"/>
              <a:t>JARE Data Reports</a:t>
            </a:r>
            <a:r>
              <a:rPr kumimoji="1" lang="ja-JP" altLang="en-US" sz="2800" dirty="0" err="1" smtClean="0"/>
              <a:t>、</a:t>
            </a:r>
            <a:r>
              <a:rPr kumimoji="1" lang="en-US" altLang="ja-JP" sz="2800" dirty="0" smtClean="0"/>
              <a:t>1968</a:t>
            </a:r>
            <a:r>
              <a:rPr kumimoji="1" lang="ja-JP" altLang="en-US" sz="2800" dirty="0" smtClean="0"/>
              <a:t>～</a:t>
            </a:r>
            <a:endParaRPr kumimoji="1" lang="ja-JP" altLang="en-US" sz="2800" dirty="0"/>
          </a:p>
        </p:txBody>
      </p:sp>
      <p:sp>
        <p:nvSpPr>
          <p:cNvPr id="6" name="テキスト ボックス 5"/>
          <p:cNvSpPr txBox="1"/>
          <p:nvPr/>
        </p:nvSpPr>
        <p:spPr>
          <a:xfrm>
            <a:off x="5831242" y="6126861"/>
            <a:ext cx="5708486" cy="523220"/>
          </a:xfrm>
          <a:prstGeom prst="rect">
            <a:avLst/>
          </a:prstGeom>
          <a:noFill/>
        </p:spPr>
        <p:txBody>
          <a:bodyPr wrap="square" rtlCol="0">
            <a:spAutoFit/>
          </a:bodyPr>
          <a:lstStyle/>
          <a:p>
            <a:r>
              <a:rPr kumimoji="1" lang="en-US" altLang="ja-JP" sz="2800" dirty="0" smtClean="0"/>
              <a:t>NIPR Arctic Data Reports</a:t>
            </a:r>
            <a:r>
              <a:rPr kumimoji="1" lang="ja-JP" altLang="en-US" sz="2800" dirty="0" err="1" smtClean="0"/>
              <a:t>、</a:t>
            </a:r>
            <a:r>
              <a:rPr kumimoji="1" lang="en-US" altLang="ja-JP" sz="2800" dirty="0" smtClean="0"/>
              <a:t>1996</a:t>
            </a:r>
            <a:r>
              <a:rPr kumimoji="1" lang="ja-JP" altLang="en-US" sz="2800" dirty="0" smtClean="0"/>
              <a:t>～</a:t>
            </a:r>
            <a:endParaRPr kumimoji="1" lang="ja-JP" altLang="en-US" sz="2800" dirty="0"/>
          </a:p>
        </p:txBody>
      </p:sp>
    </p:spTree>
    <p:extLst>
      <p:ext uri="{BB962C8B-B14F-4D97-AF65-F5344CB8AC3E}">
        <p14:creationId xmlns:p14="http://schemas.microsoft.com/office/powerpoint/2010/main" val="2878889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310" y="103909"/>
            <a:ext cx="10018713" cy="1752599"/>
          </a:xfrm>
        </p:spPr>
        <p:txBody>
          <a:bodyPr>
            <a:normAutofit fontScale="90000"/>
          </a:bodyPr>
          <a:lstStyle/>
          <a:p>
            <a:r>
              <a:rPr lang="ja-JP" altLang="en-US" sz="3200" dirty="0">
                <a:latin typeface="Calibri" panose="020F0502020204030204" pitchFamily="34" charset="0"/>
              </a:rPr>
              <a:t>報告書「我が国におけるオープンサイエンス推進のあり方について：サイエンスの新たな飛躍の時代の幕開け</a:t>
            </a:r>
            <a:r>
              <a:rPr lang="ja-JP" altLang="en-US" sz="3200" dirty="0" smtClean="0">
                <a:latin typeface="Calibri" panose="020F0502020204030204" pitchFamily="34" charset="0"/>
              </a:rPr>
              <a:t>」</a:t>
            </a:r>
            <a:r>
              <a:rPr lang="en-US" altLang="ja-JP" sz="3200" dirty="0" smtClean="0">
                <a:latin typeface="Calibri" panose="020F0502020204030204" pitchFamily="34" charset="0"/>
              </a:rPr>
              <a:t/>
            </a:r>
            <a:br>
              <a:rPr lang="en-US" altLang="ja-JP" sz="3200" dirty="0" smtClean="0">
                <a:latin typeface="Calibri" panose="020F0502020204030204" pitchFamily="34" charset="0"/>
              </a:rPr>
            </a:br>
            <a:r>
              <a:rPr lang="ja-JP" altLang="en-US" sz="3200" dirty="0" smtClean="0">
                <a:latin typeface="Calibri" panose="020F0502020204030204" pitchFamily="34" charset="0"/>
              </a:rPr>
              <a:t>（</a:t>
            </a:r>
            <a:r>
              <a:rPr lang="ja-JP" altLang="en-US" sz="3200" dirty="0">
                <a:latin typeface="Calibri" panose="020F0502020204030204" pitchFamily="34" charset="0"/>
              </a:rPr>
              <a:t>平</a:t>
            </a:r>
            <a:r>
              <a:rPr lang="en-US" altLang="ja-JP" sz="3200" dirty="0">
                <a:latin typeface="Calibri" panose="020F0502020204030204" pitchFamily="34" charset="0"/>
              </a:rPr>
              <a:t>27.3.30</a:t>
            </a:r>
            <a:r>
              <a:rPr lang="ja-JP" altLang="en-US" sz="3200" dirty="0">
                <a:latin typeface="Calibri" panose="020F0502020204030204" pitchFamily="34" charset="0"/>
              </a:rPr>
              <a:t>）</a:t>
            </a:r>
            <a:endParaRPr lang="en-US" altLang="ja-JP" sz="3200" dirty="0">
              <a:latin typeface="Calibri" panose="020F0502020204030204" pitchFamily="34" charset="0"/>
            </a:endParaRPr>
          </a:p>
        </p:txBody>
      </p:sp>
      <p:sp>
        <p:nvSpPr>
          <p:cNvPr id="3" name="コンテンツ プレースホルダー 2"/>
          <p:cNvSpPr>
            <a:spLocks noGrp="1"/>
          </p:cNvSpPr>
          <p:nvPr>
            <p:ph idx="1"/>
          </p:nvPr>
        </p:nvSpPr>
        <p:spPr>
          <a:xfrm>
            <a:off x="1484310" y="1662545"/>
            <a:ext cx="10018713" cy="4128655"/>
          </a:xfrm>
        </p:spPr>
        <p:txBody>
          <a:bodyPr>
            <a:normAutofit fontScale="92500" lnSpcReduction="10000"/>
          </a:bodyPr>
          <a:lstStyle/>
          <a:p>
            <a:r>
              <a:rPr lang="ja-JP" altLang="en-US" sz="2000" dirty="0"/>
              <a:t>各省庁、資金配分機関、大学・研究機関等</a:t>
            </a:r>
            <a:endParaRPr lang="en-US" altLang="ja-JP" sz="2000" dirty="0"/>
          </a:p>
          <a:p>
            <a:pPr lvl="1"/>
            <a:r>
              <a:rPr lang="ja-JP" altLang="en-US" sz="1800" dirty="0"/>
              <a:t>実施方針及びオープンサイエンスの推進計画を策定</a:t>
            </a:r>
            <a:endParaRPr lang="en-US" altLang="ja-JP" sz="1800" dirty="0"/>
          </a:p>
          <a:p>
            <a:r>
              <a:rPr lang="ja-JP" altLang="en-US" sz="2000" dirty="0"/>
              <a:t>公的研究資金による研究成果</a:t>
            </a:r>
            <a:endParaRPr lang="en-US" altLang="ja-JP" sz="2000" dirty="0"/>
          </a:p>
          <a:p>
            <a:pPr lvl="1"/>
            <a:r>
              <a:rPr lang="ja-JP" altLang="en-US" sz="1800" dirty="0">
                <a:solidFill>
                  <a:srgbClr val="FF0000"/>
                </a:solidFill>
              </a:rPr>
              <a:t>論文及び論文のエビデンスとなる研究データ＝原則公開</a:t>
            </a:r>
            <a:endParaRPr lang="en-US" altLang="ja-JP" sz="1800" dirty="0">
              <a:solidFill>
                <a:srgbClr val="FF0000"/>
              </a:solidFill>
            </a:endParaRPr>
          </a:p>
          <a:p>
            <a:pPr lvl="1"/>
            <a:r>
              <a:rPr lang="ja-JP" altLang="en-US" sz="1800" dirty="0">
                <a:solidFill>
                  <a:srgbClr val="FF0000"/>
                </a:solidFill>
              </a:rPr>
              <a:t>その他研究開発成果としての研究データ＝</a:t>
            </a:r>
            <a:r>
              <a:rPr lang="ja-JP" altLang="en-US" sz="1800" u="sng" dirty="0">
                <a:solidFill>
                  <a:srgbClr val="FF0000"/>
                </a:solidFill>
              </a:rPr>
              <a:t>可能な範囲</a:t>
            </a:r>
            <a:r>
              <a:rPr lang="ja-JP" altLang="en-US" sz="1800" dirty="0">
                <a:solidFill>
                  <a:srgbClr val="FF0000"/>
                </a:solidFill>
              </a:rPr>
              <a:t>で公開</a:t>
            </a:r>
            <a:endParaRPr lang="en-US" altLang="ja-JP" sz="1800" dirty="0">
              <a:solidFill>
                <a:srgbClr val="FF0000"/>
              </a:solidFill>
            </a:endParaRPr>
          </a:p>
          <a:p>
            <a:r>
              <a:rPr lang="ja-JP" altLang="en-US" sz="2000" dirty="0"/>
              <a:t>公的研究資金</a:t>
            </a:r>
            <a:endParaRPr lang="en-US" altLang="ja-JP" sz="2000" dirty="0"/>
          </a:p>
          <a:p>
            <a:pPr lvl="1"/>
            <a:r>
              <a:rPr lang="ja-JP" altLang="ja-JP" sz="1800" dirty="0"/>
              <a:t>競争的研究資金及び公募型の研究資金</a:t>
            </a:r>
            <a:endParaRPr lang="en-US" altLang="ja-JP" sz="1800" dirty="0"/>
          </a:p>
          <a:p>
            <a:pPr lvl="1"/>
            <a:r>
              <a:rPr lang="ja-JP" altLang="ja-JP" sz="1800" dirty="0"/>
              <a:t>国費が投入されている独立行政法人及び国立大学法人等の運営費交付金等</a:t>
            </a:r>
            <a:endParaRPr lang="en-US" altLang="ja-JP" sz="1800" dirty="0"/>
          </a:p>
          <a:p>
            <a:r>
              <a:rPr lang="ja-JP" altLang="en-US" sz="2000" dirty="0"/>
              <a:t>ステークホルダーに求められる役割</a:t>
            </a:r>
            <a:endParaRPr lang="en-US" altLang="ja-JP" sz="2000" dirty="0"/>
          </a:p>
          <a:p>
            <a:r>
              <a:rPr lang="ja-JP" altLang="en-US" sz="2000" dirty="0"/>
              <a:t>図書館＝研究成果等の収集、オープンアクセスの推進、共有されるデータの保存・管理を行う基本機能</a:t>
            </a:r>
            <a:endParaRPr lang="en-US" altLang="ja-JP" sz="2000" dirty="0"/>
          </a:p>
        </p:txBody>
      </p:sp>
      <p:sp>
        <p:nvSpPr>
          <p:cNvPr id="5" name="テキスト ボックス 4"/>
          <p:cNvSpPr txBox="1"/>
          <p:nvPr/>
        </p:nvSpPr>
        <p:spPr>
          <a:xfrm>
            <a:off x="4821382" y="5955638"/>
            <a:ext cx="7129514" cy="646331"/>
          </a:xfrm>
          <a:prstGeom prst="rect">
            <a:avLst/>
          </a:prstGeom>
          <a:noFill/>
        </p:spPr>
        <p:txBody>
          <a:bodyPr wrap="square" rtlCol="0">
            <a:spAutoFit/>
          </a:bodyPr>
          <a:lstStyle/>
          <a:p>
            <a:r>
              <a:rPr lang="ja-JP" altLang="en-US" b="1" dirty="0"/>
              <a:t>参考：国際的動向を踏まえたオープンサイエンスに関する検討会 </a:t>
            </a:r>
            <a:endParaRPr lang="en-US" altLang="ja-JP" b="1" dirty="0"/>
          </a:p>
          <a:p>
            <a:r>
              <a:rPr lang="en-US" altLang="ja-JP" b="1" dirty="0"/>
              <a:t>http://www8.cao.go.jp/cstp/sonota/openscience/</a:t>
            </a:r>
            <a:endParaRPr lang="ja-JP" altLang="en-US" b="1" dirty="0"/>
          </a:p>
        </p:txBody>
      </p:sp>
    </p:spTree>
    <p:extLst>
      <p:ext uri="{BB962C8B-B14F-4D97-AF65-F5344CB8AC3E}">
        <p14:creationId xmlns:p14="http://schemas.microsoft.com/office/powerpoint/2010/main" val="3053111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86603"/>
            <a:ext cx="10058400" cy="970225"/>
          </a:xfrm>
        </p:spPr>
        <p:txBody>
          <a:bodyPr/>
          <a:lstStyle/>
          <a:p>
            <a:r>
              <a:rPr lang="ja-JP" altLang="en-US" dirty="0"/>
              <a:t>学術</a:t>
            </a:r>
            <a:r>
              <a:rPr kumimoji="1" lang="ja-JP" altLang="en-US" dirty="0" smtClean="0"/>
              <a:t>データベースとの連携</a:t>
            </a:r>
            <a:endParaRPr kumimoji="1" lang="ja-JP" altLang="en-US" dirty="0"/>
          </a:p>
        </p:txBody>
      </p:sp>
      <p:pic>
        <p:nvPicPr>
          <p:cNvPr id="4" name="図 3"/>
          <p:cNvPicPr>
            <a:picLocks noChangeAspect="1"/>
          </p:cNvPicPr>
          <p:nvPr/>
        </p:nvPicPr>
        <p:blipFill rotWithShape="1">
          <a:blip r:embed="rId3"/>
          <a:srcRect t="22132" b="207"/>
          <a:stretch/>
        </p:blipFill>
        <p:spPr>
          <a:xfrm>
            <a:off x="177525" y="1415953"/>
            <a:ext cx="4711921" cy="2592000"/>
          </a:xfrm>
          <a:prstGeom prst="rect">
            <a:avLst/>
          </a:prstGeom>
        </p:spPr>
      </p:pic>
      <p:pic>
        <p:nvPicPr>
          <p:cNvPr id="5" name="図 4"/>
          <p:cNvPicPr>
            <a:picLocks noChangeAspect="1"/>
          </p:cNvPicPr>
          <p:nvPr/>
        </p:nvPicPr>
        <p:blipFill>
          <a:blip r:embed="rId4"/>
          <a:stretch>
            <a:fillRect/>
          </a:stretch>
        </p:blipFill>
        <p:spPr>
          <a:xfrm>
            <a:off x="2533485" y="2296972"/>
            <a:ext cx="4975951" cy="3896360"/>
          </a:xfrm>
          <a:prstGeom prst="rect">
            <a:avLst/>
          </a:prstGeom>
        </p:spPr>
      </p:pic>
      <p:pic>
        <p:nvPicPr>
          <p:cNvPr id="6" name="図 5"/>
          <p:cNvPicPr>
            <a:picLocks noChangeAspect="1"/>
          </p:cNvPicPr>
          <p:nvPr/>
        </p:nvPicPr>
        <p:blipFill>
          <a:blip r:embed="rId5"/>
          <a:stretch>
            <a:fillRect/>
          </a:stretch>
        </p:blipFill>
        <p:spPr>
          <a:xfrm>
            <a:off x="6926219" y="3111572"/>
            <a:ext cx="4427581" cy="3688044"/>
          </a:xfrm>
          <a:prstGeom prst="rect">
            <a:avLst/>
          </a:prstGeom>
        </p:spPr>
      </p:pic>
      <p:sp>
        <p:nvSpPr>
          <p:cNvPr id="7" name="テキスト ボックス 6"/>
          <p:cNvSpPr txBox="1"/>
          <p:nvPr/>
        </p:nvSpPr>
        <p:spPr>
          <a:xfrm>
            <a:off x="7675354" y="2306116"/>
            <a:ext cx="4413014" cy="646331"/>
          </a:xfrm>
          <a:prstGeom prst="rect">
            <a:avLst/>
          </a:prstGeom>
          <a:noFill/>
        </p:spPr>
        <p:txBody>
          <a:bodyPr wrap="square" rtlCol="0">
            <a:spAutoFit/>
          </a:bodyPr>
          <a:lstStyle/>
          <a:p>
            <a:r>
              <a:rPr lang="ja-JP" altLang="en-US" dirty="0"/>
              <a:t>本文ハイパーリンクをクリック</a:t>
            </a:r>
          </a:p>
          <a:p>
            <a:r>
              <a:rPr lang="ja-JP" altLang="en-US" dirty="0" smtClean="0"/>
              <a:t>→学術データベース</a:t>
            </a:r>
            <a:r>
              <a:rPr lang="ja-JP" altLang="en-US" dirty="0"/>
              <a:t>のファイルへリンク</a:t>
            </a:r>
            <a:endParaRPr kumimoji="1" lang="ja-JP" altLang="en-US" dirty="0"/>
          </a:p>
        </p:txBody>
      </p:sp>
      <p:sp>
        <p:nvSpPr>
          <p:cNvPr id="8" name="正方形/長方形 7"/>
          <p:cNvSpPr/>
          <p:nvPr/>
        </p:nvSpPr>
        <p:spPr>
          <a:xfrm>
            <a:off x="3333750" y="5219700"/>
            <a:ext cx="542926" cy="2476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V="1">
            <a:off x="3952134" y="5058781"/>
            <a:ext cx="3344016" cy="279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825706" y="6173309"/>
            <a:ext cx="3629025" cy="646331"/>
          </a:xfrm>
          <a:prstGeom prst="rect">
            <a:avLst/>
          </a:prstGeom>
          <a:noFill/>
        </p:spPr>
        <p:txBody>
          <a:bodyPr wrap="square" rtlCol="0">
            <a:spAutoFit/>
          </a:bodyPr>
          <a:lstStyle/>
          <a:p>
            <a:r>
              <a:rPr lang="ja-JP" altLang="en-US" dirty="0" smtClean="0"/>
              <a:t>国立極地研究所学術データベース</a:t>
            </a:r>
            <a:endParaRPr lang="en-US" altLang="ja-JP" dirty="0" smtClean="0"/>
          </a:p>
          <a:p>
            <a:r>
              <a:rPr lang="en-US" altLang="ja-JP" dirty="0" smtClean="0"/>
              <a:t>http</a:t>
            </a:r>
            <a:r>
              <a:rPr lang="en-US" altLang="ja-JP" dirty="0"/>
              <a:t>://scidbase.nipr.ac.jp/</a:t>
            </a:r>
            <a:endParaRPr kumimoji="1" lang="ja-JP" altLang="en-US" dirty="0"/>
          </a:p>
        </p:txBody>
      </p:sp>
    </p:spTree>
    <p:extLst>
      <p:ext uri="{BB962C8B-B14F-4D97-AF65-F5344CB8AC3E}">
        <p14:creationId xmlns:p14="http://schemas.microsoft.com/office/powerpoint/2010/main" val="238376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86604"/>
            <a:ext cx="10058400" cy="1094936"/>
          </a:xfrm>
        </p:spPr>
        <p:txBody>
          <a:bodyPr/>
          <a:lstStyle/>
          <a:p>
            <a:r>
              <a:rPr kumimoji="1" lang="ja-JP" altLang="en-US" dirty="0" smtClean="0"/>
              <a:t>データジャーナル化検討の契機</a:t>
            </a:r>
            <a:endParaRPr kumimoji="1" lang="ja-JP" altLang="en-US" dirty="0"/>
          </a:p>
        </p:txBody>
      </p:sp>
      <p:pic>
        <p:nvPicPr>
          <p:cNvPr id="4" name="図 3"/>
          <p:cNvPicPr>
            <a:picLocks noChangeAspect="1"/>
          </p:cNvPicPr>
          <p:nvPr/>
        </p:nvPicPr>
        <p:blipFill rotWithShape="1">
          <a:blip r:embed="rId3"/>
          <a:srcRect l="20559" t="14495" r="21570" b="12019"/>
          <a:stretch/>
        </p:blipFill>
        <p:spPr>
          <a:xfrm>
            <a:off x="6369600" y="1573650"/>
            <a:ext cx="5292000" cy="3780000"/>
          </a:xfrm>
          <a:prstGeom prst="rect">
            <a:avLst/>
          </a:prstGeom>
        </p:spPr>
      </p:pic>
      <p:pic>
        <p:nvPicPr>
          <p:cNvPr id="5" name="図 4"/>
          <p:cNvPicPr>
            <a:picLocks noChangeAspect="1"/>
          </p:cNvPicPr>
          <p:nvPr/>
        </p:nvPicPr>
        <p:blipFill rotWithShape="1">
          <a:blip r:embed="rId4"/>
          <a:srcRect l="24449" t="12716" r="25151" b="10998"/>
          <a:stretch/>
        </p:blipFill>
        <p:spPr>
          <a:xfrm>
            <a:off x="838200" y="1501650"/>
            <a:ext cx="4608000" cy="3924000"/>
          </a:xfrm>
          <a:prstGeom prst="rect">
            <a:avLst/>
          </a:prstGeom>
        </p:spPr>
      </p:pic>
      <p:sp>
        <p:nvSpPr>
          <p:cNvPr id="7" name="テキスト ボックス 6"/>
          <p:cNvSpPr txBox="1"/>
          <p:nvPr/>
        </p:nvSpPr>
        <p:spPr>
          <a:xfrm>
            <a:off x="750375" y="5782959"/>
            <a:ext cx="5211513" cy="646331"/>
          </a:xfrm>
          <a:prstGeom prst="rect">
            <a:avLst/>
          </a:prstGeom>
          <a:noFill/>
        </p:spPr>
        <p:txBody>
          <a:bodyPr wrap="square" rtlCol="0">
            <a:spAutoFit/>
          </a:bodyPr>
          <a:lstStyle/>
          <a:p>
            <a:r>
              <a:rPr kumimoji="1" lang="en-US" altLang="ja-JP" dirty="0" err="1" smtClean="0"/>
              <a:t>JaLC</a:t>
            </a:r>
            <a:r>
              <a:rPr kumimoji="1" lang="ja-JP" altLang="en-US" dirty="0" smtClean="0"/>
              <a:t>　研究データへの</a:t>
            </a:r>
            <a:r>
              <a:rPr kumimoji="1" lang="en-US" altLang="ja-JP" dirty="0" smtClean="0"/>
              <a:t>DOI</a:t>
            </a:r>
            <a:r>
              <a:rPr kumimoji="1" lang="ja-JP" altLang="en-US" dirty="0" smtClean="0"/>
              <a:t>登録実験プロジェクト</a:t>
            </a:r>
            <a:endParaRPr kumimoji="1" lang="en-US" altLang="ja-JP" dirty="0" smtClean="0"/>
          </a:p>
          <a:p>
            <a:r>
              <a:rPr lang="en-US" altLang="ja-JP" dirty="0"/>
              <a:t>https://japanlinkcenter.org/top/</a:t>
            </a:r>
            <a:endParaRPr kumimoji="1" lang="ja-JP" altLang="en-US" dirty="0"/>
          </a:p>
        </p:txBody>
      </p:sp>
      <p:sp>
        <p:nvSpPr>
          <p:cNvPr id="8" name="テキスト ボックス 7"/>
          <p:cNvSpPr txBox="1"/>
          <p:nvPr/>
        </p:nvSpPr>
        <p:spPr>
          <a:xfrm>
            <a:off x="6867712" y="5644459"/>
            <a:ext cx="4295775" cy="923330"/>
          </a:xfrm>
          <a:prstGeom prst="rect">
            <a:avLst/>
          </a:prstGeom>
          <a:noFill/>
        </p:spPr>
        <p:txBody>
          <a:bodyPr wrap="square" rtlCol="0">
            <a:spAutoFit/>
          </a:bodyPr>
          <a:lstStyle/>
          <a:p>
            <a:r>
              <a:rPr lang="ja-JP" altLang="en-US" dirty="0"/>
              <a:t>矢吹裕</a:t>
            </a:r>
            <a:r>
              <a:rPr lang="ja-JP" altLang="en-US" dirty="0" smtClean="0"/>
              <a:t>伯</a:t>
            </a:r>
            <a:r>
              <a:rPr lang="en-US" altLang="ja-JP" dirty="0" smtClean="0"/>
              <a:t>.</a:t>
            </a:r>
            <a:r>
              <a:rPr lang="zh-TW" altLang="en-US" dirty="0"/>
              <a:t> </a:t>
            </a:r>
            <a:r>
              <a:rPr lang="ja-JP" altLang="en-US" dirty="0" smtClean="0"/>
              <a:t>国立極地研究所中間報告</a:t>
            </a:r>
            <a:endParaRPr lang="en-US" altLang="ja-JP" dirty="0" smtClean="0"/>
          </a:p>
          <a:p>
            <a:r>
              <a:rPr lang="en-US" altLang="ja-JP" dirty="0"/>
              <a:t>https://japanlinkcenter.org/top/doc/150703_2_2_kyokuchiken.pdf</a:t>
            </a:r>
            <a:endParaRPr kumimoji="1" lang="ja-JP" altLang="en-US" dirty="0"/>
          </a:p>
        </p:txBody>
      </p:sp>
    </p:spTree>
    <p:extLst>
      <p:ext uri="{BB962C8B-B14F-4D97-AF65-F5344CB8AC3E}">
        <p14:creationId xmlns:p14="http://schemas.microsoft.com/office/powerpoint/2010/main" val="3021637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7280" y="286603"/>
            <a:ext cx="10058400" cy="1015423"/>
          </a:xfrm>
        </p:spPr>
        <p:txBody>
          <a:bodyPr/>
          <a:lstStyle/>
          <a:p>
            <a:r>
              <a:rPr kumimoji="1" lang="ja-JP" altLang="en-US" dirty="0" smtClean="0"/>
              <a:t>構想</a:t>
            </a:r>
            <a:endParaRPr kumimoji="1" lang="ja-JP" altLang="en-US" dirty="0"/>
          </a:p>
        </p:txBody>
      </p:sp>
      <p:sp>
        <p:nvSpPr>
          <p:cNvPr id="3" name="コンテンツ プレースホルダー 2"/>
          <p:cNvSpPr>
            <a:spLocks noGrp="1"/>
          </p:cNvSpPr>
          <p:nvPr>
            <p:ph idx="1"/>
          </p:nvPr>
        </p:nvSpPr>
        <p:spPr>
          <a:xfrm>
            <a:off x="1484310" y="1205345"/>
            <a:ext cx="10018713" cy="5434446"/>
          </a:xfrm>
        </p:spPr>
        <p:txBody>
          <a:bodyPr>
            <a:normAutofit/>
          </a:bodyPr>
          <a:lstStyle/>
          <a:p>
            <a:pPr>
              <a:buFont typeface="Wingdings" panose="05000000000000000000" pitchFamily="2" charset="2"/>
              <a:buChar char="ü"/>
            </a:pPr>
            <a:r>
              <a:rPr lang="en-US" altLang="ja-JP" sz="2200" dirty="0" smtClean="0"/>
              <a:t>NIPR Arctic Data Reports</a:t>
            </a:r>
            <a:r>
              <a:rPr lang="ja-JP" altLang="en-US" sz="2200" dirty="0" smtClean="0"/>
              <a:t>をリニューアル</a:t>
            </a:r>
            <a:endParaRPr lang="en-US" altLang="ja-JP" sz="2200" dirty="0" smtClean="0"/>
          </a:p>
          <a:p>
            <a:pPr lvl="1">
              <a:buFont typeface="Wingdings" panose="05000000000000000000" pitchFamily="2" charset="2"/>
              <a:buChar char="Ø"/>
            </a:pPr>
            <a:r>
              <a:rPr kumimoji="1" lang="ja-JP" altLang="en-US" sz="2200" strike="sngStrike" dirty="0" smtClean="0"/>
              <a:t>タイトルを</a:t>
            </a:r>
            <a:r>
              <a:rPr kumimoji="1" lang="en-US" altLang="ja-JP" sz="2200" strike="sngStrike" dirty="0" smtClean="0"/>
              <a:t>”Arctic Data Reports”</a:t>
            </a:r>
            <a:r>
              <a:rPr kumimoji="1" lang="ja-JP" altLang="en-US" sz="2200" strike="sngStrike" dirty="0" smtClean="0"/>
              <a:t>へ</a:t>
            </a:r>
            <a:r>
              <a:rPr kumimoji="1" lang="ja-JP" altLang="en-US" sz="2200" dirty="0" smtClean="0"/>
              <a:t>　→　</a:t>
            </a:r>
            <a:r>
              <a:rPr kumimoji="1" lang="en-US" altLang="ja-JP" sz="2200" dirty="0" smtClean="0">
                <a:solidFill>
                  <a:srgbClr val="FF0000"/>
                </a:solidFill>
              </a:rPr>
              <a:t>“Polar Data Reports”</a:t>
            </a:r>
            <a:r>
              <a:rPr kumimoji="1" lang="ja-JP" altLang="en-US" sz="2200" dirty="0" smtClean="0">
                <a:solidFill>
                  <a:srgbClr val="FF0000"/>
                </a:solidFill>
              </a:rPr>
              <a:t>？</a:t>
            </a:r>
            <a:endParaRPr kumimoji="1" lang="en-US" altLang="ja-JP" sz="2200" dirty="0" smtClean="0">
              <a:solidFill>
                <a:srgbClr val="FF0000"/>
              </a:solidFill>
            </a:endParaRPr>
          </a:p>
          <a:p>
            <a:pPr lvl="2">
              <a:buFont typeface="Wingdings" panose="05000000000000000000" pitchFamily="2" charset="2"/>
              <a:buChar char="Ø"/>
            </a:pPr>
            <a:r>
              <a:rPr lang="ja-JP" altLang="en-US" dirty="0" smtClean="0">
                <a:solidFill>
                  <a:schemeClr val="tx1"/>
                </a:solidFill>
              </a:rPr>
              <a:t>全国的～国際的な</a:t>
            </a:r>
            <a:r>
              <a:rPr lang="en-US" altLang="ja-JP" dirty="0" smtClean="0">
                <a:solidFill>
                  <a:schemeClr val="tx1"/>
                </a:solidFill>
              </a:rPr>
              <a:t>Data Reports</a:t>
            </a:r>
            <a:r>
              <a:rPr lang="ja-JP" altLang="en-US" dirty="0" smtClean="0">
                <a:solidFill>
                  <a:schemeClr val="tx1"/>
                </a:solidFill>
              </a:rPr>
              <a:t>を志向</a:t>
            </a:r>
            <a:endParaRPr kumimoji="1" lang="en-US" altLang="ja-JP" dirty="0" smtClean="0">
              <a:solidFill>
                <a:schemeClr val="tx1"/>
              </a:solidFill>
            </a:endParaRPr>
          </a:p>
          <a:p>
            <a:pPr lvl="1">
              <a:buFont typeface="Wingdings" panose="05000000000000000000" pitchFamily="2" charset="2"/>
              <a:buChar char="Ø"/>
            </a:pPr>
            <a:r>
              <a:rPr kumimoji="1" lang="ja-JP" altLang="en-US" sz="2200" dirty="0" smtClean="0"/>
              <a:t>投稿規程（英文）の策定</a:t>
            </a:r>
            <a:endParaRPr kumimoji="1" lang="en-US" altLang="ja-JP" sz="2200" dirty="0" smtClean="0"/>
          </a:p>
          <a:p>
            <a:pPr lvl="1">
              <a:buFont typeface="Wingdings" panose="05000000000000000000" pitchFamily="2" charset="2"/>
              <a:buChar char="Ø"/>
            </a:pPr>
            <a:r>
              <a:rPr lang="ja-JP" altLang="en-US" sz="2200" dirty="0" smtClean="0"/>
              <a:t>査読フローの検討</a:t>
            </a:r>
            <a:endParaRPr kumimoji="1" lang="en-US" altLang="ja-JP" sz="2200" dirty="0" smtClean="0"/>
          </a:p>
          <a:p>
            <a:pPr marL="457200" lvl="1" indent="0">
              <a:buNone/>
            </a:pPr>
            <a:endParaRPr lang="en-US" altLang="ja-JP" dirty="0" smtClean="0"/>
          </a:p>
          <a:p>
            <a:pPr>
              <a:buFont typeface="Wingdings" panose="05000000000000000000" pitchFamily="2" charset="2"/>
              <a:buChar char="u"/>
            </a:pPr>
            <a:r>
              <a:rPr lang="en-US" altLang="ja-JP" sz="2200" dirty="0" smtClean="0"/>
              <a:t>6</a:t>
            </a:r>
            <a:r>
              <a:rPr lang="ja-JP" altLang="en-US" sz="2200" dirty="0" smtClean="0"/>
              <a:t>月創刊に向けて・・・</a:t>
            </a:r>
            <a:endParaRPr lang="en-US" altLang="ja-JP" sz="2200" dirty="0" smtClean="0"/>
          </a:p>
          <a:p>
            <a:pPr lvl="1">
              <a:buFont typeface="Wingdings" panose="05000000000000000000" pitchFamily="2" charset="2"/>
              <a:buChar char="Ø"/>
            </a:pPr>
            <a:r>
              <a:rPr lang="ja-JP" altLang="en-US" sz="2000" dirty="0" smtClean="0"/>
              <a:t>プラットフォームの検討　（リポジトリ？</a:t>
            </a:r>
            <a:r>
              <a:rPr lang="en-US" altLang="ja-JP" sz="2000" dirty="0" smtClean="0"/>
              <a:t> J-Stage</a:t>
            </a:r>
            <a:r>
              <a:rPr lang="ja-JP" altLang="en-US" sz="2000" dirty="0" smtClean="0"/>
              <a:t>？ </a:t>
            </a:r>
            <a:r>
              <a:rPr lang="ja-JP" altLang="en-US" sz="2000" dirty="0" smtClean="0">
                <a:solidFill>
                  <a:srgbClr val="FF0000"/>
                </a:solidFill>
              </a:rPr>
              <a:t>商業出版社？</a:t>
            </a:r>
            <a:r>
              <a:rPr lang="ja-JP" altLang="en-US" sz="2000" dirty="0" smtClean="0"/>
              <a:t>）</a:t>
            </a:r>
            <a:endParaRPr kumimoji="1" lang="en-US" altLang="ja-JP" sz="2000" dirty="0" smtClean="0"/>
          </a:p>
          <a:p>
            <a:pPr lvl="1">
              <a:buFont typeface="Wingdings" panose="05000000000000000000" pitchFamily="2" charset="2"/>
              <a:buChar char="Ø"/>
            </a:pPr>
            <a:r>
              <a:rPr kumimoji="1" lang="ja-JP" altLang="en-US" sz="2000" dirty="0" smtClean="0"/>
              <a:t>編集・査読体制の確立</a:t>
            </a:r>
            <a:endParaRPr kumimoji="1" lang="en-US" altLang="ja-JP" sz="2000" dirty="0" smtClean="0"/>
          </a:p>
          <a:p>
            <a:pPr lvl="2">
              <a:buFont typeface="Wingdings" panose="05000000000000000000" pitchFamily="2" charset="2"/>
              <a:buChar char="Ø"/>
            </a:pPr>
            <a:r>
              <a:rPr kumimoji="1" lang="ja-JP" altLang="en-US" sz="1600" dirty="0" smtClean="0"/>
              <a:t>外部編集委員、査読者、</a:t>
            </a:r>
            <a:r>
              <a:rPr kumimoji="1" lang="en-US" altLang="ja-JP" sz="1600" dirty="0" err="1" smtClean="0"/>
              <a:t>etc</a:t>
            </a:r>
            <a:r>
              <a:rPr kumimoji="1" lang="en-US" altLang="ja-JP" sz="1600" dirty="0" smtClean="0"/>
              <a:t>…</a:t>
            </a:r>
          </a:p>
          <a:p>
            <a:pPr lvl="1">
              <a:buFont typeface="Wingdings" panose="05000000000000000000" pitchFamily="2" charset="2"/>
              <a:buChar char="Ø"/>
            </a:pPr>
            <a:r>
              <a:rPr kumimoji="1" lang="ja-JP" altLang="en-US" sz="2000" dirty="0" smtClean="0"/>
              <a:t>関係各所への周知＋投稿のお願いなど</a:t>
            </a:r>
            <a:endParaRPr kumimoji="1" lang="en-US" altLang="ja-JP" sz="2000" dirty="0" smtClean="0"/>
          </a:p>
        </p:txBody>
      </p:sp>
    </p:spTree>
    <p:extLst>
      <p:ext uri="{BB962C8B-B14F-4D97-AF65-F5344CB8AC3E}">
        <p14:creationId xmlns:p14="http://schemas.microsoft.com/office/powerpoint/2010/main" val="869071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310" y="83127"/>
            <a:ext cx="10018713" cy="1752599"/>
          </a:xfrm>
        </p:spPr>
        <p:txBody>
          <a:bodyPr/>
          <a:lstStyle/>
          <a:p>
            <a:pPr algn="l"/>
            <a:r>
              <a:rPr kumimoji="1" lang="ja-JP" altLang="en-US" dirty="0" smtClean="0"/>
              <a:t>大学図書館の役割</a:t>
            </a:r>
            <a:r>
              <a:rPr kumimoji="1" lang="en-US" altLang="ja-JP" dirty="0" smtClean="0"/>
              <a:t/>
            </a:r>
            <a:br>
              <a:rPr kumimoji="1" lang="en-US" altLang="ja-JP" dirty="0" smtClean="0"/>
            </a:br>
            <a:r>
              <a:rPr lang="ja-JP" altLang="en-US" dirty="0" smtClean="0"/>
              <a:t>～学術情報委員会の中間まとめから</a:t>
            </a:r>
            <a:endParaRPr kumimoji="1" lang="ja-JP" altLang="en-US" dirty="0"/>
          </a:p>
        </p:txBody>
      </p:sp>
      <p:sp>
        <p:nvSpPr>
          <p:cNvPr id="3" name="コンテンツ プレースホルダー 2"/>
          <p:cNvSpPr>
            <a:spLocks noGrp="1"/>
          </p:cNvSpPr>
          <p:nvPr>
            <p:ph idx="1"/>
          </p:nvPr>
        </p:nvSpPr>
        <p:spPr>
          <a:xfrm>
            <a:off x="1484310" y="1589809"/>
            <a:ext cx="10018713" cy="4201391"/>
          </a:xfrm>
        </p:spPr>
        <p:txBody>
          <a:bodyPr>
            <a:normAutofit fontScale="85000" lnSpcReduction="20000"/>
          </a:bodyPr>
          <a:lstStyle/>
          <a:p>
            <a:r>
              <a:rPr kumimoji="1" lang="ja-JP" altLang="en-US" dirty="0" smtClean="0"/>
              <a:t>論文のオープン化</a:t>
            </a:r>
            <a:endParaRPr kumimoji="1" lang="en-US" altLang="ja-JP" dirty="0" smtClean="0"/>
          </a:p>
          <a:p>
            <a:pPr lvl="1"/>
            <a:r>
              <a:rPr lang="ja-JP" altLang="en-US" dirty="0" smtClean="0"/>
              <a:t>機関リポジトリを論文のセルフアーカイブの基盤として拡充</a:t>
            </a:r>
            <a:endParaRPr lang="en-US" altLang="ja-JP" dirty="0" smtClean="0"/>
          </a:p>
          <a:p>
            <a:pPr lvl="1"/>
            <a:r>
              <a:rPr kumimoji="1" lang="ja-JP" altLang="en-US" dirty="0" smtClean="0"/>
              <a:t>オープンアクセスに係る方針の策定</a:t>
            </a:r>
            <a:endParaRPr kumimoji="1" lang="en-US" altLang="ja-JP" dirty="0" smtClean="0"/>
          </a:p>
          <a:p>
            <a:r>
              <a:rPr lang="ja-JP" altLang="en-US" dirty="0" smtClean="0">
                <a:solidFill>
                  <a:srgbClr val="FF0000"/>
                </a:solidFill>
              </a:rPr>
              <a:t>研究データのオープン化</a:t>
            </a:r>
            <a:endParaRPr lang="en-US" altLang="ja-JP" dirty="0" smtClean="0">
              <a:solidFill>
                <a:srgbClr val="FF0000"/>
              </a:solidFill>
            </a:endParaRPr>
          </a:p>
          <a:p>
            <a:pPr lvl="1"/>
            <a:r>
              <a:rPr kumimoji="1" lang="ja-JP" altLang="en-US" dirty="0" smtClean="0"/>
              <a:t>研究者のデータ管理計画作成の支援</a:t>
            </a:r>
            <a:endParaRPr kumimoji="1" lang="en-US" altLang="ja-JP" dirty="0" smtClean="0"/>
          </a:p>
          <a:p>
            <a:pPr lvl="1"/>
            <a:r>
              <a:rPr lang="ja-JP" altLang="en-US" dirty="0"/>
              <a:t>論文</a:t>
            </a:r>
            <a:r>
              <a:rPr lang="ja-JP" altLang="en-US" dirty="0" smtClean="0"/>
              <a:t>のエビデンスとしての研究データの公開に機関リポジトリを活用</a:t>
            </a:r>
            <a:endParaRPr lang="en-US" altLang="ja-JP" dirty="0" smtClean="0"/>
          </a:p>
          <a:p>
            <a:r>
              <a:rPr kumimoji="1" lang="ja-JP" altLang="en-US" dirty="0" smtClean="0"/>
              <a:t>研究成果の散逸等の防止</a:t>
            </a:r>
            <a:endParaRPr kumimoji="1" lang="en-US" altLang="ja-JP" dirty="0" smtClean="0"/>
          </a:p>
          <a:p>
            <a:pPr lvl="1"/>
            <a:r>
              <a:rPr lang="ja-JP" altLang="en-US" dirty="0" smtClean="0"/>
              <a:t>論文、</a:t>
            </a:r>
            <a:r>
              <a:rPr lang="ja-JP" altLang="en-US" dirty="0" smtClean="0">
                <a:solidFill>
                  <a:srgbClr val="FF0000"/>
                </a:solidFill>
              </a:rPr>
              <a:t>研究データの管理に係る規則</a:t>
            </a:r>
            <a:r>
              <a:rPr lang="ja-JP" altLang="en-US" dirty="0" smtClean="0"/>
              <a:t>を定め、散逸等を防止</a:t>
            </a:r>
            <a:endParaRPr lang="en-US" altLang="ja-JP" dirty="0" smtClean="0"/>
          </a:p>
          <a:p>
            <a:pPr lvl="1"/>
            <a:r>
              <a:rPr kumimoji="1" lang="ja-JP" altLang="en-US" dirty="0" smtClean="0"/>
              <a:t>論文及び</a:t>
            </a:r>
            <a:r>
              <a:rPr kumimoji="1" lang="ja-JP" altLang="en-US" dirty="0" smtClean="0">
                <a:solidFill>
                  <a:srgbClr val="FF0000"/>
                </a:solidFill>
              </a:rPr>
              <a:t>研究データに</a:t>
            </a:r>
            <a:r>
              <a:rPr kumimoji="1" lang="en-US" altLang="ja-JP" dirty="0" smtClean="0">
                <a:solidFill>
                  <a:srgbClr val="FF0000"/>
                </a:solidFill>
              </a:rPr>
              <a:t>DOI</a:t>
            </a:r>
            <a:r>
              <a:rPr kumimoji="1" lang="ja-JP" altLang="en-US" dirty="0" smtClean="0">
                <a:solidFill>
                  <a:srgbClr val="FF0000"/>
                </a:solidFill>
              </a:rPr>
              <a:t>を付与</a:t>
            </a:r>
            <a:endParaRPr kumimoji="1" lang="en-US" altLang="ja-JP" dirty="0" smtClean="0">
              <a:solidFill>
                <a:srgbClr val="FF0000"/>
              </a:solidFill>
            </a:endParaRPr>
          </a:p>
          <a:p>
            <a:r>
              <a:rPr lang="ja-JP" altLang="en-US" dirty="0" smtClean="0"/>
              <a:t>人材育成</a:t>
            </a:r>
            <a:endParaRPr lang="en-US" altLang="ja-JP" dirty="0" smtClean="0"/>
          </a:p>
          <a:p>
            <a:pPr lvl="1"/>
            <a:r>
              <a:rPr kumimoji="1" lang="ja-JP" altLang="en-US" dirty="0" smtClean="0"/>
              <a:t>技術職員、</a:t>
            </a:r>
            <a:r>
              <a:rPr kumimoji="1" lang="en-US" altLang="ja-JP" dirty="0" smtClean="0"/>
              <a:t>URA</a:t>
            </a:r>
            <a:r>
              <a:rPr kumimoji="1" lang="ja-JP" altLang="en-US" dirty="0" smtClean="0"/>
              <a:t>及び大学図書館職員等を中心に</a:t>
            </a:r>
            <a:r>
              <a:rPr kumimoji="1" lang="ja-JP" altLang="en-US" dirty="0" smtClean="0">
                <a:solidFill>
                  <a:srgbClr val="FF0000"/>
                </a:solidFill>
              </a:rPr>
              <a:t>データ管理体制を構築</a:t>
            </a:r>
            <a:endParaRPr kumimoji="1" lang="en-US" altLang="ja-JP" dirty="0" smtClean="0">
              <a:solidFill>
                <a:srgbClr val="FF0000"/>
              </a:solidFill>
            </a:endParaRPr>
          </a:p>
          <a:p>
            <a:pPr lvl="1"/>
            <a:r>
              <a:rPr lang="ja-JP" altLang="en-US" dirty="0" smtClean="0"/>
              <a:t>機関リポジトリの構築を進めてきた経験等から、研究成果の利活用促進を担う</a:t>
            </a:r>
            <a:endParaRPr kumimoji="1" lang="ja-JP" altLang="en-US" dirty="0"/>
          </a:p>
        </p:txBody>
      </p:sp>
      <p:sp>
        <p:nvSpPr>
          <p:cNvPr id="4" name="テキスト ボックス 3"/>
          <p:cNvSpPr txBox="1"/>
          <p:nvPr/>
        </p:nvSpPr>
        <p:spPr>
          <a:xfrm>
            <a:off x="3614530" y="6002353"/>
            <a:ext cx="8577470" cy="646331"/>
          </a:xfrm>
          <a:prstGeom prst="rect">
            <a:avLst/>
          </a:prstGeom>
          <a:noFill/>
        </p:spPr>
        <p:txBody>
          <a:bodyPr wrap="square" rtlCol="0">
            <a:spAutoFit/>
          </a:bodyPr>
          <a:lstStyle/>
          <a:p>
            <a:r>
              <a:rPr lang="ja-JP" altLang="en-US" dirty="0">
                <a:solidFill>
                  <a:schemeClr val="tx1">
                    <a:lumMod val="75000"/>
                    <a:lumOff val="25000"/>
                  </a:schemeClr>
                </a:solidFill>
              </a:rPr>
              <a:t>学術情報のオープン化の推進について（中間まとめ）</a:t>
            </a:r>
            <a:endParaRPr lang="en-US" altLang="ja-JP" dirty="0">
              <a:solidFill>
                <a:schemeClr val="tx1">
                  <a:lumMod val="75000"/>
                  <a:lumOff val="25000"/>
                </a:schemeClr>
              </a:solidFill>
            </a:endParaRPr>
          </a:p>
          <a:p>
            <a:r>
              <a:rPr lang="en-US" altLang="ja-JP" dirty="0">
                <a:solidFill>
                  <a:schemeClr val="tx1">
                    <a:lumMod val="75000"/>
                    <a:lumOff val="25000"/>
                  </a:schemeClr>
                </a:solidFill>
              </a:rPr>
              <a:t>http://www.mext.go.jp/b_menu/shingi/gijyutu/gijyutu4/036/houkoku/1362564.htm</a:t>
            </a:r>
            <a:endParaRPr lang="ja-JP" altLang="en-US" dirty="0">
              <a:solidFill>
                <a:schemeClr val="tx1">
                  <a:lumMod val="75000"/>
                  <a:lumOff val="25000"/>
                </a:schemeClr>
              </a:solidFill>
            </a:endParaRPr>
          </a:p>
        </p:txBody>
      </p:sp>
    </p:spTree>
    <p:extLst>
      <p:ext uri="{BB962C8B-B14F-4D97-AF65-F5344CB8AC3E}">
        <p14:creationId xmlns:p14="http://schemas.microsoft.com/office/powerpoint/2010/main" val="2335723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3480" y="368375"/>
            <a:ext cx="10058400" cy="925971"/>
          </a:xfrm>
        </p:spPr>
        <p:txBody>
          <a:bodyPr>
            <a:normAutofit/>
          </a:bodyPr>
          <a:lstStyle/>
          <a:p>
            <a:pPr algn="l"/>
            <a:r>
              <a:rPr kumimoji="1" lang="ja-JP" altLang="en-US" dirty="0" smtClean="0"/>
              <a:t>リポジトリの性質</a:t>
            </a:r>
            <a:endParaRPr kumimoji="1" lang="ja-JP" altLang="en-US" dirty="0"/>
          </a:p>
        </p:txBody>
      </p:sp>
      <p:pic>
        <p:nvPicPr>
          <p:cNvPr id="3" name="Picture 3"/>
          <p:cNvPicPr>
            <a:picLocks noChangeAspect="1" noChangeArrowheads="1"/>
          </p:cNvPicPr>
          <p:nvPr/>
        </p:nvPicPr>
        <p:blipFill>
          <a:blip r:embed="rId3" cstate="print"/>
          <a:srcRect t="16185" r="18947" b="3937"/>
          <a:stretch>
            <a:fillRect/>
          </a:stretch>
        </p:blipFill>
        <p:spPr bwMode="auto">
          <a:xfrm>
            <a:off x="6026726" y="2044284"/>
            <a:ext cx="6043651" cy="3697673"/>
          </a:xfrm>
          <a:prstGeom prst="rect">
            <a:avLst/>
          </a:prstGeom>
          <a:noFill/>
          <a:ln w="9525">
            <a:noFill/>
            <a:miter lim="800000"/>
            <a:headEnd/>
            <a:tailEnd/>
          </a:ln>
        </p:spPr>
      </p:pic>
      <p:sp>
        <p:nvSpPr>
          <p:cNvPr id="6" name="テキスト ボックス 5"/>
          <p:cNvSpPr txBox="1"/>
          <p:nvPr/>
        </p:nvSpPr>
        <p:spPr>
          <a:xfrm>
            <a:off x="6185259" y="5949612"/>
            <a:ext cx="3952875" cy="923330"/>
          </a:xfrm>
          <a:prstGeom prst="rect">
            <a:avLst/>
          </a:prstGeom>
          <a:noFill/>
        </p:spPr>
        <p:txBody>
          <a:bodyPr wrap="square" rtlCol="0">
            <a:spAutoFit/>
          </a:bodyPr>
          <a:lstStyle/>
          <a:p>
            <a:r>
              <a:rPr lang="ja-JP" altLang="en-US" dirty="0" smtClean="0">
                <a:solidFill>
                  <a:srgbClr val="FF0000"/>
                </a:solidFill>
              </a:rPr>
              <a:t>文献リポジトリ：</a:t>
            </a:r>
            <a:endParaRPr lang="en-US" altLang="ja-JP" dirty="0" smtClean="0">
              <a:solidFill>
                <a:srgbClr val="FF0000"/>
              </a:solidFill>
            </a:endParaRPr>
          </a:p>
          <a:p>
            <a:r>
              <a:rPr lang="ja-JP" altLang="en-US" dirty="0" smtClean="0"/>
              <a:t>国立極地研究所学術情報リポジトリ</a:t>
            </a:r>
            <a:r>
              <a:rPr lang="en-US" altLang="ja-JP" dirty="0" smtClean="0"/>
              <a:t>https</a:t>
            </a:r>
            <a:r>
              <a:rPr lang="en-US" altLang="ja-JP" dirty="0"/>
              <a:t>://nipr.repo.nii.ac.jp/</a:t>
            </a:r>
            <a:endParaRPr kumimoji="1" lang="ja-JP" altLang="en-US" dirty="0"/>
          </a:p>
        </p:txBody>
      </p:sp>
      <p:pic>
        <p:nvPicPr>
          <p:cNvPr id="7" name="図 6"/>
          <p:cNvPicPr/>
          <p:nvPr/>
        </p:nvPicPr>
        <p:blipFill>
          <a:blip r:embed="rId4" cstate="print"/>
          <a:srcRect l="18455" t="19248" r="20423" b="6999"/>
          <a:stretch>
            <a:fillRect/>
          </a:stretch>
        </p:blipFill>
        <p:spPr bwMode="auto">
          <a:xfrm>
            <a:off x="155864" y="2076737"/>
            <a:ext cx="5400040" cy="3665220"/>
          </a:xfrm>
          <a:prstGeom prst="rect">
            <a:avLst/>
          </a:prstGeom>
          <a:noFill/>
          <a:ln w="9525">
            <a:noFill/>
            <a:miter lim="800000"/>
            <a:headEnd/>
            <a:tailEnd/>
          </a:ln>
        </p:spPr>
      </p:pic>
      <p:sp>
        <p:nvSpPr>
          <p:cNvPr id="5" name="テキスト ボックス 4"/>
          <p:cNvSpPr txBox="1"/>
          <p:nvPr/>
        </p:nvSpPr>
        <p:spPr>
          <a:xfrm>
            <a:off x="361122" y="5949611"/>
            <a:ext cx="4668078" cy="923330"/>
          </a:xfrm>
          <a:prstGeom prst="rect">
            <a:avLst/>
          </a:prstGeom>
          <a:noFill/>
        </p:spPr>
        <p:txBody>
          <a:bodyPr wrap="square" rtlCol="0">
            <a:spAutoFit/>
          </a:bodyPr>
          <a:lstStyle/>
          <a:p>
            <a:r>
              <a:rPr lang="ja-JP" altLang="en-US" dirty="0" smtClean="0">
                <a:solidFill>
                  <a:srgbClr val="FF0000"/>
                </a:solidFill>
              </a:rPr>
              <a:t>データリポジトリ：</a:t>
            </a:r>
            <a:endParaRPr lang="en-US" altLang="ja-JP" dirty="0" smtClean="0">
              <a:solidFill>
                <a:srgbClr val="FF0000"/>
              </a:solidFill>
            </a:endParaRPr>
          </a:p>
          <a:p>
            <a:r>
              <a:rPr lang="ja-JP" altLang="ja-JP" dirty="0" smtClean="0"/>
              <a:t>国立</a:t>
            </a:r>
            <a:r>
              <a:rPr lang="ja-JP" altLang="ja-JP" dirty="0"/>
              <a:t>極地研究所　北極</a:t>
            </a:r>
            <a:r>
              <a:rPr lang="ja-JP" altLang="ja-JP" dirty="0" smtClean="0"/>
              <a:t>データアーカイブ</a:t>
            </a:r>
            <a:endParaRPr lang="en-US" altLang="ja-JP" dirty="0" smtClean="0"/>
          </a:p>
          <a:p>
            <a:r>
              <a:rPr lang="en-US" altLang="ja-JP" dirty="0"/>
              <a:t>https://ads.nipr.ac.jp/index.html</a:t>
            </a:r>
            <a:endParaRPr kumimoji="1" lang="ja-JP" altLang="en-US" dirty="0"/>
          </a:p>
        </p:txBody>
      </p:sp>
    </p:spTree>
    <p:extLst>
      <p:ext uri="{BB962C8B-B14F-4D97-AF65-F5344CB8AC3E}">
        <p14:creationId xmlns:p14="http://schemas.microsoft.com/office/powerpoint/2010/main" val="99897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311" y="264427"/>
            <a:ext cx="10018713" cy="1752599"/>
          </a:xfrm>
        </p:spPr>
        <p:txBody>
          <a:bodyPr/>
          <a:lstStyle/>
          <a:p>
            <a:pPr algn="l"/>
            <a:r>
              <a:rPr kumimoji="1" lang="ja-JP" altLang="en-US" dirty="0" smtClean="0"/>
              <a:t>データの分類</a:t>
            </a:r>
            <a:endParaRPr kumimoji="1" lang="ja-JP" altLang="en-US" dirty="0"/>
          </a:p>
        </p:txBody>
      </p:sp>
      <p:sp>
        <p:nvSpPr>
          <p:cNvPr id="7" name="テキスト プレースホルダー 6"/>
          <p:cNvSpPr>
            <a:spLocks noGrp="1"/>
          </p:cNvSpPr>
          <p:nvPr>
            <p:ph type="body" idx="1"/>
          </p:nvPr>
        </p:nvSpPr>
        <p:spPr>
          <a:solidFill>
            <a:schemeClr val="bg1">
              <a:lumMod val="95000"/>
            </a:schemeClr>
          </a:solidFill>
        </p:spPr>
        <p:txBody>
          <a:bodyPr anchor="ctr">
            <a:normAutofit fontScale="92500" lnSpcReduction="10000"/>
          </a:bodyPr>
          <a:lstStyle/>
          <a:p>
            <a:pPr algn="ctr"/>
            <a:r>
              <a:rPr lang="ja-JP" altLang="en-US" sz="3600" dirty="0"/>
              <a:t>論文付属データ</a:t>
            </a:r>
          </a:p>
        </p:txBody>
      </p:sp>
      <p:sp>
        <p:nvSpPr>
          <p:cNvPr id="8" name="コンテンツ プレースホルダー 7"/>
          <p:cNvSpPr>
            <a:spLocks noGrp="1"/>
          </p:cNvSpPr>
          <p:nvPr>
            <p:ph sz="half" idx="2"/>
          </p:nvPr>
        </p:nvSpPr>
        <p:spPr/>
        <p:txBody>
          <a:bodyPr>
            <a:normAutofit/>
          </a:bodyPr>
          <a:lstStyle/>
          <a:p>
            <a:r>
              <a:rPr lang="ja-JP" altLang="en-US" dirty="0" smtClean="0"/>
              <a:t>「論文付録」的な位置づけのデータ。</a:t>
            </a:r>
            <a:endParaRPr lang="en-US" altLang="ja-JP" dirty="0" smtClean="0"/>
          </a:p>
          <a:p>
            <a:r>
              <a:rPr lang="ja-JP" altLang="en-US" dirty="0"/>
              <a:t>データ</a:t>
            </a:r>
            <a:r>
              <a:rPr lang="ja-JP" altLang="en-US" dirty="0" smtClean="0"/>
              <a:t>は特定の論文</a:t>
            </a:r>
            <a:r>
              <a:rPr lang="ja-JP" altLang="en-US" dirty="0"/>
              <a:t>に紐づいている。</a:t>
            </a:r>
            <a:endParaRPr lang="en-US" altLang="ja-JP" dirty="0"/>
          </a:p>
          <a:p>
            <a:r>
              <a:rPr lang="ja-JP" altLang="en-US" dirty="0" smtClean="0"/>
              <a:t>論文データを再利用できるよう、データや図表などを分離。</a:t>
            </a:r>
            <a:endParaRPr kumimoji="1" lang="en-US" altLang="ja-JP" dirty="0" smtClean="0"/>
          </a:p>
          <a:p>
            <a:r>
              <a:rPr kumimoji="1" lang="ja-JP" altLang="en-US" dirty="0" smtClean="0"/>
              <a:t>論文の正当性のためには再現性が必要。</a:t>
            </a:r>
            <a:endParaRPr kumimoji="1" lang="ja-JP" altLang="en-US" dirty="0"/>
          </a:p>
        </p:txBody>
      </p:sp>
      <p:sp>
        <p:nvSpPr>
          <p:cNvPr id="9" name="テキスト プレースホルダー 8"/>
          <p:cNvSpPr>
            <a:spLocks noGrp="1"/>
          </p:cNvSpPr>
          <p:nvPr>
            <p:ph type="body" sz="quarter" idx="3"/>
          </p:nvPr>
        </p:nvSpPr>
        <p:spPr>
          <a:solidFill>
            <a:schemeClr val="bg1">
              <a:lumMod val="95000"/>
            </a:schemeClr>
          </a:solidFill>
        </p:spPr>
        <p:txBody>
          <a:bodyPr anchor="ctr"/>
          <a:lstStyle/>
          <a:p>
            <a:pPr algn="ctr"/>
            <a:r>
              <a:rPr lang="ja-JP" altLang="en-US" sz="3600" dirty="0"/>
              <a:t>研究資源データ</a:t>
            </a:r>
          </a:p>
        </p:txBody>
      </p:sp>
      <p:sp>
        <p:nvSpPr>
          <p:cNvPr id="10" name="コンテンツ プレースホルダー 9"/>
          <p:cNvSpPr>
            <a:spLocks noGrp="1"/>
          </p:cNvSpPr>
          <p:nvPr>
            <p:ph sz="quarter" idx="4"/>
          </p:nvPr>
        </p:nvSpPr>
        <p:spPr/>
        <p:txBody>
          <a:bodyPr>
            <a:normAutofit/>
          </a:bodyPr>
          <a:lstStyle/>
          <a:p>
            <a:r>
              <a:rPr lang="ja-JP" altLang="en-US" dirty="0" smtClean="0"/>
              <a:t>観測成果や調査成果などのデータ。</a:t>
            </a:r>
            <a:endParaRPr lang="en-US" altLang="ja-JP" dirty="0" smtClean="0"/>
          </a:p>
          <a:p>
            <a:r>
              <a:rPr lang="ja-JP" altLang="en-US" dirty="0"/>
              <a:t>データ</a:t>
            </a:r>
            <a:r>
              <a:rPr lang="ja-JP" altLang="en-US" dirty="0" smtClean="0"/>
              <a:t>は特定の論文に紐づいていない。</a:t>
            </a:r>
            <a:endParaRPr lang="en-US" altLang="ja-JP" dirty="0"/>
          </a:p>
          <a:p>
            <a:r>
              <a:rPr lang="ja-JP" altLang="en-US" dirty="0" smtClean="0"/>
              <a:t>最初から再利用を意図しており</a:t>
            </a:r>
            <a:r>
              <a:rPr lang="ja-JP" altLang="en-US" dirty="0"/>
              <a:t>、</a:t>
            </a:r>
            <a:r>
              <a:rPr lang="ja-JP" altLang="en-US" dirty="0" smtClean="0"/>
              <a:t>データ論文はその後押し。</a:t>
            </a:r>
            <a:endParaRPr lang="en-US" altLang="ja-JP" dirty="0" smtClean="0"/>
          </a:p>
          <a:p>
            <a:r>
              <a:rPr lang="ja-JP" altLang="en-US" dirty="0" smtClean="0"/>
              <a:t>データの再利用が進むことに大きな価値。</a:t>
            </a:r>
            <a:endParaRPr kumimoji="1" lang="ja-JP" altLang="en-US" dirty="0"/>
          </a:p>
        </p:txBody>
      </p:sp>
      <p:sp>
        <p:nvSpPr>
          <p:cNvPr id="6" name="スライド番号プレースホルダー 5"/>
          <p:cNvSpPr>
            <a:spLocks noGrp="1"/>
          </p:cNvSpPr>
          <p:nvPr>
            <p:ph type="sldNum" sz="quarter" idx="12"/>
          </p:nvPr>
        </p:nvSpPr>
        <p:spPr/>
        <p:txBody>
          <a:bodyPr/>
          <a:lstStyle/>
          <a:p>
            <a:fld id="{D13661C1-4F85-4639-AAF3-9228598741F7}" type="slidenum">
              <a:rPr kumimoji="1" lang="ja-JP" altLang="en-US" smtClean="0"/>
              <a:t>5</a:t>
            </a:fld>
            <a:endParaRPr kumimoji="1" lang="ja-JP" altLang="en-US"/>
          </a:p>
        </p:txBody>
      </p:sp>
      <p:sp>
        <p:nvSpPr>
          <p:cNvPr id="3" name="テキスト ボックス 2"/>
          <p:cNvSpPr txBox="1"/>
          <p:nvPr/>
        </p:nvSpPr>
        <p:spPr>
          <a:xfrm>
            <a:off x="6217920" y="5637368"/>
            <a:ext cx="5447919" cy="646331"/>
          </a:xfrm>
          <a:prstGeom prst="rect">
            <a:avLst/>
          </a:prstGeom>
          <a:noFill/>
        </p:spPr>
        <p:txBody>
          <a:bodyPr wrap="square" rtlCol="0">
            <a:spAutoFit/>
          </a:bodyPr>
          <a:lstStyle/>
          <a:p>
            <a:r>
              <a:rPr lang="ja-JP" altLang="en-US" dirty="0" smtClean="0"/>
              <a:t>北本 朝展</a:t>
            </a:r>
            <a:r>
              <a:rPr lang="en-US" altLang="ja-JP" dirty="0" smtClean="0"/>
              <a:t>.</a:t>
            </a:r>
            <a:r>
              <a:rPr lang="ja-JP" altLang="en-US" dirty="0" smtClean="0"/>
              <a:t>データ</a:t>
            </a:r>
            <a:r>
              <a:rPr lang="en-US" altLang="ja-JP" dirty="0" smtClean="0"/>
              <a:t>DOI</a:t>
            </a:r>
            <a:r>
              <a:rPr lang="ja-JP" altLang="en-US" dirty="0" smtClean="0"/>
              <a:t>のガイドラインに関する考察</a:t>
            </a:r>
            <a:r>
              <a:rPr lang="en-US" altLang="ja-JP" dirty="0" smtClean="0"/>
              <a:t>.</a:t>
            </a:r>
            <a:r>
              <a:rPr lang="ja-JP" altLang="en-US" dirty="0" smtClean="0"/>
              <a:t> </a:t>
            </a:r>
            <a:r>
              <a:rPr lang="en-US" altLang="ja-JP" dirty="0" err="1" smtClean="0"/>
              <a:t>JaLC</a:t>
            </a:r>
            <a:r>
              <a:rPr lang="ja-JP" altLang="en-US" dirty="0" smtClean="0"/>
              <a:t>ミーティング資料（第</a:t>
            </a:r>
            <a:r>
              <a:rPr lang="en-US" altLang="ja-JP" dirty="0" smtClean="0"/>
              <a:t>5</a:t>
            </a:r>
            <a:r>
              <a:rPr lang="ja-JP" altLang="en-US" dirty="0" smtClean="0"/>
              <a:t>回 </a:t>
            </a:r>
            <a:r>
              <a:rPr lang="en-US" altLang="ja-JP" dirty="0" smtClean="0"/>
              <a:t>2015.6.3</a:t>
            </a:r>
            <a:r>
              <a:rPr lang="ja-JP" altLang="en-US" dirty="0" smtClean="0"/>
              <a:t>）より</a:t>
            </a:r>
            <a:endParaRPr lang="en-US" altLang="ja-JP" dirty="0" smtClean="0"/>
          </a:p>
        </p:txBody>
      </p:sp>
    </p:spTree>
    <p:extLst>
      <p:ext uri="{BB962C8B-B14F-4D97-AF65-F5344CB8AC3E}">
        <p14:creationId xmlns:p14="http://schemas.microsoft.com/office/powerpoint/2010/main" val="322648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idx="4294967295"/>
          </p:nvPr>
        </p:nvSpPr>
        <p:spPr>
          <a:xfrm>
            <a:off x="0" y="266700"/>
            <a:ext cx="7772400" cy="838200"/>
          </a:xfrm>
        </p:spPr>
        <p:txBody>
          <a:bodyPr>
            <a:normAutofit/>
          </a:bodyPr>
          <a:lstStyle/>
          <a:p>
            <a:pPr eaLnBrk="1" latinLnBrk="1" hangingPunct="1"/>
            <a:r>
              <a:rPr lang="ja-JP" altLang="en-US" sz="4000" dirty="0" smtClean="0">
                <a:latin typeface="Calibri" panose="020F0502020204030204" pitchFamily="34" charset="0"/>
              </a:rPr>
              <a:t>メタデータ・コンテンツ</a:t>
            </a:r>
            <a:endParaRPr lang="ja-JP" altLang="en-US" sz="4000" dirty="0">
              <a:latin typeface="Calibri" panose="020F0502020204030204" pitchFamily="34" charset="0"/>
            </a:endParaRPr>
          </a:p>
        </p:txBody>
      </p:sp>
      <p:pic>
        <p:nvPicPr>
          <p:cNvPr id="3" name="図 2"/>
          <p:cNvPicPr>
            <a:picLocks noChangeAspect="1"/>
          </p:cNvPicPr>
          <p:nvPr/>
        </p:nvPicPr>
        <p:blipFill rotWithShape="1">
          <a:blip r:embed="rId3"/>
          <a:srcRect l="30291" t="43271" r="32105" b="29438"/>
          <a:stretch/>
        </p:blipFill>
        <p:spPr>
          <a:xfrm>
            <a:off x="375501" y="1227182"/>
            <a:ext cx="6876000" cy="2808000"/>
          </a:xfrm>
          <a:prstGeom prst="rect">
            <a:avLst/>
          </a:prstGeom>
        </p:spPr>
      </p:pic>
      <p:pic>
        <p:nvPicPr>
          <p:cNvPr id="4" name="図 3"/>
          <p:cNvPicPr>
            <a:picLocks noChangeAspect="1"/>
          </p:cNvPicPr>
          <p:nvPr/>
        </p:nvPicPr>
        <p:blipFill rotWithShape="1">
          <a:blip r:embed="rId4"/>
          <a:srcRect l="34797" t="41518" r="22096" b="32232"/>
          <a:stretch/>
        </p:blipFill>
        <p:spPr>
          <a:xfrm>
            <a:off x="4097309" y="4035182"/>
            <a:ext cx="7884000" cy="2700000"/>
          </a:xfrm>
          <a:prstGeom prst="rect">
            <a:avLst/>
          </a:prstGeom>
        </p:spPr>
      </p:pic>
      <p:sp>
        <p:nvSpPr>
          <p:cNvPr id="6" name="テキスト ボックス 5"/>
          <p:cNvSpPr txBox="1"/>
          <p:nvPr/>
        </p:nvSpPr>
        <p:spPr>
          <a:xfrm>
            <a:off x="7251501" y="1420009"/>
            <a:ext cx="4729808" cy="2031325"/>
          </a:xfrm>
          <a:prstGeom prst="rect">
            <a:avLst/>
          </a:prstGeom>
          <a:noFill/>
          <a:ln w="19050">
            <a:solidFill>
              <a:srgbClr val="92D050"/>
            </a:solidFill>
          </a:ln>
        </p:spPr>
        <p:txBody>
          <a:bodyPr wrap="square" rtlCol="0">
            <a:spAutoFit/>
          </a:bodyPr>
          <a:lstStyle/>
          <a:p>
            <a:r>
              <a:rPr kumimoji="1" lang="ja-JP" altLang="en-US" dirty="0" smtClean="0"/>
              <a:t>・分野ごとに用意された専門的スキーマ</a:t>
            </a:r>
            <a:endParaRPr kumimoji="1" lang="en-US" altLang="ja-JP" dirty="0" smtClean="0"/>
          </a:p>
          <a:p>
            <a:endParaRPr kumimoji="1" lang="en-US" altLang="ja-JP" dirty="0" smtClean="0"/>
          </a:p>
          <a:p>
            <a:r>
              <a:rPr lang="ja-JP" altLang="en-US" dirty="0" smtClean="0"/>
              <a:t>・研究資源データか論文付属データかを問わない</a:t>
            </a:r>
            <a:endParaRPr lang="en-US" altLang="ja-JP" dirty="0" smtClean="0"/>
          </a:p>
          <a:p>
            <a:endParaRPr kumimoji="1" lang="en-US" altLang="ja-JP" dirty="0"/>
          </a:p>
          <a:p>
            <a:r>
              <a:rPr lang="ja-JP" altLang="en-US" dirty="0" smtClean="0"/>
              <a:t>・メタデータのみが保存されている場合も</a:t>
            </a:r>
            <a:endParaRPr lang="en-US" altLang="ja-JP" dirty="0" smtClean="0"/>
          </a:p>
          <a:p>
            <a:r>
              <a:rPr kumimoji="1" lang="ja-JP" altLang="en-US" dirty="0" smtClean="0"/>
              <a:t>（所持者の連絡先を記載）</a:t>
            </a:r>
            <a:endParaRPr kumimoji="1" lang="ja-JP" altLang="en-US" dirty="0"/>
          </a:p>
        </p:txBody>
      </p:sp>
      <p:sp>
        <p:nvSpPr>
          <p:cNvPr id="8" name="テキスト ボックス 7"/>
          <p:cNvSpPr txBox="1"/>
          <p:nvPr/>
        </p:nvSpPr>
        <p:spPr>
          <a:xfrm>
            <a:off x="140553" y="4619030"/>
            <a:ext cx="4358709" cy="1477328"/>
          </a:xfrm>
          <a:prstGeom prst="rect">
            <a:avLst/>
          </a:prstGeom>
          <a:noFill/>
          <a:ln w="19050">
            <a:solidFill>
              <a:schemeClr val="accent1"/>
            </a:solidFill>
          </a:ln>
        </p:spPr>
        <p:txBody>
          <a:bodyPr wrap="square" rtlCol="0">
            <a:spAutoFit/>
          </a:bodyPr>
          <a:lstStyle/>
          <a:p>
            <a:r>
              <a:rPr kumimoji="1" lang="ja-JP" altLang="en-US" dirty="0" smtClean="0"/>
              <a:t>・高度に標準化されたスキーマ</a:t>
            </a:r>
            <a:endParaRPr kumimoji="1" lang="en-US" altLang="ja-JP" dirty="0" smtClean="0"/>
          </a:p>
          <a:p>
            <a:endParaRPr kumimoji="1" lang="en-US" altLang="ja-JP" dirty="0" smtClean="0"/>
          </a:p>
          <a:p>
            <a:r>
              <a:rPr lang="ja-JP" altLang="en-US" dirty="0" smtClean="0"/>
              <a:t>・文献目録との連続性</a:t>
            </a:r>
            <a:endParaRPr lang="en-US" altLang="ja-JP" dirty="0" smtClean="0"/>
          </a:p>
          <a:p>
            <a:endParaRPr kumimoji="1" lang="en-US" altLang="ja-JP" dirty="0"/>
          </a:p>
          <a:p>
            <a:r>
              <a:rPr lang="ja-JP" altLang="en-US" dirty="0" smtClean="0"/>
              <a:t>・原則として元データが保存されている</a:t>
            </a:r>
            <a:endParaRPr kumimoji="1" lang="ja-JP" altLang="en-US" dirty="0"/>
          </a:p>
        </p:txBody>
      </p:sp>
    </p:spTree>
    <p:extLst>
      <p:ext uri="{BB962C8B-B14F-4D97-AF65-F5344CB8AC3E}">
        <p14:creationId xmlns:p14="http://schemas.microsoft.com/office/powerpoint/2010/main" val="1482378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1367" y="293904"/>
            <a:ext cx="10018713" cy="1752599"/>
          </a:xfrm>
        </p:spPr>
        <p:txBody>
          <a:bodyPr/>
          <a:lstStyle/>
          <a:p>
            <a:pPr algn="l"/>
            <a:r>
              <a:rPr kumimoji="1" lang="ja-JP" altLang="en-US" dirty="0" smtClean="0"/>
              <a:t>両者の（大雑把な）比較</a:t>
            </a:r>
            <a:endParaRPr kumimoji="1" lang="ja-JP" altLang="en-US" dirty="0"/>
          </a:p>
        </p:txBody>
      </p:sp>
      <p:sp>
        <p:nvSpPr>
          <p:cNvPr id="3" name="コンテンツ プレースホルダー 2"/>
          <p:cNvSpPr>
            <a:spLocks noGrp="1"/>
          </p:cNvSpPr>
          <p:nvPr>
            <p:ph idx="1"/>
          </p:nvPr>
        </p:nvSpPr>
        <p:spPr>
          <a:xfrm>
            <a:off x="1068674" y="2046503"/>
            <a:ext cx="10018713" cy="4167261"/>
          </a:xfrm>
        </p:spPr>
        <p:txBody>
          <a:bodyPr>
            <a:normAutofit fontScale="70000" lnSpcReduction="20000"/>
          </a:bodyPr>
          <a:lstStyle/>
          <a:p>
            <a:r>
              <a:rPr kumimoji="1" lang="ja-JP" altLang="en-US" dirty="0" smtClean="0"/>
              <a:t>データリポジトリと文献リポジトリ</a:t>
            </a:r>
            <a:endParaRPr kumimoji="1" lang="en-US" altLang="ja-JP" dirty="0" smtClean="0"/>
          </a:p>
          <a:p>
            <a:pPr lvl="1"/>
            <a:r>
              <a:rPr kumimoji="1" lang="ja-JP" altLang="en-US" dirty="0" smtClean="0"/>
              <a:t>データリポジトリは、データを活用したい</a:t>
            </a:r>
            <a:endParaRPr kumimoji="1" lang="en-US" altLang="ja-JP" dirty="0" smtClean="0"/>
          </a:p>
          <a:p>
            <a:pPr lvl="2"/>
            <a:r>
              <a:rPr kumimoji="1" lang="ja-JP" altLang="en-US" dirty="0" smtClean="0"/>
              <a:t>研究資源データが多いが、メタデータのみの場合も</a:t>
            </a:r>
            <a:endParaRPr kumimoji="1" lang="en-US" altLang="ja-JP" dirty="0" smtClean="0"/>
          </a:p>
          <a:p>
            <a:pPr lvl="2"/>
            <a:r>
              <a:rPr kumimoji="1" lang="ja-JP" altLang="en-US" dirty="0" smtClean="0"/>
              <a:t>分野専門的なスキーマ</a:t>
            </a:r>
            <a:endParaRPr kumimoji="1" lang="en-US" altLang="ja-JP" dirty="0" smtClean="0"/>
          </a:p>
          <a:p>
            <a:pPr lvl="1"/>
            <a:r>
              <a:rPr lang="ja-JP" altLang="en-US" dirty="0" smtClean="0"/>
              <a:t>文献リポジトリは、データを保存したい</a:t>
            </a:r>
            <a:endParaRPr lang="en-US" altLang="ja-JP" dirty="0" smtClean="0"/>
          </a:p>
          <a:p>
            <a:pPr marL="201168" lvl="1" indent="0">
              <a:buNone/>
            </a:pPr>
            <a:r>
              <a:rPr lang="ja-JP" altLang="en-US" dirty="0"/>
              <a:t>　</a:t>
            </a:r>
            <a:r>
              <a:rPr lang="ja-JP" altLang="en-US" dirty="0" smtClean="0"/>
              <a:t>　　　　　　　　　　　　　　</a:t>
            </a:r>
            <a:r>
              <a:rPr lang="ja-JP" altLang="en-US" dirty="0"/>
              <a:t>　</a:t>
            </a:r>
            <a:r>
              <a:rPr lang="ja-JP" altLang="en-US" dirty="0" smtClean="0"/>
              <a:t>流通させたい</a:t>
            </a:r>
            <a:endParaRPr lang="en-US" altLang="ja-JP" dirty="0" smtClean="0"/>
          </a:p>
          <a:p>
            <a:pPr lvl="2"/>
            <a:r>
              <a:rPr lang="ja-JP" altLang="en-US" dirty="0" smtClean="0"/>
              <a:t>原則として元データがある</a:t>
            </a:r>
            <a:endParaRPr lang="en-US" altLang="ja-JP" dirty="0" smtClean="0"/>
          </a:p>
          <a:p>
            <a:pPr lvl="2"/>
            <a:r>
              <a:rPr lang="ja-JP" altLang="en-US" dirty="0" smtClean="0"/>
              <a:t>従来の資料と連続性が担保されたスキーマ</a:t>
            </a:r>
            <a:endParaRPr kumimoji="1" lang="en-US" altLang="ja-JP" dirty="0" smtClean="0"/>
          </a:p>
          <a:p>
            <a:endParaRPr kumimoji="1" lang="en-US" altLang="ja-JP" dirty="0" smtClean="0"/>
          </a:p>
          <a:p>
            <a:r>
              <a:rPr kumimoji="1" lang="ja-JP" altLang="en-US" dirty="0" smtClean="0"/>
              <a:t>両者を繋ぐメリット</a:t>
            </a:r>
            <a:endParaRPr kumimoji="1" lang="en-US" altLang="ja-JP" dirty="0" smtClean="0"/>
          </a:p>
          <a:p>
            <a:pPr lvl="1"/>
            <a:r>
              <a:rPr lang="ja-JP" altLang="en-US" dirty="0" smtClean="0"/>
              <a:t>研究プロセスの可視化</a:t>
            </a:r>
            <a:endParaRPr lang="en-US" altLang="ja-JP" dirty="0" smtClean="0"/>
          </a:p>
          <a:p>
            <a:pPr lvl="2"/>
            <a:r>
              <a:rPr lang="ja-JP" altLang="en-US" dirty="0" smtClean="0"/>
              <a:t>研究資源データ　→　論文根拠データ</a:t>
            </a:r>
            <a:endParaRPr lang="en-US" altLang="ja-JP" dirty="0" smtClean="0"/>
          </a:p>
          <a:p>
            <a:pPr marL="914400" lvl="2" indent="0">
              <a:buNone/>
            </a:pPr>
            <a:r>
              <a:rPr lang="ja-JP" altLang="en-US" dirty="0"/>
              <a:t>　</a:t>
            </a:r>
            <a:r>
              <a:rPr lang="ja-JP" altLang="en-US" dirty="0" smtClean="0"/>
              <a:t>　→　文献</a:t>
            </a:r>
            <a:endParaRPr lang="en-US" altLang="ja-JP" dirty="0" smtClean="0"/>
          </a:p>
          <a:p>
            <a:pPr lvl="1"/>
            <a:r>
              <a:rPr kumimoji="1" lang="ja-JP" altLang="en-US" dirty="0" smtClean="0"/>
              <a:t>発見可能性の向上</a:t>
            </a:r>
            <a:endParaRPr kumimoji="1" lang="en-US" altLang="ja-JP" dirty="0" smtClean="0"/>
          </a:p>
        </p:txBody>
      </p:sp>
      <p:pic>
        <p:nvPicPr>
          <p:cNvPr id="5" name="図 4"/>
          <p:cNvPicPr>
            <a:picLocks noChangeAspect="1"/>
          </p:cNvPicPr>
          <p:nvPr/>
        </p:nvPicPr>
        <p:blipFill rotWithShape="1">
          <a:blip r:embed="rId3"/>
          <a:srcRect l="33629" t="25064" r="34082" b="31544"/>
          <a:stretch/>
        </p:blipFill>
        <p:spPr>
          <a:xfrm>
            <a:off x="6189328" y="1749764"/>
            <a:ext cx="5904000" cy="4464000"/>
          </a:xfrm>
          <a:prstGeom prst="rect">
            <a:avLst/>
          </a:prstGeom>
        </p:spPr>
      </p:pic>
    </p:spTree>
    <p:extLst>
      <p:ext uri="{BB962C8B-B14F-4D97-AF65-F5344CB8AC3E}">
        <p14:creationId xmlns:p14="http://schemas.microsoft.com/office/powerpoint/2010/main" val="2652935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リポジトリを繋ぐ</a:t>
            </a:r>
            <a:endParaRPr kumimoji="1" lang="ja-JP" altLang="en-US" dirty="0"/>
          </a:p>
        </p:txBody>
      </p:sp>
      <p:sp>
        <p:nvSpPr>
          <p:cNvPr id="3" name="コンテンツ プレースホルダー 2"/>
          <p:cNvSpPr>
            <a:spLocks noGrp="1"/>
          </p:cNvSpPr>
          <p:nvPr>
            <p:ph idx="1"/>
          </p:nvPr>
        </p:nvSpPr>
        <p:spPr>
          <a:xfrm>
            <a:off x="1484310" y="1932709"/>
            <a:ext cx="10018713" cy="4644736"/>
          </a:xfrm>
        </p:spPr>
        <p:txBody>
          <a:bodyPr>
            <a:normAutofit/>
          </a:bodyPr>
          <a:lstStyle/>
          <a:p>
            <a:r>
              <a:rPr kumimoji="1" lang="ja-JP" altLang="en-US" u="sng" dirty="0" smtClean="0">
                <a:solidFill>
                  <a:srgbClr val="FF0000"/>
                </a:solidFill>
              </a:rPr>
              <a:t>リンク構築</a:t>
            </a:r>
            <a:endParaRPr kumimoji="1" lang="en-US" altLang="ja-JP" u="sng" dirty="0" smtClean="0">
              <a:solidFill>
                <a:srgbClr val="FF0000"/>
              </a:solidFill>
            </a:endParaRPr>
          </a:p>
          <a:p>
            <a:pPr lvl="1"/>
            <a:endParaRPr kumimoji="1" lang="en-US" altLang="ja-JP" dirty="0" smtClean="0"/>
          </a:p>
          <a:p>
            <a:endParaRPr kumimoji="1" lang="en-US" altLang="ja-JP" dirty="0" smtClean="0"/>
          </a:p>
          <a:p>
            <a:r>
              <a:rPr kumimoji="1" lang="ja-JP" altLang="en-US" dirty="0" smtClean="0"/>
              <a:t>メタデータ連携（</a:t>
            </a:r>
            <a:r>
              <a:rPr kumimoji="1" lang="en-US" altLang="ja-JP" dirty="0" smtClean="0"/>
              <a:t>OAI-PMH</a:t>
            </a:r>
            <a:r>
              <a:rPr kumimoji="1" lang="ja-JP" altLang="en-US" dirty="0" smtClean="0"/>
              <a:t>など）</a:t>
            </a:r>
            <a:endParaRPr kumimoji="1" lang="en-US" altLang="ja-JP" dirty="0" smtClean="0"/>
          </a:p>
          <a:p>
            <a:pPr lvl="1"/>
            <a:r>
              <a:rPr lang="ja-JP" altLang="en-US" dirty="0" smtClean="0"/>
              <a:t>文献リポジトリ間、データリポジトリ間では連携が多数構築済</a:t>
            </a:r>
            <a:endParaRPr lang="en-US" altLang="ja-JP" dirty="0" smtClean="0"/>
          </a:p>
          <a:p>
            <a:pPr lvl="2"/>
            <a:r>
              <a:rPr lang="ja-JP" altLang="en-US" dirty="0" smtClean="0"/>
              <a:t>文献リポジトリ　⇔　データリポジトリには、スキーマの違いが</a:t>
            </a:r>
            <a:r>
              <a:rPr lang="ja-JP" altLang="en-US" dirty="0" err="1" smtClean="0"/>
              <a:t>。。。</a:t>
            </a:r>
            <a:endParaRPr lang="en-US" altLang="ja-JP" dirty="0" smtClean="0"/>
          </a:p>
          <a:p>
            <a:endParaRPr kumimoji="1" lang="en-US" altLang="ja-JP" dirty="0" smtClean="0"/>
          </a:p>
          <a:p>
            <a:r>
              <a:rPr lang="ja-JP" altLang="en-US" dirty="0" smtClean="0"/>
              <a:t>データジャーナルによる連携</a:t>
            </a:r>
            <a:endParaRPr lang="en-US" altLang="ja-JP" dirty="0" smtClean="0"/>
          </a:p>
          <a:p>
            <a:pPr marL="0" indent="0">
              <a:buNone/>
            </a:pPr>
            <a:endParaRPr lang="en-US" altLang="ja-JP" dirty="0"/>
          </a:p>
          <a:p>
            <a:endParaRPr kumimoji="1" lang="ja-JP" altLang="en-US" dirty="0"/>
          </a:p>
        </p:txBody>
      </p:sp>
    </p:spTree>
    <p:extLst>
      <p:ext uri="{BB962C8B-B14F-4D97-AF65-F5344CB8AC3E}">
        <p14:creationId xmlns:p14="http://schemas.microsoft.com/office/powerpoint/2010/main" val="174854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0960" y="271943"/>
            <a:ext cx="5896000" cy="855877"/>
          </a:xfrm>
        </p:spPr>
        <p:txBody>
          <a:bodyPr>
            <a:normAutofit/>
          </a:bodyPr>
          <a:lstStyle/>
          <a:p>
            <a:r>
              <a:rPr kumimoji="1" lang="ja-JP" altLang="en-US" dirty="0" smtClean="0"/>
              <a:t>リポジトリを介した連携</a:t>
            </a:r>
            <a:endParaRPr kumimoji="1" lang="ja-JP" altLang="en-US" dirty="0"/>
          </a:p>
        </p:txBody>
      </p:sp>
      <p:pic>
        <p:nvPicPr>
          <p:cNvPr id="3" name="図 2"/>
          <p:cNvPicPr>
            <a:picLocks noChangeAspect="1"/>
          </p:cNvPicPr>
          <p:nvPr/>
        </p:nvPicPr>
        <p:blipFill rotWithShape="1">
          <a:blip r:embed="rId3"/>
          <a:srcRect l="19078" t="7846" r="19057" b="10659"/>
          <a:stretch/>
        </p:blipFill>
        <p:spPr>
          <a:xfrm>
            <a:off x="135281" y="1532801"/>
            <a:ext cx="6788323" cy="5030035"/>
          </a:xfrm>
          <a:prstGeom prst="rect">
            <a:avLst/>
          </a:prstGeom>
        </p:spPr>
      </p:pic>
      <p:pic>
        <p:nvPicPr>
          <p:cNvPr id="4" name="図 3"/>
          <p:cNvPicPr>
            <a:picLocks noChangeAspect="1"/>
          </p:cNvPicPr>
          <p:nvPr/>
        </p:nvPicPr>
        <p:blipFill rotWithShape="1">
          <a:blip r:embed="rId4"/>
          <a:srcRect l="23707" t="13593" r="23138" b="7319"/>
          <a:stretch/>
        </p:blipFill>
        <p:spPr>
          <a:xfrm>
            <a:off x="6506160" y="386480"/>
            <a:ext cx="4860000" cy="4068000"/>
          </a:xfrm>
          <a:prstGeom prst="rect">
            <a:avLst/>
          </a:prstGeom>
        </p:spPr>
      </p:pic>
      <p:pic>
        <p:nvPicPr>
          <p:cNvPr id="5" name="図 4"/>
          <p:cNvPicPr>
            <a:picLocks noChangeAspect="1"/>
          </p:cNvPicPr>
          <p:nvPr/>
        </p:nvPicPr>
        <p:blipFill rotWithShape="1">
          <a:blip r:embed="rId5"/>
          <a:srcRect l="18722" t="8658" r="17109" b="26950"/>
          <a:stretch/>
        </p:blipFill>
        <p:spPr>
          <a:xfrm>
            <a:off x="6002160" y="3386037"/>
            <a:ext cx="5868000" cy="3312000"/>
          </a:xfrm>
          <a:prstGeom prst="rect">
            <a:avLst/>
          </a:prstGeom>
        </p:spPr>
      </p:pic>
      <p:cxnSp>
        <p:nvCxnSpPr>
          <p:cNvPr id="7" name="直線矢印コネクタ 6"/>
          <p:cNvCxnSpPr/>
          <p:nvPr/>
        </p:nvCxnSpPr>
        <p:spPr>
          <a:xfrm flipV="1">
            <a:off x="5171440" y="2052320"/>
            <a:ext cx="2184400" cy="1209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822800" y="3779258"/>
            <a:ext cx="2533040" cy="3761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529442" y="3261360"/>
            <a:ext cx="1855358" cy="21885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529441" y="3644056"/>
            <a:ext cx="1293359" cy="2293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156960" y="6025934"/>
            <a:ext cx="5842000" cy="646331"/>
          </a:xfrm>
          <a:prstGeom prst="rect">
            <a:avLst/>
          </a:prstGeom>
          <a:noFill/>
        </p:spPr>
        <p:txBody>
          <a:bodyPr wrap="square" rtlCol="0">
            <a:spAutoFit/>
          </a:bodyPr>
          <a:lstStyle/>
          <a:p>
            <a:r>
              <a:rPr lang="en-US" altLang="ja-JP" dirty="0" smtClean="0"/>
              <a:t>Woods Hole Open Access Server</a:t>
            </a:r>
            <a:r>
              <a:rPr lang="ja-JP" altLang="en-US" dirty="0" smtClean="0"/>
              <a:t>：</a:t>
            </a:r>
            <a:r>
              <a:rPr lang="en-US" altLang="ja-JP" dirty="0" smtClean="0"/>
              <a:t>https</a:t>
            </a:r>
            <a:r>
              <a:rPr lang="en-US" altLang="ja-JP" dirty="0"/>
              <a:t>://darchive.mblwhoilibrary.org/handle/1912/6236</a:t>
            </a:r>
            <a:endParaRPr kumimoji="1" lang="ja-JP" altLang="en-US" dirty="0"/>
          </a:p>
        </p:txBody>
      </p:sp>
      <p:sp>
        <p:nvSpPr>
          <p:cNvPr id="15" name="テキスト ボックス 14"/>
          <p:cNvSpPr txBox="1"/>
          <p:nvPr/>
        </p:nvSpPr>
        <p:spPr>
          <a:xfrm>
            <a:off x="10166238" y="1348135"/>
            <a:ext cx="1625600" cy="369332"/>
          </a:xfrm>
          <a:prstGeom prst="rect">
            <a:avLst/>
          </a:prstGeom>
          <a:noFill/>
          <a:ln w="15875">
            <a:solidFill>
              <a:srgbClr val="00B050"/>
            </a:solidFill>
          </a:ln>
        </p:spPr>
        <p:txBody>
          <a:bodyPr wrap="square" rtlCol="0">
            <a:spAutoFit/>
          </a:bodyPr>
          <a:lstStyle/>
          <a:p>
            <a:r>
              <a:rPr kumimoji="1" lang="ja-JP" altLang="en-US" dirty="0" smtClean="0"/>
              <a:t>出版社サイト</a:t>
            </a:r>
            <a:endParaRPr kumimoji="1" lang="ja-JP" altLang="en-US" dirty="0"/>
          </a:p>
        </p:txBody>
      </p:sp>
    </p:spTree>
    <p:extLst>
      <p:ext uri="{BB962C8B-B14F-4D97-AF65-F5344CB8AC3E}">
        <p14:creationId xmlns:p14="http://schemas.microsoft.com/office/powerpoint/2010/main" val="41663722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視差">
  <a:themeElements>
    <a:clrScheme name="視差">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視差">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視差">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TM03457496[[fn=視差]]</Template>
  <TotalTime>787</TotalTime>
  <Words>1129</Words>
  <Application>Microsoft Office PowerPoint</Application>
  <PresentationFormat>ワイド画面</PresentationFormat>
  <Paragraphs>234</Paragraphs>
  <Slides>22</Slides>
  <Notes>21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HGｺﾞｼｯｸM</vt:lpstr>
      <vt:lpstr>ＭＳ Ｐゴシック</vt:lpstr>
      <vt:lpstr>新細明體</vt:lpstr>
      <vt:lpstr>Arial</vt:lpstr>
      <vt:lpstr>Calibri</vt:lpstr>
      <vt:lpstr>Corbel</vt:lpstr>
      <vt:lpstr>Wingdings</vt:lpstr>
      <vt:lpstr>視差</vt:lpstr>
      <vt:lpstr>Connecting institutional repository to data repository by data journal</vt:lpstr>
      <vt:lpstr>報告書「我が国におけるオープンサイエンス推進のあり方について：サイエンスの新たな飛躍の時代の幕開け」 （平27.3.30）</vt:lpstr>
      <vt:lpstr>大学図書館の役割 ～学術情報委員会の中間まとめから</vt:lpstr>
      <vt:lpstr>リポジトリの性質</vt:lpstr>
      <vt:lpstr>データの分類</vt:lpstr>
      <vt:lpstr>メタデータ・コンテンツ</vt:lpstr>
      <vt:lpstr>両者の（大雑把な）比較</vt:lpstr>
      <vt:lpstr>リポジトリを繋ぐ</vt:lpstr>
      <vt:lpstr>リポジトリを介した連携</vt:lpstr>
      <vt:lpstr>商業出版社の反応</vt:lpstr>
      <vt:lpstr>データ保存の外部サービス</vt:lpstr>
      <vt:lpstr>リポジトリを繋ぐ</vt:lpstr>
      <vt:lpstr>PowerPoint プレゼンテーション</vt:lpstr>
      <vt:lpstr>データジャーナルのメリット</vt:lpstr>
      <vt:lpstr>主なデータジャーナル</vt:lpstr>
      <vt:lpstr>最近の創刊動向</vt:lpstr>
      <vt:lpstr>データ論文の記述項目</vt:lpstr>
      <vt:lpstr>PowerPoint プレゼンテーション</vt:lpstr>
      <vt:lpstr>極地研のData Reportsの歴史</vt:lpstr>
      <vt:lpstr>学術データベースとの連携</vt:lpstr>
      <vt:lpstr>データジャーナル化検討の契機</vt:lpstr>
      <vt:lpstr>構想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研究データ管理と機関リポジトリ ～極地研の事例を中心に</dc:title>
  <dc:creator>polar2</dc:creator>
  <cp:lastModifiedBy>content</cp:lastModifiedBy>
  <cp:revision>114</cp:revision>
  <dcterms:created xsi:type="dcterms:W3CDTF">2015-11-25T10:56:46Z</dcterms:created>
  <dcterms:modified xsi:type="dcterms:W3CDTF">2015-12-08T06:09:53Z</dcterms:modified>
</cp:coreProperties>
</file>