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7"/>
  </p:notesMasterIdLst>
  <p:sldIdLst>
    <p:sldId id="274" r:id="rId2"/>
    <p:sldId id="400" r:id="rId3"/>
    <p:sldId id="402" r:id="rId4"/>
    <p:sldId id="401" r:id="rId5"/>
    <p:sldId id="352" r:id="rId6"/>
    <p:sldId id="383" r:id="rId7"/>
    <p:sldId id="384" r:id="rId8"/>
    <p:sldId id="385" r:id="rId9"/>
    <p:sldId id="398" r:id="rId10"/>
    <p:sldId id="387" r:id="rId11"/>
    <p:sldId id="390" r:id="rId12"/>
    <p:sldId id="389" r:id="rId13"/>
    <p:sldId id="392" r:id="rId14"/>
    <p:sldId id="393" r:id="rId15"/>
    <p:sldId id="394" r:id="rId16"/>
    <p:sldId id="396" r:id="rId17"/>
    <p:sldId id="399" r:id="rId18"/>
    <p:sldId id="286" r:id="rId19"/>
    <p:sldId id="407" r:id="rId20"/>
    <p:sldId id="395" r:id="rId21"/>
    <p:sldId id="397" r:id="rId22"/>
    <p:sldId id="406" r:id="rId23"/>
    <p:sldId id="403" r:id="rId24"/>
    <p:sldId id="404" r:id="rId25"/>
    <p:sldId id="405" r:id="rId2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9" autoAdjust="0"/>
    <p:restoredTop sz="94660"/>
  </p:normalViewPr>
  <p:slideViewPr>
    <p:cSldViewPr snapToGrid="0">
      <p:cViewPr varScale="1">
        <p:scale>
          <a:sx n="76" d="100"/>
          <a:sy n="76" d="100"/>
        </p:scale>
        <p:origin x="996" y="84"/>
      </p:cViewPr>
      <p:guideLst/>
    </p:cSldViewPr>
  </p:slideViewPr>
  <p:notesTextViewPr>
    <p:cViewPr>
      <p:scale>
        <a:sx n="3" d="2"/>
        <a:sy n="3" d="2"/>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5EA271-6FE1-4B1A-9CC2-6DEF42054B78}" type="datetimeFigureOut">
              <a:rPr kumimoji="1" lang="ja-JP" altLang="en-US" smtClean="0"/>
              <a:t>2015/12/8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9B5203-BC62-43F4-9B2C-A2254A0BA7D7}" type="slidenum">
              <a:rPr kumimoji="1" lang="ja-JP" altLang="en-US" smtClean="0"/>
              <a:t>‹#›</a:t>
            </a:fld>
            <a:endParaRPr kumimoji="1" lang="ja-JP" altLang="en-US"/>
          </a:p>
        </p:txBody>
      </p:sp>
    </p:spTree>
    <p:extLst>
      <p:ext uri="{BB962C8B-B14F-4D97-AF65-F5344CB8AC3E}">
        <p14:creationId xmlns:p14="http://schemas.microsoft.com/office/powerpoint/2010/main" val="16849897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smtClean="0"/>
              <a:t>マスター サブタイトルの書式設定</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94B27FE-6D43-4A72-A46A-B43BF6C287E2}" type="datetimeFigureOut">
              <a:rPr kumimoji="1" lang="ja-JP" altLang="en-US" smtClean="0"/>
              <a:t>2015/12/8</a:t>
            </a:fld>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836F369-15D0-48A4-A662-2ACD2355CFB7}" type="slidenum">
              <a:rPr kumimoji="1" lang="ja-JP" altLang="en-US" smtClean="0"/>
              <a:t>‹#›</a:t>
            </a:fld>
            <a:endParaRPr kumimoji="1" lang="ja-JP" altLang="en-US"/>
          </a:p>
        </p:txBody>
      </p:sp>
    </p:spTree>
    <p:extLst>
      <p:ext uri="{BB962C8B-B14F-4D97-AF65-F5344CB8AC3E}">
        <p14:creationId xmlns:p14="http://schemas.microsoft.com/office/powerpoint/2010/main" val="20581781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94B27FE-6D43-4A72-A46A-B43BF6C287E2}" type="datetimeFigureOut">
              <a:rPr kumimoji="1" lang="ja-JP" altLang="en-US" smtClean="0"/>
              <a:t>2015/12/8</a:t>
            </a:fld>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836F369-15D0-48A4-A662-2ACD2355CFB7}" type="slidenum">
              <a:rPr kumimoji="1" lang="ja-JP" altLang="en-US" smtClean="0"/>
              <a:t>‹#›</a:t>
            </a:fld>
            <a:endParaRPr kumimoji="1" lang="ja-JP" altLang="en-US"/>
          </a:p>
        </p:txBody>
      </p:sp>
    </p:spTree>
    <p:extLst>
      <p:ext uri="{BB962C8B-B14F-4D97-AF65-F5344CB8AC3E}">
        <p14:creationId xmlns:p14="http://schemas.microsoft.com/office/powerpoint/2010/main" val="1638053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94B27FE-6D43-4A72-A46A-B43BF6C287E2}" type="datetimeFigureOut">
              <a:rPr kumimoji="1" lang="ja-JP" altLang="en-US" smtClean="0"/>
              <a:t>2015/12/8</a:t>
            </a:fld>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836F369-15D0-48A4-A662-2ACD2355CFB7}" type="slidenum">
              <a:rPr kumimoji="1" lang="ja-JP" altLang="en-US" smtClean="0"/>
              <a:t>‹#›</a:t>
            </a:fld>
            <a:endParaRPr kumimoji="1" lang="ja-JP" altLang="en-US"/>
          </a:p>
        </p:txBody>
      </p:sp>
    </p:spTree>
    <p:extLst>
      <p:ext uri="{BB962C8B-B14F-4D97-AF65-F5344CB8AC3E}">
        <p14:creationId xmlns:p14="http://schemas.microsoft.com/office/powerpoint/2010/main" val="4078136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マスター タイトルの書式設定</a:t>
            </a:r>
            <a:endParaRPr lang="en-US" dirty="0"/>
          </a:p>
        </p:txBody>
      </p:sp>
      <p:sp>
        <p:nvSpPr>
          <p:cNvPr id="3" name="Content Placeholder 2"/>
          <p:cNvSpPr>
            <a:spLocks noGrp="1"/>
          </p:cNvSpPr>
          <p:nvPr>
            <p:ph idx="1"/>
          </p:nvPr>
        </p:nvSpPr>
        <p:spPr/>
        <p:txBody>
          <a:bodyPr/>
          <a:lstStyle>
            <a:lvl1pPr marL="450850" indent="-450850">
              <a:lnSpc>
                <a:spcPct val="130000"/>
              </a:lnSpc>
              <a:buFont typeface="Wingdings" panose="05000000000000000000" pitchFamily="2" charset="2"/>
              <a:buChar char="n"/>
              <a:defRPr/>
            </a:lvl1pPr>
            <a:lvl2pPr marL="901700" indent="-444500">
              <a:lnSpc>
                <a:spcPct val="130000"/>
              </a:lnSpc>
              <a:buFont typeface="Wingdings" panose="05000000000000000000" pitchFamily="2" charset="2"/>
              <a:buChar char="n"/>
              <a:defRPr/>
            </a:lvl2pPr>
            <a:lvl3pPr marL="1339850" indent="-425450">
              <a:lnSpc>
                <a:spcPct val="130000"/>
              </a:lnSpc>
              <a:buFont typeface="Wingdings" panose="05000000000000000000" pitchFamily="2" charset="2"/>
              <a:buChar char="n"/>
              <a:defRPr/>
            </a:lvl3pPr>
            <a:lvl4pPr marL="1703388" indent="-331788">
              <a:lnSpc>
                <a:spcPct val="130000"/>
              </a:lnSpc>
              <a:buFont typeface="Wingdings" panose="05000000000000000000" pitchFamily="2" charset="2"/>
              <a:buChar char="n"/>
              <a:defRPr/>
            </a:lvl4pPr>
            <a:lvl5pPr marL="2154238" indent="-325438">
              <a:lnSpc>
                <a:spcPct val="130000"/>
              </a:lnSpc>
              <a:buFont typeface="Wingdings" panose="05000000000000000000" pitchFamily="2" charset="2"/>
              <a:buChar char="n"/>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Tree>
    <p:extLst>
      <p:ext uri="{BB962C8B-B14F-4D97-AF65-F5344CB8AC3E}">
        <p14:creationId xmlns:p14="http://schemas.microsoft.com/office/powerpoint/2010/main" val="13063887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94B27FE-6D43-4A72-A46A-B43BF6C287E2}" type="datetimeFigureOut">
              <a:rPr kumimoji="1" lang="ja-JP" altLang="en-US" smtClean="0"/>
              <a:t>2015/12/8</a:t>
            </a:fld>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836F369-15D0-48A4-A662-2ACD2355CFB7}" type="slidenum">
              <a:rPr kumimoji="1" lang="ja-JP" altLang="en-US" smtClean="0"/>
              <a:t>‹#›</a:t>
            </a:fld>
            <a:endParaRPr kumimoji="1" lang="ja-JP" altLang="en-US"/>
          </a:p>
        </p:txBody>
      </p:sp>
    </p:spTree>
    <p:extLst>
      <p:ext uri="{BB962C8B-B14F-4D97-AF65-F5344CB8AC3E}">
        <p14:creationId xmlns:p14="http://schemas.microsoft.com/office/powerpoint/2010/main" val="976699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189973"/>
            <a:ext cx="3886200" cy="54864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Content Placeholder 3"/>
          <p:cNvSpPr>
            <a:spLocks noGrp="1"/>
          </p:cNvSpPr>
          <p:nvPr>
            <p:ph sz="half" idx="2"/>
          </p:nvPr>
        </p:nvSpPr>
        <p:spPr>
          <a:xfrm>
            <a:off x="4629150" y="1189973"/>
            <a:ext cx="3886200" cy="54864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Tree>
    <p:extLst>
      <p:ext uri="{BB962C8B-B14F-4D97-AF65-F5344CB8AC3E}">
        <p14:creationId xmlns:p14="http://schemas.microsoft.com/office/powerpoint/2010/main" val="42704907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F94B27FE-6D43-4A72-A46A-B43BF6C287E2}" type="datetimeFigureOut">
              <a:rPr kumimoji="1" lang="ja-JP" altLang="en-US" smtClean="0"/>
              <a:t>2015/12/8</a:t>
            </a:fld>
            <a:endParaRPr kumimoji="1" lang="ja-JP" alt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B836F369-15D0-48A4-A662-2ACD2355CFB7}" type="slidenum">
              <a:rPr kumimoji="1" lang="ja-JP" altLang="en-US" smtClean="0"/>
              <a:t>‹#›</a:t>
            </a:fld>
            <a:endParaRPr kumimoji="1" lang="ja-JP" altLang="en-US"/>
          </a:p>
        </p:txBody>
      </p:sp>
    </p:spTree>
    <p:extLst>
      <p:ext uri="{BB962C8B-B14F-4D97-AF65-F5344CB8AC3E}">
        <p14:creationId xmlns:p14="http://schemas.microsoft.com/office/powerpoint/2010/main" val="2769314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F94B27FE-6D43-4A72-A46A-B43BF6C287E2}" type="datetimeFigureOut">
              <a:rPr kumimoji="1" lang="ja-JP" altLang="en-US" smtClean="0"/>
              <a:t>2015/12/8</a:t>
            </a:fld>
            <a:endParaRPr kumimoji="1" lang="ja-JP" alt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B836F369-15D0-48A4-A662-2ACD2355CFB7}" type="slidenum">
              <a:rPr kumimoji="1" lang="ja-JP" altLang="en-US" smtClean="0"/>
              <a:t>‹#›</a:t>
            </a:fld>
            <a:endParaRPr kumimoji="1" lang="ja-JP" altLang="en-US"/>
          </a:p>
        </p:txBody>
      </p:sp>
    </p:spTree>
    <p:extLst>
      <p:ext uri="{BB962C8B-B14F-4D97-AF65-F5344CB8AC3E}">
        <p14:creationId xmlns:p14="http://schemas.microsoft.com/office/powerpoint/2010/main" val="3006767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F94B27FE-6D43-4A72-A46A-B43BF6C287E2}" type="datetimeFigureOut">
              <a:rPr kumimoji="1" lang="ja-JP" altLang="en-US" smtClean="0"/>
              <a:t>2015/12/8</a:t>
            </a:fld>
            <a:endParaRPr kumimoji="1" lang="ja-JP" alt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B836F369-15D0-48A4-A662-2ACD2355CFB7}" type="slidenum">
              <a:rPr kumimoji="1" lang="ja-JP" altLang="en-US" smtClean="0"/>
              <a:t>‹#›</a:t>
            </a:fld>
            <a:endParaRPr kumimoji="1" lang="ja-JP" altLang="en-US"/>
          </a:p>
        </p:txBody>
      </p:sp>
    </p:spTree>
    <p:extLst>
      <p:ext uri="{BB962C8B-B14F-4D97-AF65-F5344CB8AC3E}">
        <p14:creationId xmlns:p14="http://schemas.microsoft.com/office/powerpoint/2010/main" val="3034967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94B27FE-6D43-4A72-A46A-B43BF6C287E2}" type="datetimeFigureOut">
              <a:rPr kumimoji="1" lang="ja-JP" altLang="en-US" smtClean="0"/>
              <a:t>2015/12/8</a:t>
            </a:fld>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836F369-15D0-48A4-A662-2ACD2355CFB7}" type="slidenum">
              <a:rPr kumimoji="1" lang="ja-JP" altLang="en-US" smtClean="0"/>
              <a:t>‹#›</a:t>
            </a:fld>
            <a:endParaRPr kumimoji="1" lang="ja-JP" altLang="en-US"/>
          </a:p>
        </p:txBody>
      </p:sp>
    </p:spTree>
    <p:extLst>
      <p:ext uri="{BB962C8B-B14F-4D97-AF65-F5344CB8AC3E}">
        <p14:creationId xmlns:p14="http://schemas.microsoft.com/office/powerpoint/2010/main" val="1479162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94B27FE-6D43-4A72-A46A-B43BF6C287E2}" type="datetimeFigureOut">
              <a:rPr kumimoji="1" lang="ja-JP" altLang="en-US" smtClean="0"/>
              <a:t>2015/12/8</a:t>
            </a:fld>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836F369-15D0-48A4-A662-2ACD2355CFB7}" type="slidenum">
              <a:rPr kumimoji="1" lang="ja-JP" altLang="en-US" smtClean="0"/>
              <a:t>‹#›</a:t>
            </a:fld>
            <a:endParaRPr kumimoji="1" lang="ja-JP" altLang="en-US"/>
          </a:p>
        </p:txBody>
      </p:sp>
    </p:spTree>
    <p:extLst>
      <p:ext uri="{BB962C8B-B14F-4D97-AF65-F5344CB8AC3E}">
        <p14:creationId xmlns:p14="http://schemas.microsoft.com/office/powerpoint/2010/main" val="3866289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39867"/>
            <a:ext cx="7886700" cy="762216"/>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8650" y="1164921"/>
            <a:ext cx="7886700" cy="5473874"/>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Tree>
    <p:extLst>
      <p:ext uri="{BB962C8B-B14F-4D97-AF65-F5344CB8AC3E}">
        <p14:creationId xmlns:p14="http://schemas.microsoft.com/office/powerpoint/2010/main" val="378689963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000" kern="1200">
          <a:solidFill>
            <a:srgbClr val="002060"/>
          </a:solidFill>
          <a:latin typeface="メイリオ" panose="020B0604030504040204" pitchFamily="50" charset="-128"/>
          <a:ea typeface="メイリオ"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3600" kern="1200">
          <a:solidFill>
            <a:srgbClr val="002060"/>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3200" kern="1200">
          <a:solidFill>
            <a:srgbClr val="002060"/>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800" kern="1200">
          <a:solidFill>
            <a:srgbClr val="002060"/>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2060"/>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2060"/>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mp"/><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431800"/>
            <a:ext cx="7772400" cy="3225799"/>
          </a:xfrm>
        </p:spPr>
        <p:txBody>
          <a:bodyPr>
            <a:normAutofit fontScale="90000"/>
          </a:bodyPr>
          <a:lstStyle/>
          <a:p>
            <a:r>
              <a:rPr lang="en-US" altLang="ja-JP" sz="2200" dirty="0" smtClean="0">
                <a:solidFill>
                  <a:srgbClr val="0070C0"/>
                </a:solidFill>
              </a:rPr>
              <a:t>2nd Workshop </a:t>
            </a:r>
            <a:r>
              <a:rPr lang="en-US" altLang="ja-JP" sz="2200" dirty="0" smtClean="0">
                <a:solidFill>
                  <a:srgbClr val="0070C0"/>
                </a:solidFill>
              </a:rPr>
              <a:t>for Promoting Open Science Data</a:t>
            </a:r>
            <a:r>
              <a:rPr lang="en-US" altLang="ja-JP" sz="2800" dirty="0" smtClean="0">
                <a:solidFill>
                  <a:srgbClr val="0070C0"/>
                </a:solidFill>
              </a:rPr>
              <a:t/>
            </a:r>
            <a:br>
              <a:rPr lang="en-US" altLang="ja-JP" sz="2800" dirty="0" smtClean="0">
                <a:solidFill>
                  <a:srgbClr val="0070C0"/>
                </a:solidFill>
              </a:rPr>
            </a:br>
            <a:r>
              <a:rPr lang="en-US" altLang="ja-JP" sz="2000" dirty="0" smtClean="0">
                <a:solidFill>
                  <a:srgbClr val="0070C0"/>
                </a:solidFill>
              </a:rPr>
              <a:t/>
            </a:r>
            <a:br>
              <a:rPr lang="en-US" altLang="ja-JP" sz="2000" dirty="0" smtClean="0">
                <a:solidFill>
                  <a:srgbClr val="0070C0"/>
                </a:solidFill>
              </a:rPr>
            </a:br>
            <a:r>
              <a:rPr lang="en-US" altLang="ja-JP" sz="3600" dirty="0">
                <a:solidFill>
                  <a:srgbClr val="0070C0"/>
                </a:solidFill>
              </a:rPr>
              <a:t>Data management of earthquake and crustal </a:t>
            </a:r>
            <a:r>
              <a:rPr lang="en-US" altLang="ja-JP" sz="3600" dirty="0" smtClean="0">
                <a:solidFill>
                  <a:srgbClr val="0070C0"/>
                </a:solidFill>
              </a:rPr>
              <a:t>movement at </a:t>
            </a:r>
            <a:r>
              <a:rPr lang="en-US" altLang="ja-JP" sz="3600" dirty="0">
                <a:solidFill>
                  <a:srgbClr val="0070C0"/>
                </a:solidFill>
              </a:rPr>
              <a:t>RCEP, DPRI, Kyoto </a:t>
            </a:r>
            <a:r>
              <a:rPr lang="en-US" altLang="ja-JP" sz="3600" dirty="0" smtClean="0">
                <a:solidFill>
                  <a:srgbClr val="0070C0"/>
                </a:solidFill>
              </a:rPr>
              <a:t>University</a:t>
            </a:r>
            <a:br>
              <a:rPr lang="en-US" altLang="ja-JP" sz="3600" dirty="0" smtClean="0">
                <a:solidFill>
                  <a:srgbClr val="0070C0"/>
                </a:solidFill>
              </a:rPr>
            </a:br>
            <a:r>
              <a:rPr lang="en-US" altLang="ja-JP" sz="2200" dirty="0" smtClean="0">
                <a:solidFill>
                  <a:srgbClr val="0070C0"/>
                </a:solidFill>
              </a:rPr>
              <a:t/>
            </a:r>
            <a:br>
              <a:rPr lang="en-US" altLang="ja-JP" sz="2200" dirty="0" smtClean="0">
                <a:solidFill>
                  <a:srgbClr val="0070C0"/>
                </a:solidFill>
              </a:rPr>
            </a:br>
            <a:r>
              <a:rPr lang="ja-JP" altLang="en-US" sz="3100" dirty="0" smtClean="0">
                <a:solidFill>
                  <a:srgbClr val="0070C0"/>
                </a:solidFill>
              </a:rPr>
              <a:t>防災</a:t>
            </a:r>
            <a:r>
              <a:rPr lang="ja-JP" altLang="en-US" sz="3100" dirty="0">
                <a:solidFill>
                  <a:srgbClr val="0070C0"/>
                </a:solidFill>
              </a:rPr>
              <a:t>研究所附属地震予知研究センター</a:t>
            </a:r>
            <a:r>
              <a:rPr lang="ja-JP" altLang="en-US" sz="3100" dirty="0" smtClean="0">
                <a:solidFill>
                  <a:srgbClr val="0070C0"/>
                </a:solidFill>
              </a:rPr>
              <a:t>の</a:t>
            </a:r>
            <a:r>
              <a:rPr lang="en-US" altLang="ja-JP" sz="3100" dirty="0" smtClean="0">
                <a:solidFill>
                  <a:srgbClr val="0070C0"/>
                </a:solidFill>
              </a:rPr>
              <a:t/>
            </a:r>
            <a:br>
              <a:rPr lang="en-US" altLang="ja-JP" sz="3100" dirty="0" smtClean="0">
                <a:solidFill>
                  <a:srgbClr val="0070C0"/>
                </a:solidFill>
              </a:rPr>
            </a:br>
            <a:r>
              <a:rPr lang="ja-JP" altLang="en-US" sz="3100" dirty="0" smtClean="0">
                <a:solidFill>
                  <a:srgbClr val="0070C0"/>
                </a:solidFill>
              </a:rPr>
              <a:t>地震</a:t>
            </a:r>
            <a:r>
              <a:rPr lang="ja-JP" altLang="en-US" sz="3100" dirty="0">
                <a:solidFill>
                  <a:srgbClr val="0070C0"/>
                </a:solidFill>
              </a:rPr>
              <a:t>・地殻変動観測データ</a:t>
            </a:r>
            <a:endParaRPr kumimoji="1" lang="ja-JP" altLang="en-US" sz="3100" dirty="0">
              <a:solidFill>
                <a:srgbClr val="0070C0"/>
              </a:solidFill>
            </a:endParaRPr>
          </a:p>
        </p:txBody>
      </p:sp>
      <p:sp>
        <p:nvSpPr>
          <p:cNvPr id="3" name="サブタイトル 2"/>
          <p:cNvSpPr>
            <a:spLocks noGrp="1"/>
          </p:cNvSpPr>
          <p:nvPr>
            <p:ph type="subTitle" idx="1"/>
          </p:nvPr>
        </p:nvSpPr>
        <p:spPr>
          <a:xfrm>
            <a:off x="654050" y="3886200"/>
            <a:ext cx="7835900" cy="2895600"/>
          </a:xfrm>
        </p:spPr>
        <p:txBody>
          <a:bodyPr>
            <a:normAutofit fontScale="85000" lnSpcReduction="20000"/>
          </a:bodyPr>
          <a:lstStyle/>
          <a:p>
            <a:r>
              <a:rPr kumimoji="1" lang="en-US" altLang="ja-JP" sz="3300" b="1" dirty="0" smtClean="0"/>
              <a:t>Research</a:t>
            </a:r>
            <a:r>
              <a:rPr kumimoji="1" lang="en-US" altLang="ja-JP" sz="3300" dirty="0" smtClean="0"/>
              <a:t> Center for Earthquake Prediction, </a:t>
            </a:r>
          </a:p>
          <a:p>
            <a:r>
              <a:rPr kumimoji="1" lang="en-US" altLang="ja-JP" sz="3300" dirty="0" smtClean="0"/>
              <a:t>Disaster Prevention Research Institute, </a:t>
            </a:r>
          </a:p>
          <a:p>
            <a:r>
              <a:rPr kumimoji="1" lang="en-US" altLang="ja-JP" sz="3300" dirty="0" smtClean="0"/>
              <a:t>Kyoto University</a:t>
            </a:r>
          </a:p>
          <a:p>
            <a:r>
              <a:rPr kumimoji="1" lang="en-US" altLang="ja-JP" sz="3800" b="1" dirty="0" err="1" smtClean="0"/>
              <a:t>Yasuyuki</a:t>
            </a:r>
            <a:r>
              <a:rPr kumimoji="1" lang="en-US" altLang="ja-JP" sz="3800" b="1" dirty="0" smtClean="0"/>
              <a:t> KANO</a:t>
            </a:r>
          </a:p>
          <a:p>
            <a:endParaRPr lang="en-US" altLang="ja-JP" sz="1900" b="1" dirty="0"/>
          </a:p>
          <a:p>
            <a:r>
              <a:rPr kumimoji="1" lang="ja-JP" altLang="en-US" sz="2800" dirty="0" smtClean="0"/>
              <a:t>理学部セミナーハウス</a:t>
            </a:r>
            <a:endParaRPr kumimoji="1" lang="en-US" altLang="ja-JP" sz="2800" dirty="0" smtClean="0"/>
          </a:p>
          <a:p>
            <a:r>
              <a:rPr kumimoji="1" lang="en-US" altLang="ja-JP" sz="2800" dirty="0" smtClean="0"/>
              <a:t>2015</a:t>
            </a:r>
            <a:r>
              <a:rPr kumimoji="1" lang="ja-JP" altLang="en-US" sz="2800" dirty="0" smtClean="0"/>
              <a:t>年</a:t>
            </a:r>
            <a:r>
              <a:rPr kumimoji="1" lang="en-US" altLang="ja-JP" sz="2800" dirty="0" smtClean="0"/>
              <a:t>12</a:t>
            </a:r>
            <a:r>
              <a:rPr kumimoji="1" lang="ja-JP" altLang="en-US" sz="2800" dirty="0" smtClean="0"/>
              <a:t>月</a:t>
            </a:r>
            <a:r>
              <a:rPr kumimoji="1" lang="en-US" altLang="ja-JP" sz="2800" dirty="0" smtClean="0"/>
              <a:t>8</a:t>
            </a:r>
            <a:r>
              <a:rPr kumimoji="1" lang="ja-JP" altLang="en-US" sz="2800" dirty="0" smtClean="0"/>
              <a:t>日（火）</a:t>
            </a:r>
            <a:endParaRPr kumimoji="1" lang="ja-JP" altLang="en-US" sz="2800" dirty="0"/>
          </a:p>
        </p:txBody>
      </p:sp>
    </p:spTree>
    <p:extLst>
      <p:ext uri="{BB962C8B-B14F-4D97-AF65-F5344CB8AC3E}">
        <p14:creationId xmlns:p14="http://schemas.microsoft.com/office/powerpoint/2010/main" val="3988276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Seismic waveform </a:t>
            </a:r>
            <a:r>
              <a:rPr kumimoji="1" lang="en-US" altLang="ja-JP" sz="3100" dirty="0" smtClean="0"/>
              <a:t>– Kyoto </a:t>
            </a:r>
            <a:r>
              <a:rPr kumimoji="1" lang="en-US" altLang="ja-JP" sz="3100" dirty="0" err="1" smtClean="0"/>
              <a:t>Univ</a:t>
            </a:r>
            <a:endParaRPr kumimoji="1" lang="ja-JP" altLang="en-US" sz="3100"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4171" y="1165225"/>
            <a:ext cx="6255657" cy="5473700"/>
          </a:xfrm>
        </p:spPr>
      </p:pic>
      <p:sp>
        <p:nvSpPr>
          <p:cNvPr id="5" name="テキスト ボックス 4"/>
          <p:cNvSpPr txBox="1"/>
          <p:nvPr/>
        </p:nvSpPr>
        <p:spPr>
          <a:xfrm>
            <a:off x="1890486" y="1165225"/>
            <a:ext cx="5363028" cy="2160591"/>
          </a:xfrm>
          <a:prstGeom prst="rect">
            <a:avLst/>
          </a:prstGeom>
          <a:solidFill>
            <a:schemeClr val="accent3">
              <a:lumMod val="20000"/>
              <a:lumOff val="80000"/>
            </a:schemeClr>
          </a:solidFill>
        </p:spPr>
        <p:txBody>
          <a:bodyPr wrap="square" rtlCol="0">
            <a:spAutoFit/>
          </a:bodyPr>
          <a:lstStyle/>
          <a:p>
            <a:pPr marL="342900" indent="-342900">
              <a:lnSpc>
                <a:spcPct val="120000"/>
              </a:lnSpc>
              <a:buFont typeface="Wingdings" panose="05000000000000000000" pitchFamily="2" charset="2"/>
              <a:buChar char="l"/>
            </a:pPr>
            <a:r>
              <a:rPr lang="en-US" altLang="ja-JP" sz="2800" dirty="0" smtClean="0">
                <a:solidFill>
                  <a:srgbClr val="002060"/>
                </a:solidFill>
                <a:latin typeface="+mn-ea"/>
              </a:rPr>
              <a:t>RCEP is</a:t>
            </a:r>
            <a:r>
              <a:rPr kumimoji="1" lang="en-US" altLang="ja-JP" sz="2800" dirty="0" smtClean="0">
                <a:solidFill>
                  <a:srgbClr val="002060"/>
                </a:solidFill>
                <a:latin typeface="+mn-ea"/>
              </a:rPr>
              <a:t> managing data from 50+ stations</a:t>
            </a:r>
          </a:p>
          <a:p>
            <a:pPr marL="342900" indent="-342900">
              <a:lnSpc>
                <a:spcPct val="120000"/>
              </a:lnSpc>
              <a:buFont typeface="Wingdings" panose="05000000000000000000" pitchFamily="2" charset="2"/>
              <a:buChar char="l"/>
            </a:pPr>
            <a:r>
              <a:rPr kumimoji="1" lang="en-US" altLang="ja-JP" sz="2800" dirty="0" smtClean="0">
                <a:solidFill>
                  <a:srgbClr val="002060"/>
                </a:solidFill>
                <a:latin typeface="+mn-ea"/>
              </a:rPr>
              <a:t>Waveform images may be not so useful</a:t>
            </a:r>
            <a:endParaRPr kumimoji="1" lang="ja-JP" altLang="en-US" sz="2800" dirty="0">
              <a:solidFill>
                <a:srgbClr val="002060"/>
              </a:solidFill>
              <a:latin typeface="+mn-ea"/>
            </a:endParaRPr>
          </a:p>
        </p:txBody>
      </p:sp>
    </p:spTree>
    <p:extLst>
      <p:ext uri="{BB962C8B-B14F-4D97-AF65-F5344CB8AC3E}">
        <p14:creationId xmlns:p14="http://schemas.microsoft.com/office/powerpoint/2010/main" val="216789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Seismic waveform </a:t>
            </a:r>
            <a:r>
              <a:rPr kumimoji="1" lang="en-US" altLang="ja-JP" sz="3100" dirty="0" smtClean="0"/>
              <a:t>– NIED</a:t>
            </a:r>
            <a:endParaRPr kumimoji="1" lang="ja-JP" altLang="en-US" sz="3100"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314" y="1079500"/>
            <a:ext cx="8459373" cy="4882799"/>
          </a:xfrm>
        </p:spPr>
      </p:pic>
      <p:sp>
        <p:nvSpPr>
          <p:cNvPr id="5" name="テキスト ボックス 4"/>
          <p:cNvSpPr txBox="1"/>
          <p:nvPr/>
        </p:nvSpPr>
        <p:spPr>
          <a:xfrm>
            <a:off x="920744" y="6108700"/>
            <a:ext cx="7381251" cy="646331"/>
          </a:xfrm>
          <a:prstGeom prst="rect">
            <a:avLst/>
          </a:prstGeom>
          <a:solidFill>
            <a:schemeClr val="accent3">
              <a:lumMod val="20000"/>
              <a:lumOff val="80000"/>
            </a:schemeClr>
          </a:solidFill>
        </p:spPr>
        <p:txBody>
          <a:bodyPr wrap="none" rtlCol="0">
            <a:spAutoFit/>
          </a:bodyPr>
          <a:lstStyle/>
          <a:p>
            <a:r>
              <a:rPr kumimoji="1" lang="en-US" altLang="ja-JP" sz="2000" dirty="0" smtClean="0">
                <a:solidFill>
                  <a:srgbClr val="002060"/>
                </a:solidFill>
                <a:latin typeface="+mn-ea"/>
              </a:rPr>
              <a:t>Hi-net DMC is a data management center defined by law.</a:t>
            </a:r>
          </a:p>
          <a:p>
            <a:r>
              <a:rPr lang="en-US" altLang="ja-JP" sz="1600" dirty="0">
                <a:solidFill>
                  <a:srgbClr val="002060"/>
                </a:solidFill>
                <a:latin typeface="+mn-ea"/>
              </a:rPr>
              <a:t>http://www.hinet.bosai.go.jp/</a:t>
            </a:r>
            <a:endParaRPr kumimoji="1" lang="ja-JP" altLang="en-US" sz="1600" dirty="0">
              <a:solidFill>
                <a:srgbClr val="002060"/>
              </a:solidFill>
              <a:latin typeface="+mn-ea"/>
            </a:endParaRPr>
          </a:p>
        </p:txBody>
      </p:sp>
      <p:sp>
        <p:nvSpPr>
          <p:cNvPr id="6" name="テキスト ボックス 5"/>
          <p:cNvSpPr txBox="1"/>
          <p:nvPr/>
        </p:nvSpPr>
        <p:spPr>
          <a:xfrm>
            <a:off x="2412999" y="2083544"/>
            <a:ext cx="5888995" cy="1126462"/>
          </a:xfrm>
          <a:prstGeom prst="rect">
            <a:avLst/>
          </a:prstGeom>
          <a:solidFill>
            <a:schemeClr val="accent3">
              <a:lumMod val="20000"/>
              <a:lumOff val="80000"/>
            </a:schemeClr>
          </a:solidFill>
        </p:spPr>
        <p:txBody>
          <a:bodyPr wrap="square" rtlCol="0">
            <a:spAutoFit/>
          </a:bodyPr>
          <a:lstStyle/>
          <a:p>
            <a:pPr algn="just">
              <a:lnSpc>
                <a:spcPct val="120000"/>
              </a:lnSpc>
            </a:pPr>
            <a:r>
              <a:rPr kumimoji="1" lang="en-US" altLang="ja-JP" sz="2800" dirty="0" smtClean="0">
                <a:solidFill>
                  <a:srgbClr val="002060"/>
                </a:solidFill>
                <a:latin typeface="+mn-ea"/>
              </a:rPr>
              <a:t>“Phase-D” (Saito-san) </a:t>
            </a:r>
            <a:r>
              <a:rPr lang="en-US" altLang="ja-JP" sz="2800" dirty="0" err="1" smtClean="0">
                <a:solidFill>
                  <a:srgbClr val="002060"/>
                </a:solidFill>
                <a:latin typeface="+mn-ea"/>
              </a:rPr>
              <a:t>drived</a:t>
            </a:r>
            <a:r>
              <a:rPr lang="en-US" altLang="ja-JP" sz="2800" dirty="0" smtClean="0">
                <a:solidFill>
                  <a:srgbClr val="002060"/>
                </a:solidFill>
                <a:latin typeface="+mn-ea"/>
              </a:rPr>
              <a:t> by the Kobe earthquake.</a:t>
            </a:r>
            <a:endParaRPr kumimoji="1" lang="ja-JP" altLang="en-US" sz="2800" dirty="0">
              <a:solidFill>
                <a:srgbClr val="002060"/>
              </a:solidFill>
              <a:latin typeface="+mn-ea"/>
            </a:endParaRPr>
          </a:p>
        </p:txBody>
      </p:sp>
    </p:spTree>
    <p:extLst>
      <p:ext uri="{BB962C8B-B14F-4D97-AF65-F5344CB8AC3E}">
        <p14:creationId xmlns:p14="http://schemas.microsoft.com/office/powerpoint/2010/main" val="61153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sz="4400" dirty="0" smtClean="0">
                <a:latin typeface="+mn-ea"/>
                <a:ea typeface="+mn-ea"/>
              </a:rPr>
              <a:t>Hypocenter catalogue – JMA</a:t>
            </a:r>
            <a:endParaRPr kumimoji="1" lang="ja-JP" altLang="en-US" sz="4400" dirty="0">
              <a:latin typeface="+mn-ea"/>
              <a:ea typeface="+mn-ea"/>
            </a:endParaRP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919" y="1117600"/>
            <a:ext cx="8492162" cy="5198327"/>
          </a:xfrm>
        </p:spPr>
      </p:pic>
      <p:sp>
        <p:nvSpPr>
          <p:cNvPr id="5" name="テキスト ボックス 4"/>
          <p:cNvSpPr txBox="1"/>
          <p:nvPr/>
        </p:nvSpPr>
        <p:spPr>
          <a:xfrm>
            <a:off x="1803400" y="4330700"/>
            <a:ext cx="7223644" cy="738664"/>
          </a:xfrm>
          <a:prstGeom prst="rect">
            <a:avLst/>
          </a:prstGeom>
          <a:solidFill>
            <a:schemeClr val="accent3">
              <a:lumMod val="20000"/>
              <a:lumOff val="80000"/>
            </a:schemeClr>
          </a:solidFill>
        </p:spPr>
        <p:txBody>
          <a:bodyPr wrap="none" rtlCol="0">
            <a:spAutoFit/>
          </a:bodyPr>
          <a:lstStyle/>
          <a:p>
            <a:r>
              <a:rPr lang="en-US" altLang="ja-JP" sz="2400" dirty="0">
                <a:solidFill>
                  <a:srgbClr val="002060"/>
                </a:solidFill>
                <a:latin typeface="+mn-ea"/>
              </a:rPr>
              <a:t>JMA unified hypocenter </a:t>
            </a:r>
            <a:r>
              <a:rPr lang="en-US" altLang="ja-JP" sz="2400" dirty="0" smtClean="0">
                <a:solidFill>
                  <a:srgbClr val="002060"/>
                </a:solidFill>
                <a:latin typeface="+mn-ea"/>
              </a:rPr>
              <a:t>catalog</a:t>
            </a:r>
          </a:p>
          <a:p>
            <a:r>
              <a:rPr lang="en-US" altLang="ja-JP" dirty="0">
                <a:solidFill>
                  <a:srgbClr val="002060"/>
                </a:solidFill>
                <a:latin typeface="+mn-ea"/>
              </a:rPr>
              <a:t>http://www.data.jma.go.jp/svd/eqev/data/bulletin/hypo.html</a:t>
            </a:r>
            <a:endParaRPr kumimoji="1" lang="ja-JP" altLang="en-US" dirty="0">
              <a:solidFill>
                <a:srgbClr val="002060"/>
              </a:solidFill>
              <a:latin typeface="+mn-ea"/>
            </a:endParaRPr>
          </a:p>
        </p:txBody>
      </p:sp>
    </p:spTree>
    <p:extLst>
      <p:ext uri="{BB962C8B-B14F-4D97-AF65-F5344CB8AC3E}">
        <p14:creationId xmlns:p14="http://schemas.microsoft.com/office/powerpoint/2010/main" val="90787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Crustal deformation </a:t>
            </a:r>
            <a:r>
              <a:rPr kumimoji="1" lang="en-US" altLang="ja-JP" sz="3100" dirty="0" smtClean="0"/>
              <a:t>– </a:t>
            </a:r>
            <a:r>
              <a:rPr kumimoji="1" lang="en-US" altLang="ja-JP" sz="3100" dirty="0" err="1" smtClean="0"/>
              <a:t>Univerities</a:t>
            </a:r>
            <a:endParaRPr kumimoji="1" lang="ja-JP" altLang="en-US" sz="3100" dirty="0"/>
          </a:p>
        </p:txBody>
      </p:sp>
      <p:pic>
        <p:nvPicPr>
          <p:cNvPr id="4" name="コンテンツ プレースホルダー 3"/>
          <p:cNvPicPr>
            <a:picLocks noGrp="1" noChangeAspect="1"/>
          </p:cNvPicPr>
          <p:nvPr>
            <p:ph idx="1"/>
          </p:nvPr>
        </p:nvPicPr>
        <p:blipFill rotWithShape="1">
          <a:blip r:embed="rId2">
            <a:extLst>
              <a:ext uri="{28A0092B-C50C-407E-A947-70E740481C1C}">
                <a14:useLocalDpi xmlns:a14="http://schemas.microsoft.com/office/drawing/2010/main" val="0"/>
              </a:ext>
            </a:extLst>
          </a:blip>
          <a:srcRect r="26248" b="31961"/>
          <a:stretch/>
        </p:blipFill>
        <p:spPr>
          <a:xfrm>
            <a:off x="1336384" y="1165225"/>
            <a:ext cx="6471232" cy="5092895"/>
          </a:xfrm>
        </p:spPr>
      </p:pic>
      <p:sp>
        <p:nvSpPr>
          <p:cNvPr id="5" name="テキスト ボックス 4"/>
          <p:cNvSpPr txBox="1"/>
          <p:nvPr/>
        </p:nvSpPr>
        <p:spPr>
          <a:xfrm>
            <a:off x="995220" y="6067319"/>
            <a:ext cx="7153561" cy="707886"/>
          </a:xfrm>
          <a:prstGeom prst="rect">
            <a:avLst/>
          </a:prstGeom>
          <a:solidFill>
            <a:schemeClr val="accent3">
              <a:lumMod val="20000"/>
              <a:lumOff val="80000"/>
            </a:schemeClr>
          </a:solidFill>
        </p:spPr>
        <p:txBody>
          <a:bodyPr wrap="none" rtlCol="0">
            <a:spAutoFit/>
          </a:bodyPr>
          <a:lstStyle/>
          <a:p>
            <a:r>
              <a:rPr lang="en-US" altLang="ja-JP" sz="2000" dirty="0" smtClean="0">
                <a:solidFill>
                  <a:srgbClr val="002060"/>
                </a:solidFill>
                <a:latin typeface="+mn-ea"/>
              </a:rPr>
              <a:t>Data center is launched by </a:t>
            </a:r>
          </a:p>
          <a:p>
            <a:r>
              <a:rPr lang="en-US" altLang="ja-JP" sz="2000" dirty="0" smtClean="0">
                <a:solidFill>
                  <a:srgbClr val="002060"/>
                </a:solidFill>
                <a:latin typeface="+mn-ea"/>
              </a:rPr>
              <a:t>Japanese </a:t>
            </a:r>
            <a:r>
              <a:rPr lang="en-US" altLang="ja-JP" sz="2000" dirty="0">
                <a:solidFill>
                  <a:srgbClr val="002060"/>
                </a:solidFill>
                <a:latin typeface="+mn-ea"/>
              </a:rPr>
              <a:t>University Consortium </a:t>
            </a:r>
            <a:r>
              <a:rPr lang="en-US" altLang="ja-JP" sz="2000" dirty="0" smtClean="0">
                <a:solidFill>
                  <a:srgbClr val="002060"/>
                </a:solidFill>
                <a:latin typeface="+mn-ea"/>
              </a:rPr>
              <a:t>for </a:t>
            </a:r>
            <a:r>
              <a:rPr lang="en-US" altLang="ja-JP" sz="2000" dirty="0">
                <a:solidFill>
                  <a:srgbClr val="002060"/>
                </a:solidFill>
                <a:latin typeface="+mn-ea"/>
              </a:rPr>
              <a:t>crustal </a:t>
            </a:r>
            <a:r>
              <a:rPr lang="en-US" altLang="ja-JP" sz="2000" dirty="0" smtClean="0">
                <a:solidFill>
                  <a:srgbClr val="002060"/>
                </a:solidFill>
                <a:latin typeface="+mn-ea"/>
              </a:rPr>
              <a:t>deformation</a:t>
            </a:r>
            <a:endParaRPr kumimoji="1" lang="ja-JP" altLang="en-US" sz="2000" dirty="0">
              <a:solidFill>
                <a:srgbClr val="002060"/>
              </a:solidFill>
              <a:latin typeface="+mn-ea"/>
            </a:endParaRPr>
          </a:p>
        </p:txBody>
      </p:sp>
    </p:spTree>
    <p:extLst>
      <p:ext uri="{BB962C8B-B14F-4D97-AF65-F5344CB8AC3E}">
        <p14:creationId xmlns:p14="http://schemas.microsoft.com/office/powerpoint/2010/main" val="3183138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200" dirty="0"/>
              <a:t>Joint Usage / Collaborative Research</a:t>
            </a:r>
            <a:endParaRPr kumimoji="1" lang="ja-JP" altLang="en-US" sz="2400"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382" y="887783"/>
            <a:ext cx="8341236" cy="5500260"/>
          </a:xfrm>
        </p:spPr>
      </p:pic>
      <p:sp>
        <p:nvSpPr>
          <p:cNvPr id="5" name="テキスト ボックス 4"/>
          <p:cNvSpPr txBox="1"/>
          <p:nvPr/>
        </p:nvSpPr>
        <p:spPr>
          <a:xfrm>
            <a:off x="254000" y="3898900"/>
            <a:ext cx="3454400" cy="2308324"/>
          </a:xfrm>
          <a:prstGeom prst="rect">
            <a:avLst/>
          </a:prstGeom>
          <a:solidFill>
            <a:schemeClr val="accent3">
              <a:lumMod val="20000"/>
              <a:lumOff val="80000"/>
            </a:schemeClr>
          </a:solidFill>
        </p:spPr>
        <p:txBody>
          <a:bodyPr wrap="square" rtlCol="0">
            <a:spAutoFit/>
          </a:bodyPr>
          <a:lstStyle/>
          <a:p>
            <a:r>
              <a:rPr kumimoji="1" lang="en-US" altLang="ja-JP" sz="2400" dirty="0" smtClean="0">
                <a:solidFill>
                  <a:srgbClr val="002060"/>
                </a:solidFill>
                <a:latin typeface="+mn-ea"/>
              </a:rPr>
              <a:t>The web cite should be </a:t>
            </a:r>
            <a:r>
              <a:rPr lang="en-US" altLang="ja-JP" sz="2400" dirty="0" smtClean="0">
                <a:solidFill>
                  <a:srgbClr val="002060"/>
                </a:solidFill>
                <a:latin typeface="+mn-ea"/>
              </a:rPr>
              <a:t>reconstructed</a:t>
            </a:r>
            <a:r>
              <a:rPr kumimoji="1" lang="en-US" altLang="ja-JP" sz="2400" dirty="0" smtClean="0">
                <a:solidFill>
                  <a:srgbClr val="002060"/>
                </a:solidFill>
                <a:latin typeface="+mn-ea"/>
              </a:rPr>
              <a:t> to get more proposals ..</a:t>
            </a:r>
          </a:p>
          <a:p>
            <a:endParaRPr lang="en-US" altLang="ja-JP" sz="2400" dirty="0">
              <a:solidFill>
                <a:srgbClr val="002060"/>
              </a:solidFill>
              <a:latin typeface="+mn-ea"/>
            </a:endParaRPr>
          </a:p>
          <a:p>
            <a:r>
              <a:rPr kumimoji="1" lang="en-US" altLang="ja-JP" sz="2400" dirty="0" smtClean="0">
                <a:solidFill>
                  <a:srgbClr val="002060"/>
                </a:solidFill>
                <a:latin typeface="+mn-ea"/>
              </a:rPr>
              <a:t>Anyway, deadline is January 15, 2015.</a:t>
            </a:r>
            <a:endParaRPr kumimoji="1" lang="ja-JP" altLang="en-US" sz="2400" dirty="0">
              <a:solidFill>
                <a:srgbClr val="002060"/>
              </a:solidFill>
              <a:latin typeface="+mn-ea"/>
            </a:endParaRPr>
          </a:p>
        </p:txBody>
      </p:sp>
      <p:sp>
        <p:nvSpPr>
          <p:cNvPr id="6" name="テキスト ボックス 5"/>
          <p:cNvSpPr txBox="1"/>
          <p:nvPr/>
        </p:nvSpPr>
        <p:spPr>
          <a:xfrm>
            <a:off x="254000" y="6434069"/>
            <a:ext cx="5825697" cy="400110"/>
          </a:xfrm>
          <a:prstGeom prst="rect">
            <a:avLst/>
          </a:prstGeom>
          <a:solidFill>
            <a:schemeClr val="accent3">
              <a:lumMod val="20000"/>
              <a:lumOff val="80000"/>
            </a:schemeClr>
          </a:solidFill>
        </p:spPr>
        <p:txBody>
          <a:bodyPr wrap="none" rtlCol="0">
            <a:spAutoFit/>
          </a:bodyPr>
          <a:lstStyle/>
          <a:p>
            <a:r>
              <a:rPr lang="en-US" altLang="ja-JP" sz="2000" dirty="0">
                <a:solidFill>
                  <a:srgbClr val="002060"/>
                </a:solidFill>
                <a:latin typeface="+mn-ea"/>
              </a:rPr>
              <a:t>http://www.dpri.kyoto-u.ac.jp/collaborative/</a:t>
            </a:r>
            <a:endParaRPr kumimoji="1" lang="ja-JP" altLang="en-US" sz="2000" dirty="0">
              <a:solidFill>
                <a:srgbClr val="002060"/>
              </a:solidFill>
              <a:latin typeface="+mn-ea"/>
            </a:endParaRPr>
          </a:p>
        </p:txBody>
      </p:sp>
    </p:spTree>
    <p:extLst>
      <p:ext uri="{BB962C8B-B14F-4D97-AF65-F5344CB8AC3E}">
        <p14:creationId xmlns:p14="http://schemas.microsoft.com/office/powerpoint/2010/main" val="791777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Old data - papers or films</a:t>
            </a:r>
            <a:endParaRPr kumimoji="1" lang="ja-JP" altLang="en-US" sz="3100" dirty="0"/>
          </a:p>
        </p:txBody>
      </p:sp>
      <p:pic>
        <p:nvPicPr>
          <p:cNvPr id="4" name="コンテンツ プレースホルダー 3" descr="画面の領域"/>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117992"/>
            <a:ext cx="7886700" cy="4568253"/>
          </a:xfrm>
        </p:spPr>
      </p:pic>
      <p:sp>
        <p:nvSpPr>
          <p:cNvPr id="5" name="テキスト ボックス 4"/>
          <p:cNvSpPr txBox="1"/>
          <p:nvPr/>
        </p:nvSpPr>
        <p:spPr>
          <a:xfrm>
            <a:off x="628650" y="4395764"/>
            <a:ext cx="6082048" cy="1415772"/>
          </a:xfrm>
          <a:prstGeom prst="rect">
            <a:avLst/>
          </a:prstGeom>
          <a:solidFill>
            <a:schemeClr val="accent3">
              <a:lumMod val="20000"/>
              <a:lumOff val="80000"/>
            </a:schemeClr>
          </a:solidFill>
        </p:spPr>
        <p:txBody>
          <a:bodyPr wrap="square" rtlCol="0">
            <a:spAutoFit/>
          </a:bodyPr>
          <a:lstStyle/>
          <a:p>
            <a:r>
              <a:rPr kumimoji="1" lang="en-US" altLang="ja-JP" sz="2400" dirty="0" smtClean="0">
                <a:solidFill>
                  <a:srgbClr val="002060"/>
                </a:solidFill>
                <a:latin typeface="+mn-ea"/>
              </a:rPr>
              <a:t>Seismic signals caused </a:t>
            </a:r>
            <a:r>
              <a:rPr lang="en-US" altLang="ja-JP" sz="2400" dirty="0">
                <a:solidFill>
                  <a:srgbClr val="002060"/>
                </a:solidFill>
                <a:latin typeface="+mn-ea"/>
              </a:rPr>
              <a:t>by </a:t>
            </a:r>
            <a:r>
              <a:rPr lang="en-US" altLang="ja-JP" sz="2400" dirty="0" smtClean="0">
                <a:solidFill>
                  <a:srgbClr val="002060"/>
                </a:solidFill>
                <a:latin typeface="+mn-ea"/>
              </a:rPr>
              <a:t>blow up of </a:t>
            </a:r>
            <a:r>
              <a:rPr lang="en-US" altLang="ja-JP" sz="2400" dirty="0">
                <a:solidFill>
                  <a:srgbClr val="002060"/>
                </a:solidFill>
                <a:latin typeface="+mn-ea"/>
              </a:rPr>
              <a:t>explosives warehouse </a:t>
            </a:r>
            <a:r>
              <a:rPr kumimoji="1" lang="en-US" altLang="ja-JP" sz="2400" dirty="0" smtClean="0">
                <a:solidFill>
                  <a:srgbClr val="002060"/>
                </a:solidFill>
                <a:latin typeface="+mn-ea"/>
              </a:rPr>
              <a:t>observed at </a:t>
            </a:r>
            <a:r>
              <a:rPr kumimoji="1" lang="en-US" altLang="ja-JP" sz="2400" dirty="0" err="1" smtClean="0">
                <a:solidFill>
                  <a:srgbClr val="002060"/>
                </a:solidFill>
                <a:latin typeface="+mn-ea"/>
              </a:rPr>
              <a:t>Abuyama</a:t>
            </a:r>
            <a:r>
              <a:rPr kumimoji="1" lang="en-US" altLang="ja-JP" sz="2400" dirty="0" smtClean="0">
                <a:solidFill>
                  <a:srgbClr val="002060"/>
                </a:solidFill>
                <a:latin typeface="+mn-ea"/>
              </a:rPr>
              <a:t> </a:t>
            </a:r>
            <a:r>
              <a:rPr lang="en-US" altLang="ja-JP" sz="2400" dirty="0" smtClean="0">
                <a:solidFill>
                  <a:srgbClr val="002060"/>
                </a:solidFill>
                <a:latin typeface="+mn-ea"/>
              </a:rPr>
              <a:t>in March, 1939.</a:t>
            </a:r>
          </a:p>
          <a:p>
            <a:r>
              <a:rPr lang="en-US" altLang="ja-JP" sz="1400" dirty="0">
                <a:solidFill>
                  <a:srgbClr val="002060"/>
                </a:solidFill>
                <a:latin typeface="+mn-ea"/>
              </a:rPr>
              <a:t>http://dptech.dpri.kyoto-u.ac.jp/tusin/99/no91/info91.html</a:t>
            </a:r>
            <a:endParaRPr kumimoji="1" lang="ja-JP" altLang="en-US" sz="1400" dirty="0">
              <a:solidFill>
                <a:srgbClr val="002060"/>
              </a:solidFill>
              <a:latin typeface="+mn-ea"/>
            </a:endParaRPr>
          </a:p>
        </p:txBody>
      </p:sp>
      <p:sp>
        <p:nvSpPr>
          <p:cNvPr id="7" name="テキスト ボックス 6"/>
          <p:cNvSpPr txBox="1"/>
          <p:nvPr/>
        </p:nvSpPr>
        <p:spPr>
          <a:xfrm>
            <a:off x="372280" y="6163755"/>
            <a:ext cx="8399440" cy="461665"/>
          </a:xfrm>
          <a:prstGeom prst="rect">
            <a:avLst/>
          </a:prstGeom>
          <a:solidFill>
            <a:schemeClr val="accent3">
              <a:lumMod val="20000"/>
              <a:lumOff val="80000"/>
            </a:schemeClr>
          </a:solidFill>
        </p:spPr>
        <p:txBody>
          <a:bodyPr wrap="square" rtlCol="0">
            <a:spAutoFit/>
          </a:bodyPr>
          <a:lstStyle/>
          <a:p>
            <a:r>
              <a:rPr kumimoji="1" lang="en-US" altLang="ja-JP" sz="2400" dirty="0" smtClean="0">
                <a:solidFill>
                  <a:srgbClr val="002060"/>
                </a:solidFill>
                <a:latin typeface="+mn-ea"/>
              </a:rPr>
              <a:t>Almost all the data is digital scanned. How to publish?</a:t>
            </a:r>
            <a:endParaRPr kumimoji="1" lang="ja-JP" altLang="en-US" sz="2400" dirty="0">
              <a:solidFill>
                <a:srgbClr val="002060"/>
              </a:solidFill>
              <a:latin typeface="+mn-ea"/>
            </a:endParaRPr>
          </a:p>
        </p:txBody>
      </p:sp>
    </p:spTree>
    <p:extLst>
      <p:ext uri="{BB962C8B-B14F-4D97-AF65-F5344CB8AC3E}">
        <p14:creationId xmlns:p14="http://schemas.microsoft.com/office/powerpoint/2010/main" val="2467960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3200" dirty="0" smtClean="0"/>
              <a:t>Observation </a:t>
            </a:r>
            <a:r>
              <a:rPr lang="en-US" altLang="ja-JP" sz="3200" dirty="0"/>
              <a:t>and Research Program for Prediction of </a:t>
            </a:r>
            <a:r>
              <a:rPr lang="en-US" altLang="ja-JP" sz="3200" dirty="0" smtClean="0"/>
              <a:t>Earthquakes</a:t>
            </a:r>
            <a:r>
              <a:rPr lang="ja-JP" altLang="en-US" sz="3200" dirty="0"/>
              <a:t> </a:t>
            </a:r>
            <a:r>
              <a:rPr lang="en-US" altLang="ja-JP" sz="3200" dirty="0" smtClean="0"/>
              <a:t>(1965-)</a:t>
            </a:r>
            <a:endParaRPr kumimoji="1" lang="ja-JP" altLang="en-US" sz="2400" dirty="0"/>
          </a:p>
        </p:txBody>
      </p:sp>
      <p:sp>
        <p:nvSpPr>
          <p:cNvPr id="3" name="コンテンツ プレースホルダー 2"/>
          <p:cNvSpPr>
            <a:spLocks noGrp="1"/>
          </p:cNvSpPr>
          <p:nvPr>
            <p:ph idx="1"/>
          </p:nvPr>
        </p:nvSpPr>
        <p:spPr>
          <a:xfrm>
            <a:off x="628650" y="1164921"/>
            <a:ext cx="8210550" cy="5473874"/>
          </a:xfrm>
        </p:spPr>
        <p:txBody>
          <a:bodyPr>
            <a:normAutofit/>
          </a:bodyPr>
          <a:lstStyle/>
          <a:p>
            <a:r>
              <a:rPr lang="en-US" altLang="ja-JP" dirty="0"/>
              <a:t>Infrastructure </a:t>
            </a:r>
            <a:r>
              <a:rPr lang="en-US" altLang="ja-JP" dirty="0" smtClean="0"/>
              <a:t>development</a:t>
            </a:r>
          </a:p>
          <a:p>
            <a:r>
              <a:rPr lang="en-US" altLang="ja-JP" dirty="0"/>
              <a:t>Produced </a:t>
            </a:r>
            <a:r>
              <a:rPr lang="en-US" altLang="ja-JP" dirty="0" smtClean="0"/>
              <a:t>massive data</a:t>
            </a:r>
          </a:p>
          <a:p>
            <a:r>
              <a:rPr lang="en-US" altLang="ja-JP" dirty="0" smtClean="0"/>
              <a:t>(Poor) </a:t>
            </a:r>
            <a:r>
              <a:rPr lang="en-US" altLang="ja-JP" dirty="0"/>
              <a:t>D</a:t>
            </a:r>
            <a:r>
              <a:rPr lang="en-US" altLang="ja-JP" dirty="0" smtClean="0"/>
              <a:t>ata publication</a:t>
            </a:r>
          </a:p>
        </p:txBody>
      </p:sp>
      <p:grpSp>
        <p:nvGrpSpPr>
          <p:cNvPr id="8" name="グループ化 7"/>
          <p:cNvGrpSpPr/>
          <p:nvPr/>
        </p:nvGrpSpPr>
        <p:grpSpPr>
          <a:xfrm>
            <a:off x="209267" y="3841752"/>
            <a:ext cx="8725466" cy="2334849"/>
            <a:chOff x="209267" y="3841752"/>
            <a:chExt cx="8725466" cy="2334849"/>
          </a:xfrm>
        </p:grpSpPr>
        <p:sp>
          <p:nvSpPr>
            <p:cNvPr id="4" name="テキスト ボックス 3"/>
            <p:cNvSpPr txBox="1"/>
            <p:nvPr/>
          </p:nvSpPr>
          <p:spPr>
            <a:xfrm>
              <a:off x="209267" y="5530270"/>
              <a:ext cx="8725466" cy="646331"/>
            </a:xfrm>
            <a:prstGeom prst="rect">
              <a:avLst/>
            </a:prstGeom>
            <a:noFill/>
          </p:spPr>
          <p:txBody>
            <a:bodyPr wrap="none" rtlCol="0">
              <a:spAutoFit/>
            </a:bodyPr>
            <a:lstStyle/>
            <a:p>
              <a:r>
                <a:rPr lang="ja-JP" altLang="en-US" dirty="0">
                  <a:solidFill>
                    <a:srgbClr val="002060"/>
                  </a:solidFill>
                </a:rPr>
                <a:t>災害の軽減に貢献するための地震火山観測研究計画の推進について（建議）の</a:t>
              </a:r>
              <a:r>
                <a:rPr lang="ja-JP" altLang="en-US" dirty="0" smtClean="0">
                  <a:solidFill>
                    <a:srgbClr val="002060"/>
                  </a:solidFill>
                </a:rPr>
                <a:t>概要</a:t>
              </a:r>
              <a:endParaRPr lang="en-US" altLang="ja-JP" dirty="0" smtClean="0">
                <a:solidFill>
                  <a:srgbClr val="002060"/>
                </a:solidFill>
              </a:endParaRPr>
            </a:p>
            <a:p>
              <a:r>
                <a:rPr lang="en-US" altLang="ja-JP" dirty="0">
                  <a:solidFill>
                    <a:srgbClr val="002060"/>
                  </a:solidFill>
                </a:rPr>
                <a:t>http://www.mext.go.jp/b_menu/shingi/gijyutu/gijyutu6/toushin/attach/1341661.htm</a:t>
              </a:r>
              <a:endParaRPr kumimoji="1" lang="ja-JP" altLang="en-US" dirty="0">
                <a:solidFill>
                  <a:srgbClr val="002060"/>
                </a:solidFill>
              </a:endParaRPr>
            </a:p>
          </p:txBody>
        </p:sp>
        <p:pic>
          <p:nvPicPr>
            <p:cNvPr id="7" name="図 6"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732" y="3841752"/>
              <a:ext cx="8484536" cy="1525680"/>
            </a:xfrm>
            <a:prstGeom prst="rect">
              <a:avLst/>
            </a:prstGeom>
            <a:ln>
              <a:solidFill>
                <a:srgbClr val="002060"/>
              </a:solidFill>
            </a:ln>
          </p:spPr>
        </p:pic>
      </p:grpSp>
      <p:grpSp>
        <p:nvGrpSpPr>
          <p:cNvPr id="12" name="グループ化 11"/>
          <p:cNvGrpSpPr/>
          <p:nvPr/>
        </p:nvGrpSpPr>
        <p:grpSpPr>
          <a:xfrm>
            <a:off x="1155595" y="4322992"/>
            <a:ext cx="6582251" cy="681584"/>
            <a:chOff x="1155595" y="4322992"/>
            <a:chExt cx="6582251" cy="681584"/>
          </a:xfrm>
        </p:grpSpPr>
        <p:sp>
          <p:nvSpPr>
            <p:cNvPr id="9" name="テキスト ボックス 8"/>
            <p:cNvSpPr txBox="1"/>
            <p:nvPr/>
          </p:nvSpPr>
          <p:spPr>
            <a:xfrm>
              <a:off x="1155595" y="4322992"/>
              <a:ext cx="6582251" cy="400110"/>
            </a:xfrm>
            <a:prstGeom prst="rect">
              <a:avLst/>
            </a:prstGeom>
            <a:solidFill>
              <a:schemeClr val="bg1"/>
            </a:solidFill>
          </p:spPr>
          <p:txBody>
            <a:bodyPr wrap="none" rtlCol="0">
              <a:spAutoFit/>
            </a:bodyPr>
            <a:lstStyle/>
            <a:p>
              <a:r>
                <a:rPr kumimoji="1" lang="en-US" altLang="ja-JP" sz="2000" dirty="0" smtClean="0">
                  <a:solidFill>
                    <a:srgbClr val="002060"/>
                  </a:solidFill>
                  <a:latin typeface="+mn-ea"/>
                </a:rPr>
                <a:t>construct database and share between researchers</a:t>
              </a:r>
              <a:endParaRPr kumimoji="1" lang="ja-JP" altLang="en-US" sz="2000" dirty="0">
                <a:solidFill>
                  <a:srgbClr val="002060"/>
                </a:solidFill>
                <a:latin typeface="+mn-ea"/>
              </a:endParaRPr>
            </a:p>
          </p:txBody>
        </p:sp>
        <p:cxnSp>
          <p:nvCxnSpPr>
            <p:cNvPr id="11" name="直線コネクタ 10"/>
            <p:cNvCxnSpPr/>
            <p:nvPr/>
          </p:nvCxnSpPr>
          <p:spPr>
            <a:xfrm>
              <a:off x="2349500" y="5004576"/>
              <a:ext cx="35433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031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 y="0"/>
            <a:ext cx="9144001" cy="6858000"/>
          </a:xfrm>
          <a:prstGeom prst="rect">
            <a:avLst/>
          </a:prstGeom>
        </p:spPr>
      </p:pic>
      <p:sp>
        <p:nvSpPr>
          <p:cNvPr id="3" name="テキスト ボックス 2"/>
          <p:cNvSpPr txBox="1"/>
          <p:nvPr/>
        </p:nvSpPr>
        <p:spPr>
          <a:xfrm>
            <a:off x="1213844" y="2291140"/>
            <a:ext cx="6716310" cy="3194721"/>
          </a:xfrm>
          <a:prstGeom prst="rect">
            <a:avLst/>
          </a:prstGeom>
          <a:solidFill>
            <a:schemeClr val="accent3">
              <a:lumMod val="20000"/>
              <a:lumOff val="80000"/>
            </a:schemeClr>
          </a:solidFill>
        </p:spPr>
        <p:txBody>
          <a:bodyPr wrap="square" rtlCol="0">
            <a:spAutoFit/>
          </a:bodyPr>
          <a:lstStyle/>
          <a:p>
            <a:pPr algn="just">
              <a:lnSpc>
                <a:spcPct val="120000"/>
              </a:lnSpc>
            </a:pPr>
            <a:r>
              <a:rPr lang="en-US" altLang="ja-JP" sz="2800" dirty="0" smtClean="0">
                <a:solidFill>
                  <a:srgbClr val="002060"/>
                </a:solidFill>
                <a:latin typeface="+mn-ea"/>
              </a:rPr>
              <a:t>“Ultimately</a:t>
            </a:r>
            <a:r>
              <a:rPr lang="en-US" altLang="ja-JP" sz="2800" dirty="0">
                <a:solidFill>
                  <a:srgbClr val="002060"/>
                </a:solidFill>
                <a:latin typeface="+mn-ea"/>
              </a:rPr>
              <a:t>, the new practice will give data providers long-overdue credit for their scientific contributions. Such change can only </a:t>
            </a:r>
            <a:r>
              <a:rPr lang="en-US" altLang="ja-JP" sz="2800" b="1" dirty="0">
                <a:solidFill>
                  <a:srgbClr val="002060"/>
                </a:solidFill>
                <a:latin typeface="+mn-ea"/>
              </a:rPr>
              <a:t>encourage the generation of more high-quality data</a:t>
            </a:r>
            <a:r>
              <a:rPr lang="en-US" altLang="ja-JP" sz="2800" dirty="0" smtClean="0">
                <a:solidFill>
                  <a:srgbClr val="002060"/>
                </a:solidFill>
                <a:latin typeface="+mn-ea"/>
              </a:rPr>
              <a:t>.”</a:t>
            </a:r>
            <a:r>
              <a:rPr lang="ja-JP" altLang="en-US" sz="2800" dirty="0" smtClean="0">
                <a:solidFill>
                  <a:srgbClr val="002060"/>
                </a:solidFill>
                <a:latin typeface="+mn-ea"/>
              </a:rPr>
              <a:t> </a:t>
            </a:r>
            <a:r>
              <a:rPr lang="ja-JP" altLang="en-US" sz="2800" dirty="0" err="1" smtClean="0">
                <a:solidFill>
                  <a:srgbClr val="002060"/>
                </a:solidFill>
                <a:latin typeface="+mn-ea"/>
              </a:rPr>
              <a:t>ー</a:t>
            </a:r>
            <a:r>
              <a:rPr lang="ja-JP" altLang="en-US" sz="2800" dirty="0" smtClean="0">
                <a:solidFill>
                  <a:srgbClr val="002060"/>
                </a:solidFill>
                <a:latin typeface="+mn-ea"/>
              </a:rPr>
              <a:t> </a:t>
            </a:r>
            <a:r>
              <a:rPr lang="en-US" altLang="ja-JP" sz="2800" dirty="0" smtClean="0">
                <a:solidFill>
                  <a:srgbClr val="002060"/>
                </a:solidFill>
                <a:latin typeface="+mn-ea"/>
              </a:rPr>
              <a:t>Evans et al., 2015, </a:t>
            </a:r>
            <a:r>
              <a:rPr lang="en-US" altLang="ja-JP" sz="2800" i="1" dirty="0" smtClean="0">
                <a:solidFill>
                  <a:srgbClr val="002060"/>
                </a:solidFill>
                <a:latin typeface="+mn-ea"/>
              </a:rPr>
              <a:t>EOS</a:t>
            </a:r>
            <a:endParaRPr kumimoji="1" lang="ja-JP" altLang="en-US" sz="2800" i="1" dirty="0">
              <a:solidFill>
                <a:srgbClr val="002060"/>
              </a:solidFill>
              <a:latin typeface="+mn-ea"/>
            </a:endParaRPr>
          </a:p>
        </p:txBody>
      </p:sp>
      <p:sp>
        <p:nvSpPr>
          <p:cNvPr id="6" name="テキスト ボックス 5"/>
          <p:cNvSpPr txBox="1"/>
          <p:nvPr/>
        </p:nvSpPr>
        <p:spPr>
          <a:xfrm>
            <a:off x="1213844" y="851644"/>
            <a:ext cx="6716310" cy="609398"/>
          </a:xfrm>
          <a:prstGeom prst="rect">
            <a:avLst/>
          </a:prstGeom>
          <a:solidFill>
            <a:schemeClr val="accent3">
              <a:lumMod val="20000"/>
              <a:lumOff val="80000"/>
            </a:schemeClr>
          </a:solidFill>
        </p:spPr>
        <p:txBody>
          <a:bodyPr wrap="square" rtlCol="0">
            <a:spAutoFit/>
          </a:bodyPr>
          <a:lstStyle/>
          <a:p>
            <a:pPr algn="just">
              <a:lnSpc>
                <a:spcPct val="120000"/>
              </a:lnSpc>
            </a:pPr>
            <a:r>
              <a:rPr lang="en-US" altLang="ja-JP" sz="2800" dirty="0" smtClean="0">
                <a:solidFill>
                  <a:srgbClr val="002060"/>
                </a:solidFill>
                <a:latin typeface="+mn-ea"/>
              </a:rPr>
              <a:t>How to make old data open?</a:t>
            </a:r>
            <a:endParaRPr kumimoji="1" lang="ja-JP" altLang="en-US" sz="2800" i="1" dirty="0">
              <a:solidFill>
                <a:srgbClr val="002060"/>
              </a:solidFill>
              <a:latin typeface="+mn-ea"/>
            </a:endParaRPr>
          </a:p>
        </p:txBody>
      </p:sp>
    </p:spTree>
    <p:extLst>
      <p:ext uri="{BB962C8B-B14F-4D97-AF65-F5344CB8AC3E}">
        <p14:creationId xmlns:p14="http://schemas.microsoft.com/office/powerpoint/2010/main" val="225229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Data for Historical earthquake</a:t>
            </a:r>
            <a:endParaRPr kumimoji="1" lang="ja-JP" altLang="en-US" dirty="0"/>
          </a:p>
        </p:txBody>
      </p:sp>
      <p:pic>
        <p:nvPicPr>
          <p:cNvPr id="9" name="コンテンツ プレースホルダー 8"/>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6683" t="2731" b="2807"/>
          <a:stretch/>
        </p:blipFill>
        <p:spPr>
          <a:xfrm>
            <a:off x="628650" y="960396"/>
            <a:ext cx="3584805" cy="5648409"/>
          </a:xfrm>
        </p:spPr>
      </p:pic>
      <p:sp>
        <p:nvSpPr>
          <p:cNvPr id="3" name="テキスト ボックス 2"/>
          <p:cNvSpPr txBox="1"/>
          <p:nvPr/>
        </p:nvSpPr>
        <p:spPr>
          <a:xfrm>
            <a:off x="174283" y="6608805"/>
            <a:ext cx="4493538" cy="338554"/>
          </a:xfrm>
          <a:prstGeom prst="rect">
            <a:avLst/>
          </a:prstGeom>
          <a:noFill/>
        </p:spPr>
        <p:txBody>
          <a:bodyPr wrap="none" rtlCol="0">
            <a:spAutoFit/>
          </a:bodyPr>
          <a:lstStyle/>
          <a:p>
            <a:r>
              <a:rPr kumimoji="1" lang="ja-JP" altLang="en-US" sz="1600" dirty="0" smtClean="0">
                <a:latin typeface="メイリオ" panose="020B0604030504040204" pitchFamily="50" charset="-128"/>
                <a:ea typeface="メイリオ" panose="020B0604030504040204" pitchFamily="50" charset="-128"/>
              </a:rPr>
              <a:t>信越震漲録（京都大学大学院理学研究科所蔵）</a:t>
            </a:r>
            <a:endParaRPr kumimoji="1" lang="ja-JP" altLang="en-US" sz="1600" dirty="0">
              <a:latin typeface="メイリオ" panose="020B0604030504040204" pitchFamily="50" charset="-128"/>
              <a:ea typeface="メイリオ" panose="020B0604030504040204" pitchFamily="50" charset="-128"/>
            </a:endParaRPr>
          </a:p>
        </p:txBody>
      </p:sp>
      <p:sp>
        <p:nvSpPr>
          <p:cNvPr id="4" name="コンテンツ プレースホルダー 3"/>
          <p:cNvSpPr>
            <a:spLocks noGrp="1"/>
          </p:cNvSpPr>
          <p:nvPr>
            <p:ph sz="half" idx="2"/>
          </p:nvPr>
        </p:nvSpPr>
        <p:spPr>
          <a:xfrm>
            <a:off x="4629150" y="1181100"/>
            <a:ext cx="3886200" cy="5495273"/>
          </a:xfrm>
        </p:spPr>
        <p:txBody>
          <a:bodyPr vert="eaVert">
            <a:normAutofit fontScale="92500"/>
          </a:bodyPr>
          <a:lstStyle/>
          <a:p>
            <a:pPr marL="0" indent="0">
              <a:buNone/>
            </a:pPr>
            <a:r>
              <a:rPr kumimoji="1" lang="ja-JP" altLang="en-US" sz="3200" dirty="0" smtClean="0"/>
              <a:t>弘化四未三月廿四日</a:t>
            </a:r>
            <a:endParaRPr kumimoji="1" lang="en-US" altLang="ja-JP" sz="3200" dirty="0" smtClean="0"/>
          </a:p>
          <a:p>
            <a:pPr marL="0" indent="0">
              <a:buNone/>
            </a:pPr>
            <a:r>
              <a:rPr kumimoji="1" lang="ja-JP" altLang="en-US" sz="3200" dirty="0" smtClean="0"/>
              <a:t>　信州善光寺大地震御届書</a:t>
            </a:r>
            <a:endParaRPr kumimoji="1" lang="en-US" altLang="ja-JP" sz="3200" dirty="0" smtClean="0"/>
          </a:p>
          <a:p>
            <a:pPr marL="0" indent="0">
              <a:buNone/>
            </a:pPr>
            <a:endParaRPr lang="en-US" altLang="ja-JP" sz="3200" dirty="0"/>
          </a:p>
          <a:p>
            <a:pPr marL="0" indent="0">
              <a:buNone/>
            </a:pPr>
            <a:r>
              <a:rPr kumimoji="1" lang="ja-JP" altLang="en-US" sz="3200" dirty="0" smtClean="0"/>
              <a:t>　　◯四月朔日御届</a:t>
            </a:r>
            <a:endParaRPr kumimoji="1" lang="en-US" altLang="ja-JP" sz="3200" dirty="0" smtClean="0"/>
          </a:p>
          <a:p>
            <a:pPr marL="0" indent="0">
              <a:buNone/>
            </a:pPr>
            <a:endParaRPr lang="en-US" altLang="ja-JP" sz="3200" dirty="0"/>
          </a:p>
          <a:p>
            <a:pPr marL="0" indent="0">
              <a:buNone/>
            </a:pPr>
            <a:r>
              <a:rPr kumimoji="1" lang="ja-JP" altLang="en-US" sz="3200" dirty="0" smtClean="0"/>
              <a:t>一　私在所信州松代一昨日廿四日亥刻頃より大地震ニ而・・・</a:t>
            </a:r>
            <a:endParaRPr kumimoji="1" lang="ja-JP" altLang="en-US" sz="3200" dirty="0"/>
          </a:p>
        </p:txBody>
      </p:sp>
    </p:spTree>
    <p:extLst>
      <p:ext uri="{BB962C8B-B14F-4D97-AF65-F5344CB8AC3E}">
        <p14:creationId xmlns:p14="http://schemas.microsoft.com/office/powerpoint/2010/main" val="26291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9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900"/>
                            </p:stCondLst>
                            <p:childTnLst>
                              <p:par>
                                <p:cTn id="13" presetID="10" presetClass="entr" presetSubtype="0" fill="hold" nodeType="afterEffect">
                                  <p:stCondLst>
                                    <p:cond delay="0"/>
                                  </p:stCondLst>
                                  <p:iterate type="lt">
                                    <p:tmPct val="10000"/>
                                  </p:iterate>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par>
                          <p:cTn id="16" fill="hold">
                            <p:stCondLst>
                              <p:cond delay="2700"/>
                            </p:stCondLst>
                            <p:childTnLst>
                              <p:par>
                                <p:cTn id="17" presetID="10" presetClass="entr" presetSubtype="0" fill="hold" nodeType="afterEffect">
                                  <p:stCondLst>
                                    <p:cond delay="0"/>
                                  </p:stCondLst>
                                  <p:iterate type="lt">
                                    <p:tmPct val="10000"/>
                                  </p:iterate>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Data for Historical earthquake</a:t>
            </a:r>
            <a:endParaRPr kumimoji="1" lang="ja-JP" altLang="en-US" dirty="0"/>
          </a:p>
        </p:txBody>
      </p:sp>
      <p:pic>
        <p:nvPicPr>
          <p:cNvPr id="4" name="コンテンツ プレースホルダー 3" descr="画面の領域"/>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04589" y="1266453"/>
            <a:ext cx="3734321" cy="5334744"/>
          </a:xfrm>
          <a:ln>
            <a:solidFill>
              <a:srgbClr val="002060"/>
            </a:solidFill>
          </a:ln>
        </p:spPr>
      </p:pic>
      <p:sp>
        <p:nvSpPr>
          <p:cNvPr id="6" name="コンテンツ プレースホルダー 5"/>
          <p:cNvSpPr>
            <a:spLocks noGrp="1"/>
          </p:cNvSpPr>
          <p:nvPr>
            <p:ph sz="half" idx="2"/>
          </p:nvPr>
        </p:nvSpPr>
        <p:spPr>
          <a:xfrm>
            <a:off x="4629150" y="2184399"/>
            <a:ext cx="3886200" cy="4491973"/>
          </a:xfrm>
        </p:spPr>
        <p:txBody>
          <a:bodyPr/>
          <a:lstStyle/>
          <a:p>
            <a:r>
              <a:rPr lang="en-US" altLang="ja-JP" dirty="0" smtClean="0"/>
              <a:t>Long-term effort to make database</a:t>
            </a:r>
          </a:p>
          <a:p>
            <a:r>
              <a:rPr lang="en-US" altLang="ja-JP" dirty="0" smtClean="0"/>
              <a:t>Online database is now developping</a:t>
            </a:r>
            <a:endParaRPr kumimoji="1" lang="ja-JP" altLang="en-US" dirty="0"/>
          </a:p>
        </p:txBody>
      </p:sp>
      <p:sp>
        <p:nvSpPr>
          <p:cNvPr id="7" name="テキスト ボックス 6"/>
          <p:cNvSpPr txBox="1"/>
          <p:nvPr/>
        </p:nvSpPr>
        <p:spPr>
          <a:xfrm>
            <a:off x="4508672" y="6214707"/>
            <a:ext cx="2063578" cy="461665"/>
          </a:xfrm>
          <a:prstGeom prst="rect">
            <a:avLst/>
          </a:prstGeom>
          <a:noFill/>
        </p:spPr>
        <p:txBody>
          <a:bodyPr wrap="none" rtlCol="0">
            <a:spAutoFit/>
          </a:bodyPr>
          <a:lstStyle/>
          <a:p>
            <a:r>
              <a:rPr kumimoji="1" lang="en-US" altLang="ja-JP" sz="2400" dirty="0" smtClean="0">
                <a:solidFill>
                  <a:srgbClr val="002060"/>
                </a:solidFill>
                <a:latin typeface="+mn-ea"/>
              </a:rPr>
              <a:t>Rika </a:t>
            </a:r>
            <a:r>
              <a:rPr kumimoji="1" lang="en-US" altLang="ja-JP" sz="2400" dirty="0" err="1" smtClean="0">
                <a:solidFill>
                  <a:srgbClr val="002060"/>
                </a:solidFill>
                <a:latin typeface="+mn-ea"/>
              </a:rPr>
              <a:t>Nenpyo</a:t>
            </a:r>
            <a:endParaRPr kumimoji="1" lang="ja-JP" altLang="en-US" sz="2400" dirty="0">
              <a:solidFill>
                <a:srgbClr val="002060"/>
              </a:solidFill>
              <a:latin typeface="+mn-ea"/>
            </a:endParaRPr>
          </a:p>
        </p:txBody>
      </p:sp>
    </p:spTree>
    <p:extLst>
      <p:ext uri="{BB962C8B-B14F-4D97-AF65-F5344CB8AC3E}">
        <p14:creationId xmlns:p14="http://schemas.microsoft.com/office/powerpoint/2010/main" val="3911255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Good</a:t>
            </a:r>
            <a:r>
              <a:rPr kumimoji="1" lang="ja-JP" altLang="en-US" dirty="0" smtClean="0"/>
              <a:t> </a:t>
            </a:r>
            <a:r>
              <a:rPr kumimoji="1" lang="en-US" altLang="ja-JP" dirty="0" smtClean="0"/>
              <a:t>and leading examples</a:t>
            </a:r>
            <a:endParaRPr kumimoji="1" lang="ja-JP" altLang="en-US" dirty="0"/>
          </a:p>
        </p:txBody>
      </p:sp>
      <p:pic>
        <p:nvPicPr>
          <p:cNvPr id="6" name="コンテンツ プレースホルダー 5" descr="画面の領域"/>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705350" y="1002083"/>
            <a:ext cx="3886200" cy="4427136"/>
          </a:xfrm>
        </p:spPr>
      </p:pic>
      <p:pic>
        <p:nvPicPr>
          <p:cNvPr id="8" name="コンテンツ プレースホルダー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7050" y="1002083"/>
            <a:ext cx="3701579" cy="5486400"/>
          </a:xfrm>
        </p:spPr>
      </p:pic>
      <p:sp>
        <p:nvSpPr>
          <p:cNvPr id="7" name="テキスト ボックス 6"/>
          <p:cNvSpPr txBox="1"/>
          <p:nvPr/>
        </p:nvSpPr>
        <p:spPr>
          <a:xfrm>
            <a:off x="5121622" y="5651438"/>
            <a:ext cx="3053656" cy="646331"/>
          </a:xfrm>
          <a:prstGeom prst="rect">
            <a:avLst/>
          </a:prstGeom>
          <a:noFill/>
        </p:spPr>
        <p:txBody>
          <a:bodyPr wrap="none" rtlCol="0">
            <a:spAutoFit/>
          </a:bodyPr>
          <a:lstStyle/>
          <a:p>
            <a:r>
              <a:rPr lang="en-US" altLang="ja-JP" dirty="0"/>
              <a:t>Evans, </a:t>
            </a:r>
            <a:r>
              <a:rPr lang="en-US" altLang="ja-JP" dirty="0" smtClean="0"/>
              <a:t>et al. (2015) EOS</a:t>
            </a:r>
          </a:p>
          <a:p>
            <a:r>
              <a:rPr lang="en-US" altLang="ja-JP" dirty="0" smtClean="0"/>
              <a:t>doi:10.1029/2015EO036971</a:t>
            </a:r>
            <a:r>
              <a:rPr lang="en-US" altLang="ja-JP" dirty="0"/>
              <a:t>. P</a:t>
            </a:r>
            <a:endParaRPr kumimoji="1" lang="ja-JP" altLang="en-US" dirty="0"/>
          </a:p>
        </p:txBody>
      </p:sp>
    </p:spTree>
    <p:extLst>
      <p:ext uri="{BB962C8B-B14F-4D97-AF65-F5344CB8AC3E}">
        <p14:creationId xmlns:p14="http://schemas.microsoft.com/office/powerpoint/2010/main" val="1575920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Data for Historical earthquake</a:t>
            </a:r>
            <a:endParaRPr kumimoji="1" lang="ja-JP" altLang="en-US" sz="3100" dirty="0"/>
          </a:p>
        </p:txBody>
      </p:sp>
      <p:sp>
        <p:nvSpPr>
          <p:cNvPr id="3" name="コンテンツ プレースホルダー 2"/>
          <p:cNvSpPr>
            <a:spLocks noGrp="1"/>
          </p:cNvSpPr>
          <p:nvPr>
            <p:ph idx="1"/>
          </p:nvPr>
        </p:nvSpPr>
        <p:spPr>
          <a:xfrm>
            <a:off x="628650" y="1164921"/>
            <a:ext cx="8210550" cy="5473874"/>
          </a:xfrm>
        </p:spPr>
        <p:txBody>
          <a:bodyPr>
            <a:normAutofit fontScale="70000" lnSpcReduction="20000"/>
          </a:bodyPr>
          <a:lstStyle/>
          <a:p>
            <a:r>
              <a:rPr lang="en-US" altLang="ja-JP" dirty="0" smtClean="0"/>
              <a:t>Digital archives are developing</a:t>
            </a:r>
          </a:p>
          <a:p>
            <a:pPr lvl="1"/>
            <a:r>
              <a:rPr lang="en-US" altLang="ja-JP" dirty="0" smtClean="0"/>
              <a:t>Can be used for research / training</a:t>
            </a:r>
            <a:r>
              <a:rPr lang="ja-JP" altLang="en-US" dirty="0" smtClean="0"/>
              <a:t> </a:t>
            </a:r>
            <a:r>
              <a:rPr lang="en-US" altLang="ja-JP" dirty="0" smtClean="0"/>
              <a:t>for reading</a:t>
            </a:r>
          </a:p>
          <a:p>
            <a:pPr lvl="1"/>
            <a:r>
              <a:rPr lang="en-US" altLang="ja-JP" dirty="0" smtClean="0"/>
              <a:t>Way to attract interested people</a:t>
            </a:r>
          </a:p>
          <a:p>
            <a:r>
              <a:rPr lang="en-US" altLang="ja-JP" dirty="0" smtClean="0"/>
              <a:t>transcription</a:t>
            </a:r>
            <a:endParaRPr lang="en-US" altLang="ja-JP" dirty="0"/>
          </a:p>
          <a:p>
            <a:pPr lvl="1"/>
            <a:r>
              <a:rPr lang="en-US" altLang="ja-JP" dirty="0" smtClean="0"/>
              <a:t>Existing + new “raw data”</a:t>
            </a:r>
          </a:p>
          <a:p>
            <a:pPr lvl="1"/>
            <a:r>
              <a:rPr lang="en-US" altLang="ja-JP" dirty="0"/>
              <a:t>Collaboration with Digital Humanities lab started from </a:t>
            </a:r>
            <a:r>
              <a:rPr lang="en-US" altLang="ja-JP" dirty="0" smtClean="0"/>
              <a:t>transcription party</a:t>
            </a:r>
          </a:p>
          <a:p>
            <a:r>
              <a:rPr lang="en-US" altLang="ja-JP" dirty="0" smtClean="0"/>
              <a:t>Possibility to collaborate with citizens</a:t>
            </a:r>
          </a:p>
          <a:p>
            <a:pPr lvl="1"/>
            <a:r>
              <a:rPr lang="en-US" altLang="ja-JP" dirty="0" smtClean="0"/>
              <a:t>enormous (1-2M+) historical docs are existing in Japan</a:t>
            </a:r>
          </a:p>
          <a:p>
            <a:pPr lvl="1"/>
            <a:r>
              <a:rPr lang="en-US" altLang="ja-JP" dirty="0" smtClean="0"/>
              <a:t>Research + social education</a:t>
            </a:r>
          </a:p>
          <a:p>
            <a:pPr lvl="1"/>
            <a:r>
              <a:rPr lang="en-US" altLang="ja-JP" dirty="0" smtClean="0"/>
              <a:t>Easy access to data and good tools are necessary</a:t>
            </a:r>
            <a:endParaRPr lang="en-US" altLang="ja-JP" dirty="0"/>
          </a:p>
        </p:txBody>
      </p:sp>
      <p:sp>
        <p:nvSpPr>
          <p:cNvPr id="4" name="テキスト ボックス 3"/>
          <p:cNvSpPr txBox="1"/>
          <p:nvPr/>
        </p:nvSpPr>
        <p:spPr>
          <a:xfrm>
            <a:off x="5557244" y="5309344"/>
            <a:ext cx="3281956" cy="609398"/>
          </a:xfrm>
          <a:prstGeom prst="rect">
            <a:avLst/>
          </a:prstGeom>
          <a:solidFill>
            <a:schemeClr val="accent3">
              <a:lumMod val="20000"/>
              <a:lumOff val="80000"/>
            </a:schemeClr>
          </a:solidFill>
        </p:spPr>
        <p:txBody>
          <a:bodyPr wrap="square" rtlCol="0">
            <a:spAutoFit/>
          </a:bodyPr>
          <a:lstStyle/>
          <a:p>
            <a:pPr algn="just">
              <a:lnSpc>
                <a:spcPct val="120000"/>
              </a:lnSpc>
            </a:pPr>
            <a:r>
              <a:rPr kumimoji="1" lang="ja-JP" altLang="en-US" sz="2800" dirty="0" smtClean="0">
                <a:solidFill>
                  <a:srgbClr val="002060"/>
                </a:solidFill>
                <a:latin typeface="+mn-ea"/>
              </a:rPr>
              <a:t>「みんなで翻刻」</a:t>
            </a:r>
            <a:endParaRPr kumimoji="1" lang="ja-JP" altLang="en-US" sz="2800" dirty="0">
              <a:solidFill>
                <a:srgbClr val="002060"/>
              </a:solidFill>
              <a:latin typeface="+mn-ea"/>
            </a:endParaRPr>
          </a:p>
        </p:txBody>
      </p:sp>
    </p:spTree>
    <p:extLst>
      <p:ext uri="{BB962C8B-B14F-4D97-AF65-F5344CB8AC3E}">
        <p14:creationId xmlns:p14="http://schemas.microsoft.com/office/powerpoint/2010/main" val="405156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Data </a:t>
            </a:r>
            <a:r>
              <a:rPr lang="en-US" altLang="ja-JP" dirty="0" smtClean="0"/>
              <a:t>management </a:t>
            </a:r>
            <a:r>
              <a:rPr lang="ja-JP" altLang="en-US" dirty="0" smtClean="0"/>
              <a:t>→</a:t>
            </a:r>
            <a:r>
              <a:rPr lang="en-US" altLang="ja-JP" dirty="0" smtClean="0"/>
              <a:t> </a:t>
            </a:r>
            <a:r>
              <a:rPr lang="en-US" altLang="ja-JP" dirty="0" smtClean="0"/>
              <a:t>publication</a:t>
            </a:r>
            <a:endParaRPr kumimoji="1" lang="ja-JP" altLang="en-US" sz="3100" dirty="0"/>
          </a:p>
        </p:txBody>
      </p:sp>
      <p:sp>
        <p:nvSpPr>
          <p:cNvPr id="3" name="コンテンツ プレースホルダー 2"/>
          <p:cNvSpPr>
            <a:spLocks noGrp="1"/>
          </p:cNvSpPr>
          <p:nvPr>
            <p:ph idx="1"/>
          </p:nvPr>
        </p:nvSpPr>
        <p:spPr>
          <a:xfrm>
            <a:off x="628650" y="1164921"/>
            <a:ext cx="8121650" cy="5473874"/>
          </a:xfrm>
        </p:spPr>
        <p:txBody>
          <a:bodyPr>
            <a:normAutofit lnSpcReduction="10000"/>
          </a:bodyPr>
          <a:lstStyle/>
          <a:p>
            <a:r>
              <a:rPr lang="en-US" altLang="ja-JP" dirty="0" smtClean="0"/>
              <a:t>Nation-wide data</a:t>
            </a:r>
          </a:p>
          <a:p>
            <a:pPr lvl="1">
              <a:buFont typeface="Wingdings" panose="05000000000000000000" pitchFamily="2" charset="2"/>
              <a:buChar char="l"/>
            </a:pPr>
            <a:r>
              <a:rPr lang="en-US" altLang="ja-JP" dirty="0" smtClean="0"/>
              <a:t>RCEP is one of data provider</a:t>
            </a:r>
          </a:p>
          <a:p>
            <a:pPr lvl="1">
              <a:buFont typeface="Wingdings" panose="05000000000000000000" pitchFamily="2" charset="2"/>
              <a:buChar char="l"/>
            </a:pPr>
            <a:r>
              <a:rPr lang="en-US" altLang="ja-JP" dirty="0" smtClean="0"/>
              <a:t>Need discussion with </a:t>
            </a:r>
            <a:r>
              <a:rPr lang="en-US" altLang="ja-JP" dirty="0"/>
              <a:t>other data providers</a:t>
            </a:r>
            <a:endParaRPr lang="en-US" altLang="ja-JP" dirty="0" smtClean="0"/>
          </a:p>
          <a:p>
            <a:r>
              <a:rPr lang="en-US" altLang="ja-JP" dirty="0" smtClean="0"/>
              <a:t>Project-based data</a:t>
            </a:r>
          </a:p>
          <a:p>
            <a:r>
              <a:rPr lang="en-US" altLang="ja-JP" dirty="0" smtClean="0"/>
              <a:t>Small, lab-based data</a:t>
            </a:r>
          </a:p>
          <a:p>
            <a:pPr marL="476250" lvl="1" indent="0">
              <a:buNone/>
            </a:pPr>
            <a:r>
              <a:rPr lang="en-US" altLang="ja-JP" dirty="0" smtClean="0"/>
              <a:t>Let’s start now. Learn how to realize data publication.</a:t>
            </a:r>
          </a:p>
          <a:p>
            <a:endParaRPr lang="en-US" altLang="ja-JP" dirty="0" smtClean="0"/>
          </a:p>
        </p:txBody>
      </p:sp>
    </p:spTree>
    <p:extLst>
      <p:ext uri="{BB962C8B-B14F-4D97-AF65-F5344CB8AC3E}">
        <p14:creationId xmlns:p14="http://schemas.microsoft.com/office/powerpoint/2010/main" val="4144975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662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2800" dirty="0"/>
              <a:t>http://</a:t>
            </a:r>
            <a:r>
              <a:rPr lang="en-US" altLang="ja-JP" sz="2800" dirty="0" smtClean="0"/>
              <a:t>www.fdsn.org/networks/detail/JP/</a:t>
            </a:r>
            <a:endParaRPr kumimoji="1" lang="ja-JP" altLang="en-US" sz="2800" dirty="0"/>
          </a:p>
        </p:txBody>
      </p:sp>
      <p:pic>
        <p:nvPicPr>
          <p:cNvPr id="5" name="コンテンツ プレースホルダー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5812" b="41473"/>
          <a:stretch/>
        </p:blipFill>
        <p:spPr>
          <a:xfrm>
            <a:off x="800100" y="1002082"/>
            <a:ext cx="7543800" cy="5645835"/>
          </a:xfrm>
        </p:spPr>
      </p:pic>
    </p:spTree>
    <p:extLst>
      <p:ext uri="{BB962C8B-B14F-4D97-AF65-F5344CB8AC3E}">
        <p14:creationId xmlns:p14="http://schemas.microsoft.com/office/powerpoint/2010/main" val="12820007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Short-period stations</a:t>
            </a:r>
            <a:endParaRPr kumimoji="1" lang="ja-JP" altLang="en-US" dirty="0"/>
          </a:p>
        </p:txBody>
      </p:sp>
      <p:pic>
        <p:nvPicPr>
          <p:cNvPr id="4" name="コンテンツ プレースホルダー 3"/>
          <p:cNvPicPr>
            <a:picLocks noGrp="1" noChangeAspect="1"/>
          </p:cNvPicPr>
          <p:nvPr>
            <p:ph idx="1"/>
          </p:nvPr>
        </p:nvPicPr>
        <p:blipFill rotWithShape="1">
          <a:blip r:embed="rId2">
            <a:extLst>
              <a:ext uri="{28A0092B-C50C-407E-A947-70E740481C1C}">
                <a14:useLocalDpi xmlns:a14="http://schemas.microsoft.com/office/drawing/2010/main" val="0"/>
              </a:ext>
            </a:extLst>
          </a:blip>
          <a:srcRect b="24536"/>
          <a:stretch/>
        </p:blipFill>
        <p:spPr>
          <a:xfrm>
            <a:off x="1955256" y="1165225"/>
            <a:ext cx="5233489" cy="5523521"/>
          </a:xfrm>
        </p:spPr>
      </p:pic>
      <p:sp>
        <p:nvSpPr>
          <p:cNvPr id="5" name="テキスト ボックス 4"/>
          <p:cNvSpPr txBox="1"/>
          <p:nvPr/>
        </p:nvSpPr>
        <p:spPr>
          <a:xfrm>
            <a:off x="7099845" y="6165526"/>
            <a:ext cx="1200970" cy="523220"/>
          </a:xfrm>
          <a:prstGeom prst="rect">
            <a:avLst/>
          </a:prstGeom>
          <a:noFill/>
        </p:spPr>
        <p:txBody>
          <a:bodyPr wrap="none" rtlCol="0">
            <a:spAutoFit/>
          </a:bodyPr>
          <a:lstStyle/>
          <a:p>
            <a:r>
              <a:rPr kumimoji="1" lang="en-US" altLang="ja-JP" sz="2800" dirty="0" smtClean="0">
                <a:solidFill>
                  <a:srgbClr val="002060"/>
                </a:solidFill>
                <a:latin typeface="+mn-ea"/>
              </a:rPr>
              <a:t>[JMA]</a:t>
            </a:r>
            <a:endParaRPr kumimoji="1" lang="ja-JP" altLang="en-US" sz="2800" dirty="0">
              <a:solidFill>
                <a:srgbClr val="002060"/>
              </a:solidFill>
              <a:latin typeface="+mn-ea"/>
            </a:endParaRPr>
          </a:p>
        </p:txBody>
      </p:sp>
    </p:spTree>
    <p:extLst>
      <p:ext uri="{BB962C8B-B14F-4D97-AF65-F5344CB8AC3E}">
        <p14:creationId xmlns:p14="http://schemas.microsoft.com/office/powerpoint/2010/main" val="31484767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Short-period stations</a:t>
            </a:r>
            <a:endParaRPr kumimoji="1" lang="ja-JP" altLang="en-US" dirty="0"/>
          </a:p>
        </p:txBody>
      </p:sp>
      <p:sp>
        <p:nvSpPr>
          <p:cNvPr id="5" name="テキスト ボックス 4"/>
          <p:cNvSpPr txBox="1"/>
          <p:nvPr/>
        </p:nvSpPr>
        <p:spPr>
          <a:xfrm>
            <a:off x="7099845" y="6165526"/>
            <a:ext cx="1200970" cy="523220"/>
          </a:xfrm>
          <a:prstGeom prst="rect">
            <a:avLst/>
          </a:prstGeom>
          <a:noFill/>
        </p:spPr>
        <p:txBody>
          <a:bodyPr wrap="none" rtlCol="0">
            <a:spAutoFit/>
          </a:bodyPr>
          <a:lstStyle/>
          <a:p>
            <a:r>
              <a:rPr kumimoji="1" lang="en-US" altLang="ja-JP" sz="2800" dirty="0" smtClean="0">
                <a:solidFill>
                  <a:srgbClr val="002060"/>
                </a:solidFill>
                <a:latin typeface="+mn-ea"/>
              </a:rPr>
              <a:t>[JMA]</a:t>
            </a:r>
            <a:endParaRPr kumimoji="1" lang="ja-JP" altLang="en-US" sz="2800" dirty="0">
              <a:solidFill>
                <a:srgbClr val="002060"/>
              </a:solidFill>
              <a:latin typeface="+mn-ea"/>
            </a:endParaRPr>
          </a:p>
        </p:txBody>
      </p:sp>
      <p:pic>
        <p:nvPicPr>
          <p:cNvPr id="6"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150" y="1165225"/>
            <a:ext cx="5473700" cy="5473700"/>
          </a:xfrm>
        </p:spPr>
      </p:pic>
    </p:spTree>
    <p:extLst>
      <p:ext uri="{BB962C8B-B14F-4D97-AF65-F5344CB8AC3E}">
        <p14:creationId xmlns:p14="http://schemas.microsoft.com/office/powerpoint/2010/main" val="3271943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2800" dirty="0"/>
              <a:t>doi:10.7914/SN/II</a:t>
            </a:r>
            <a:endParaRPr kumimoji="1" lang="ja-JP" altLang="en-US" sz="2800" dirty="0"/>
          </a:p>
        </p:txBody>
      </p:sp>
      <p:pic>
        <p:nvPicPr>
          <p:cNvPr id="7" name="コンテンツ プレースホルダー 6"/>
          <p:cNvPicPr>
            <a:picLocks noGrp="1" noChangeAspect="1"/>
          </p:cNvPicPr>
          <p:nvPr>
            <p:ph idx="1"/>
          </p:nvPr>
        </p:nvPicPr>
        <p:blipFill rotWithShape="1">
          <a:blip r:embed="rId2">
            <a:extLst>
              <a:ext uri="{28A0092B-C50C-407E-A947-70E740481C1C}">
                <a14:useLocalDpi xmlns:a14="http://schemas.microsoft.com/office/drawing/2010/main" val="0"/>
              </a:ext>
            </a:extLst>
          </a:blip>
          <a:srcRect b="2188"/>
          <a:stretch/>
        </p:blipFill>
        <p:spPr>
          <a:xfrm>
            <a:off x="446415" y="1270001"/>
            <a:ext cx="8251171" cy="4940300"/>
          </a:xfrm>
        </p:spPr>
      </p:pic>
    </p:spTree>
    <p:extLst>
      <p:ext uri="{BB962C8B-B14F-4D97-AF65-F5344CB8AC3E}">
        <p14:creationId xmlns:p14="http://schemas.microsoft.com/office/powerpoint/2010/main" val="3166897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2800" dirty="0"/>
              <a:t>http://</a:t>
            </a:r>
            <a:r>
              <a:rPr lang="en-US" altLang="ja-JP" sz="2800" dirty="0" smtClean="0"/>
              <a:t>www.fdsn.org/networks/detail/JP/</a:t>
            </a:r>
            <a:endParaRPr kumimoji="1" lang="ja-JP" altLang="en-US" sz="2800" dirty="0"/>
          </a:p>
        </p:txBody>
      </p:sp>
      <p:pic>
        <p:nvPicPr>
          <p:cNvPr id="5" name="コンテンツ プレースホルダー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74417"/>
          <a:stretch/>
        </p:blipFill>
        <p:spPr>
          <a:xfrm>
            <a:off x="400231" y="1165225"/>
            <a:ext cx="8343539" cy="4883205"/>
          </a:xfrm>
        </p:spPr>
      </p:pic>
      <p:grpSp>
        <p:nvGrpSpPr>
          <p:cNvPr id="8" name="グループ化 7"/>
          <p:cNvGrpSpPr/>
          <p:nvPr/>
        </p:nvGrpSpPr>
        <p:grpSpPr>
          <a:xfrm>
            <a:off x="2374900" y="3750101"/>
            <a:ext cx="5588000" cy="898099"/>
            <a:chOff x="2374900" y="3750101"/>
            <a:chExt cx="5588000" cy="898099"/>
          </a:xfrm>
        </p:grpSpPr>
        <p:sp>
          <p:nvSpPr>
            <p:cNvPr id="6" name="円/楕円 5"/>
            <p:cNvSpPr/>
            <p:nvPr/>
          </p:nvSpPr>
          <p:spPr>
            <a:xfrm>
              <a:off x="2374900" y="4165600"/>
              <a:ext cx="2070100" cy="482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4572000" y="3750101"/>
              <a:ext cx="3390900" cy="830997"/>
            </a:xfrm>
            <a:prstGeom prst="rect">
              <a:avLst/>
            </a:prstGeom>
            <a:noFill/>
          </p:spPr>
          <p:txBody>
            <a:bodyPr wrap="square" rtlCol="0">
              <a:spAutoFit/>
            </a:bodyPr>
            <a:lstStyle/>
            <a:p>
              <a:r>
                <a:rPr kumimoji="1" lang="en-US" altLang="ja-JP" sz="2400" dirty="0" smtClean="0">
                  <a:solidFill>
                    <a:srgbClr val="FF0000"/>
                  </a:solidFill>
                  <a:latin typeface="+mn-ea"/>
                </a:rPr>
                <a:t>No DOI is registered for this network.</a:t>
              </a:r>
              <a:endParaRPr kumimoji="1" lang="ja-JP" altLang="en-US" sz="2400" dirty="0">
                <a:solidFill>
                  <a:srgbClr val="FF0000"/>
                </a:solidFill>
                <a:latin typeface="+mn-ea"/>
              </a:endParaRPr>
            </a:p>
          </p:txBody>
        </p:sp>
      </p:grpSp>
    </p:spTree>
    <p:extLst>
      <p:ext uri="{BB962C8B-B14F-4D97-AF65-F5344CB8AC3E}">
        <p14:creationId xmlns:p14="http://schemas.microsoft.com/office/powerpoint/2010/main" val="357742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Motivation </a:t>
            </a:r>
            <a:r>
              <a:rPr kumimoji="1" lang="en-US" altLang="ja-JP" sz="3200" dirty="0" smtClean="0"/>
              <a:t>to attend this WS</a:t>
            </a:r>
            <a:endParaRPr kumimoji="1" lang="ja-JP" altLang="en-US" sz="3200" dirty="0"/>
          </a:p>
        </p:txBody>
      </p:sp>
      <p:sp>
        <p:nvSpPr>
          <p:cNvPr id="3" name="コンテンツ プレースホルダー 2"/>
          <p:cNvSpPr>
            <a:spLocks noGrp="1"/>
          </p:cNvSpPr>
          <p:nvPr>
            <p:ph idx="1"/>
          </p:nvPr>
        </p:nvSpPr>
        <p:spPr/>
        <p:txBody>
          <a:bodyPr>
            <a:normAutofit fontScale="92500" lnSpcReduction="10000"/>
          </a:bodyPr>
          <a:lstStyle/>
          <a:p>
            <a:r>
              <a:rPr lang="en-US" altLang="ja-JP" dirty="0"/>
              <a:t>P</a:t>
            </a:r>
            <a:r>
              <a:rPr lang="en-US" altLang="ja-JP" dirty="0" smtClean="0"/>
              <a:t>rovide data to community and public with less cost and in standard </a:t>
            </a:r>
            <a:r>
              <a:rPr lang="en-US" altLang="ja-JP" dirty="0" smtClean="0"/>
              <a:t>way</a:t>
            </a:r>
            <a:r>
              <a:rPr lang="en-US" altLang="ja-JP" dirty="0" smtClean="0"/>
              <a:t>. Is uploading the data on website enough?</a:t>
            </a:r>
            <a:endParaRPr lang="en-US" altLang="ja-JP" dirty="0" smtClean="0"/>
          </a:p>
          <a:p>
            <a:r>
              <a:rPr lang="en-US" altLang="ja-JP" dirty="0" smtClean="0"/>
              <a:t>Fit </a:t>
            </a:r>
            <a:r>
              <a:rPr lang="en-US" altLang="ja-JP" dirty="0"/>
              <a:t>d</a:t>
            </a:r>
            <a:r>
              <a:rPr lang="en-US" altLang="ja-JP" dirty="0" smtClean="0"/>
              <a:t>ata policy for publication and policy of university</a:t>
            </a:r>
          </a:p>
          <a:p>
            <a:r>
              <a:rPr lang="en-US" altLang="ja-JP" dirty="0" smtClean="0">
                <a:solidFill>
                  <a:srgbClr val="7030A0"/>
                </a:solidFill>
              </a:rPr>
              <a:t>Share research activity with public through open data</a:t>
            </a:r>
          </a:p>
          <a:p>
            <a:endParaRPr lang="en-US" altLang="ja-JP" dirty="0"/>
          </a:p>
        </p:txBody>
      </p:sp>
    </p:spTree>
    <p:extLst>
      <p:ext uri="{BB962C8B-B14F-4D97-AF65-F5344CB8AC3E}">
        <p14:creationId xmlns:p14="http://schemas.microsoft.com/office/powerpoint/2010/main" val="3223678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Most </a:t>
            </a:r>
            <a:r>
              <a:rPr lang="en-US" altLang="ja-JP" dirty="0" smtClean="0"/>
              <a:t>popular contents in RCEP is:</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2661" y="1050925"/>
            <a:ext cx="5358677" cy="5473700"/>
          </a:xfrm>
        </p:spPr>
      </p:pic>
      <p:sp>
        <p:nvSpPr>
          <p:cNvPr id="5" name="テキスト ボックス 4"/>
          <p:cNvSpPr txBox="1"/>
          <p:nvPr/>
        </p:nvSpPr>
        <p:spPr>
          <a:xfrm>
            <a:off x="2013832" y="6488668"/>
            <a:ext cx="5116337" cy="369332"/>
          </a:xfrm>
          <a:prstGeom prst="rect">
            <a:avLst/>
          </a:prstGeom>
          <a:noFill/>
        </p:spPr>
        <p:txBody>
          <a:bodyPr wrap="none" rtlCol="0">
            <a:spAutoFit/>
          </a:bodyPr>
          <a:lstStyle/>
          <a:p>
            <a:r>
              <a:rPr lang="en-US" altLang="ja-JP" dirty="0">
                <a:solidFill>
                  <a:srgbClr val="002060"/>
                </a:solidFill>
                <a:latin typeface="+mn-ea"/>
              </a:rPr>
              <a:t>http://www.rcep.dpri.kyoto-u.ac.jp/recent/</a:t>
            </a:r>
            <a:endParaRPr kumimoji="1" lang="ja-JP" altLang="en-US" dirty="0">
              <a:solidFill>
                <a:srgbClr val="002060"/>
              </a:solidFill>
              <a:latin typeface="+mn-ea"/>
            </a:endParaRPr>
          </a:p>
        </p:txBody>
      </p:sp>
    </p:spTree>
    <p:extLst>
      <p:ext uri="{BB962C8B-B14F-4D97-AF65-F5344CB8AC3E}">
        <p14:creationId xmlns:p14="http://schemas.microsoft.com/office/powerpoint/2010/main" val="1092008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After M3.5</a:t>
            </a:r>
            <a:r>
              <a:rPr kumimoji="1" lang="ja-JP" altLang="en-US" dirty="0" smtClean="0"/>
              <a:t> </a:t>
            </a:r>
            <a:r>
              <a:rPr kumimoji="1" lang="en-US" altLang="ja-JP" dirty="0" smtClean="0"/>
              <a:t>event </a:t>
            </a:r>
            <a:r>
              <a:rPr kumimoji="1" lang="en-US" altLang="ja-JP" sz="3600" dirty="0" smtClean="0"/>
              <a:t>at S. of Kyoto Pref.</a:t>
            </a:r>
            <a:endParaRPr kumimoji="1" lang="ja-JP" altLang="en-US" sz="3600" dirty="0"/>
          </a:p>
        </p:txBody>
      </p:sp>
      <p:pic>
        <p:nvPicPr>
          <p:cNvPr id="6"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997405"/>
            <a:ext cx="8839200" cy="5743324"/>
          </a:xfrm>
        </p:spPr>
      </p:pic>
      <p:sp>
        <p:nvSpPr>
          <p:cNvPr id="7" name="円/楕円 6"/>
          <p:cNvSpPr/>
          <p:nvPr/>
        </p:nvSpPr>
        <p:spPr>
          <a:xfrm>
            <a:off x="508000" y="5283200"/>
            <a:ext cx="1181100"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330200" y="4488933"/>
            <a:ext cx="2339102" cy="830997"/>
          </a:xfrm>
          <a:prstGeom prst="rect">
            <a:avLst/>
          </a:prstGeom>
          <a:solidFill>
            <a:schemeClr val="bg1">
              <a:alpha val="50000"/>
            </a:schemeClr>
          </a:solidFill>
        </p:spPr>
        <p:txBody>
          <a:bodyPr wrap="none" rtlCol="0">
            <a:spAutoFit/>
          </a:bodyPr>
          <a:lstStyle/>
          <a:p>
            <a:r>
              <a:rPr kumimoji="1" lang="en-US" altLang="ja-JP" sz="2400" dirty="0" smtClean="0">
                <a:solidFill>
                  <a:srgbClr val="FF0000"/>
                </a:solidFill>
                <a:latin typeface="+mn-ea"/>
              </a:rPr>
              <a:t>Recent </a:t>
            </a:r>
          </a:p>
          <a:p>
            <a:r>
              <a:rPr kumimoji="1" lang="en-US" altLang="ja-JP" sz="2400" dirty="0" smtClean="0">
                <a:solidFill>
                  <a:srgbClr val="FF0000"/>
                </a:solidFill>
                <a:latin typeface="+mn-ea"/>
              </a:rPr>
              <a:t>epicenter map</a:t>
            </a:r>
            <a:endParaRPr kumimoji="1" lang="ja-JP" altLang="en-US" sz="2400" dirty="0">
              <a:solidFill>
                <a:srgbClr val="FF0000"/>
              </a:solidFill>
              <a:latin typeface="+mn-ea"/>
            </a:endParaRPr>
          </a:p>
        </p:txBody>
      </p:sp>
      <p:sp>
        <p:nvSpPr>
          <p:cNvPr id="9" name="テキスト ボックス 8"/>
          <p:cNvSpPr txBox="1"/>
          <p:nvPr/>
        </p:nvSpPr>
        <p:spPr>
          <a:xfrm>
            <a:off x="628650" y="1639962"/>
            <a:ext cx="5307450" cy="1200329"/>
          </a:xfrm>
          <a:prstGeom prst="rect">
            <a:avLst/>
          </a:prstGeom>
          <a:solidFill>
            <a:schemeClr val="accent3">
              <a:lumMod val="20000"/>
              <a:lumOff val="80000"/>
            </a:schemeClr>
          </a:solidFill>
        </p:spPr>
        <p:txBody>
          <a:bodyPr wrap="square" rtlCol="0">
            <a:spAutoFit/>
          </a:bodyPr>
          <a:lstStyle/>
          <a:p>
            <a:pPr marL="342900" indent="-342900">
              <a:buFont typeface="Arial" panose="020B0604020202020204" pitchFamily="34" charset="0"/>
              <a:buChar char="•"/>
            </a:pPr>
            <a:r>
              <a:rPr kumimoji="1" lang="en-US" altLang="ja-JP" sz="2400" dirty="0" smtClean="0">
                <a:solidFill>
                  <a:srgbClr val="002060"/>
                </a:solidFill>
              </a:rPr>
              <a:t>The figure is not updated!</a:t>
            </a:r>
          </a:p>
          <a:p>
            <a:pPr marL="342900" indent="-342900">
              <a:buFont typeface="Arial" panose="020B0604020202020204" pitchFamily="34" charset="0"/>
              <a:buChar char="•"/>
            </a:pPr>
            <a:r>
              <a:rPr lang="en-US" altLang="ja-JP" sz="2400" dirty="0" smtClean="0">
                <a:solidFill>
                  <a:srgbClr val="002060"/>
                </a:solidFill>
              </a:rPr>
              <a:t>The number of earthquake decreased. Is this a precursor for large events?</a:t>
            </a:r>
          </a:p>
        </p:txBody>
      </p:sp>
    </p:spTree>
    <p:extLst>
      <p:ext uri="{BB962C8B-B14F-4D97-AF65-F5344CB8AC3E}">
        <p14:creationId xmlns:p14="http://schemas.microsoft.com/office/powerpoint/2010/main" val="132753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Our Data</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lang="en-US" altLang="ja-JP" dirty="0" smtClean="0"/>
              <a:t>Raw data</a:t>
            </a:r>
          </a:p>
          <a:p>
            <a:pPr lvl="1"/>
            <a:r>
              <a:rPr lang="en-US" altLang="ja-JP" dirty="0" smtClean="0"/>
              <a:t>Seismic waveform data</a:t>
            </a:r>
          </a:p>
          <a:p>
            <a:pPr lvl="1"/>
            <a:r>
              <a:rPr lang="en-US" altLang="ja-JP" dirty="0" smtClean="0"/>
              <a:t>Crustal deformation, </a:t>
            </a:r>
            <a:r>
              <a:rPr lang="en-US" altLang="ja-JP" dirty="0" err="1" smtClean="0"/>
              <a:t>etc</a:t>
            </a:r>
            <a:endParaRPr lang="en-US" altLang="ja-JP" dirty="0" smtClean="0"/>
          </a:p>
          <a:p>
            <a:r>
              <a:rPr lang="en-US" altLang="ja-JP" dirty="0" smtClean="0"/>
              <a:t>Processed data</a:t>
            </a:r>
          </a:p>
          <a:p>
            <a:pPr lvl="1"/>
            <a:r>
              <a:rPr lang="en-US" altLang="ja-JP" dirty="0"/>
              <a:t>Hypocenter </a:t>
            </a:r>
            <a:r>
              <a:rPr lang="en-US" altLang="ja-JP" dirty="0" smtClean="0"/>
              <a:t>catalog, </a:t>
            </a:r>
            <a:r>
              <a:rPr lang="en-US" altLang="ja-JP" dirty="0" err="1" smtClean="0"/>
              <a:t>etc</a:t>
            </a:r>
            <a:endParaRPr lang="en-US" altLang="ja-JP" dirty="0" smtClean="0"/>
          </a:p>
          <a:p>
            <a:pPr>
              <a:buFont typeface="Wingdings" panose="05000000000000000000" pitchFamily="2" charset="2"/>
              <a:buChar char="p"/>
            </a:pPr>
            <a:r>
              <a:rPr lang="en-US" altLang="ja-JP" dirty="0" smtClean="0"/>
              <a:t>Nation-wide data is already hosted by agencies (JMA, NIED, GSI, etc.)</a:t>
            </a:r>
          </a:p>
          <a:p>
            <a:r>
              <a:rPr lang="en-US" altLang="ja-JP" dirty="0" smtClean="0"/>
              <a:t>Old data</a:t>
            </a:r>
          </a:p>
          <a:p>
            <a:r>
              <a:rPr lang="en-US" altLang="ja-JP" dirty="0" smtClean="0">
                <a:solidFill>
                  <a:srgbClr val="7030A0"/>
                </a:solidFill>
              </a:rPr>
              <a:t>Data for historical earthquake</a:t>
            </a:r>
            <a:endParaRPr lang="en-US" altLang="ja-JP" dirty="0">
              <a:solidFill>
                <a:srgbClr val="7030A0"/>
              </a:solidFill>
            </a:endParaRPr>
          </a:p>
        </p:txBody>
      </p:sp>
    </p:spTree>
    <p:extLst>
      <p:ext uri="{BB962C8B-B14F-4D97-AF65-F5344CB8AC3E}">
        <p14:creationId xmlns:p14="http://schemas.microsoft.com/office/powerpoint/2010/main" val="4159815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sat3.rcep.dpri.kyoto-u.ac.jp/images/xltrps/dp.kgm/1511/151124.1300.DP.KGM-U.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0375" y="800228"/>
            <a:ext cx="8223250" cy="595978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normAutofit/>
          </a:bodyPr>
          <a:lstStyle/>
          <a:p>
            <a:r>
              <a:rPr lang="en-US" altLang="ja-JP" dirty="0"/>
              <a:t>Seismic </a:t>
            </a:r>
            <a:r>
              <a:rPr lang="en-US" altLang="ja-JP" dirty="0" smtClean="0"/>
              <a:t>waveform</a:t>
            </a:r>
            <a:endParaRPr kumimoji="1" lang="ja-JP" altLang="en-US" dirty="0"/>
          </a:p>
        </p:txBody>
      </p:sp>
      <p:pic>
        <p:nvPicPr>
          <p:cNvPr id="9" name="Picture 3" descr="DSCN115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66701" y="1790916"/>
            <a:ext cx="4683974" cy="351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186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1229</TotalTime>
  <Words>585</Words>
  <Application>Microsoft Office PowerPoint</Application>
  <PresentationFormat>画面に合わせる (4:3)</PresentationFormat>
  <Paragraphs>102</Paragraphs>
  <Slides>25</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25</vt:i4>
      </vt:variant>
    </vt:vector>
  </HeadingPairs>
  <TitlesOfParts>
    <vt:vector size="31" baseType="lpstr">
      <vt:lpstr>ＭＳ Ｐゴシック</vt:lpstr>
      <vt:lpstr>メイリオ</vt:lpstr>
      <vt:lpstr>Arial</vt:lpstr>
      <vt:lpstr>Calibri</vt:lpstr>
      <vt:lpstr>Wingdings</vt:lpstr>
      <vt:lpstr>Office テーマ</vt:lpstr>
      <vt:lpstr>2nd Workshop for Promoting Open Science Data  Data management of earthquake and crustal movement at RCEP, DPRI, Kyoto University  防災研究所附属地震予知研究センターの 地震・地殻変動観測データ</vt:lpstr>
      <vt:lpstr>Good and leading examples</vt:lpstr>
      <vt:lpstr>doi:10.7914/SN/II</vt:lpstr>
      <vt:lpstr>http://www.fdsn.org/networks/detail/JP/</vt:lpstr>
      <vt:lpstr>Motivation to attend this WS</vt:lpstr>
      <vt:lpstr>Most popular contents in RCEP is:</vt:lpstr>
      <vt:lpstr>After M3.5 event at S. of Kyoto Pref.</vt:lpstr>
      <vt:lpstr>Our Data</vt:lpstr>
      <vt:lpstr>Seismic waveform</vt:lpstr>
      <vt:lpstr>Seismic waveform – Kyoto Univ</vt:lpstr>
      <vt:lpstr>Seismic waveform – NIED</vt:lpstr>
      <vt:lpstr>Hypocenter catalogue – JMA</vt:lpstr>
      <vt:lpstr>Crustal deformation – Univerities</vt:lpstr>
      <vt:lpstr>Joint Usage / Collaborative Research</vt:lpstr>
      <vt:lpstr>Old data - papers or films</vt:lpstr>
      <vt:lpstr>Observation and Research Program for Prediction of Earthquakes (1965-)</vt:lpstr>
      <vt:lpstr>PowerPoint プレゼンテーション</vt:lpstr>
      <vt:lpstr>Data for Historical earthquake</vt:lpstr>
      <vt:lpstr>Data for Historical earthquake</vt:lpstr>
      <vt:lpstr>Data for Historical earthquake</vt:lpstr>
      <vt:lpstr>Data management → publication</vt:lpstr>
      <vt:lpstr>PowerPoint プレゼンテーション</vt:lpstr>
      <vt:lpstr>http://www.fdsn.org/networks/detail/JP/</vt:lpstr>
      <vt:lpstr>Short-period stations</vt:lpstr>
      <vt:lpstr>Short-period stations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加納靖之</dc:creator>
  <cp:lastModifiedBy>加納靖之</cp:lastModifiedBy>
  <cp:revision>516</cp:revision>
  <dcterms:created xsi:type="dcterms:W3CDTF">2015-10-02T11:42:30Z</dcterms:created>
  <dcterms:modified xsi:type="dcterms:W3CDTF">2015-12-08T06:05:18Z</dcterms:modified>
</cp:coreProperties>
</file>