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269" r:id="rId2"/>
    <p:sldId id="364" r:id="rId3"/>
    <p:sldId id="322" r:id="rId4"/>
    <p:sldId id="330" r:id="rId5"/>
    <p:sldId id="338" r:id="rId6"/>
    <p:sldId id="335" r:id="rId7"/>
    <p:sldId id="365" r:id="rId8"/>
    <p:sldId id="336" r:id="rId9"/>
    <p:sldId id="366" r:id="rId10"/>
    <p:sldId id="337" r:id="rId11"/>
    <p:sldId id="341" r:id="rId12"/>
    <p:sldId id="339" r:id="rId13"/>
    <p:sldId id="340" r:id="rId14"/>
    <p:sldId id="309" r:id="rId15"/>
    <p:sldId id="313" r:id="rId16"/>
    <p:sldId id="324" r:id="rId17"/>
    <p:sldId id="320" r:id="rId18"/>
    <p:sldId id="326" r:id="rId19"/>
    <p:sldId id="327" r:id="rId20"/>
    <p:sldId id="328" r:id="rId21"/>
    <p:sldId id="329" r:id="rId22"/>
    <p:sldId id="325" r:id="rId23"/>
    <p:sldId id="375" r:id="rId24"/>
    <p:sldId id="352" r:id="rId25"/>
    <p:sldId id="355" r:id="rId26"/>
    <p:sldId id="345" r:id="rId27"/>
    <p:sldId id="353" r:id="rId28"/>
    <p:sldId id="354" r:id="rId29"/>
    <p:sldId id="356" r:id="rId30"/>
    <p:sldId id="357" r:id="rId31"/>
    <p:sldId id="358" r:id="rId32"/>
    <p:sldId id="359" r:id="rId33"/>
    <p:sldId id="360" r:id="rId34"/>
    <p:sldId id="361" r:id="rId35"/>
    <p:sldId id="362" r:id="rId36"/>
    <p:sldId id="363" r:id="rId37"/>
    <p:sldId id="348" r:id="rId38"/>
    <p:sldId id="316" r:id="rId39"/>
    <p:sldId id="342" r:id="rId40"/>
    <p:sldId id="343" r:id="rId41"/>
    <p:sldId id="346" r:id="rId42"/>
    <p:sldId id="347" r:id="rId43"/>
    <p:sldId id="349" r:id="rId44"/>
    <p:sldId id="344" r:id="rId45"/>
    <p:sldId id="350" r:id="rId46"/>
    <p:sldId id="351" r:id="rId47"/>
    <p:sldId id="374" r:id="rId48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 showGuides="1">
      <p:cViewPr varScale="1">
        <p:scale>
          <a:sx n="77" d="100"/>
          <a:sy n="77" d="100"/>
        </p:scale>
        <p:origin x="-1040" y="-112"/>
      </p:cViewPr>
      <p:guideLst>
        <p:guide orient="horz" pos="1302"/>
        <p:guide pos="333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VMホスティング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 i="0" baseline="0"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2009年</c:v>
                </c:pt>
                <c:pt idx="1">
                  <c:v>2010年</c:v>
                </c:pt>
                <c:pt idx="2">
                  <c:v>2011年</c:v>
                </c:pt>
                <c:pt idx="3">
                  <c:v>2012年</c:v>
                </c:pt>
                <c:pt idx="4">
                  <c:v>2013年</c:v>
                </c:pt>
                <c:pt idx="5">
                  <c:v>2014年</c:v>
                </c:pt>
                <c:pt idx="6">
                  <c:v>2015年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59.0</c:v>
                </c:pt>
                <c:pt idx="1">
                  <c:v>75.0</c:v>
                </c:pt>
                <c:pt idx="2">
                  <c:v>115.0</c:v>
                </c:pt>
                <c:pt idx="3">
                  <c:v>151.0</c:v>
                </c:pt>
                <c:pt idx="4">
                  <c:v>232.0</c:v>
                </c:pt>
                <c:pt idx="5">
                  <c:v>260.0</c:v>
                </c:pt>
                <c:pt idx="6">
                  <c:v>281.0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122698552"/>
        <c:axId val="2122679656"/>
      </c:barChart>
      <c:catAx>
        <c:axId val="2122698552"/>
        <c:scaling>
          <c:orientation val="minMax"/>
        </c:scaling>
        <c:delete val="0"/>
        <c:axPos val="b"/>
        <c:numFmt formatCode="yyyy&quot;年&quot;m&quot;月&quot;;@" sourceLinked="0"/>
        <c:majorTickMark val="none"/>
        <c:minorTickMark val="none"/>
        <c:tickLblPos val="nextTo"/>
        <c:txPr>
          <a:bodyPr/>
          <a:lstStyle/>
          <a:p>
            <a:pPr>
              <a:defRPr sz="1400" b="1" i="0" baseline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 Unicode MS" panose="020B0604020202020204" pitchFamily="50" charset="-128"/>
              </a:defRPr>
            </a:pPr>
            <a:endParaRPr lang="ja-JP"/>
          </a:p>
        </c:txPr>
        <c:crossAx val="2122679656"/>
        <c:crosses val="autoZero"/>
        <c:auto val="1"/>
        <c:lblAlgn val="ctr"/>
        <c:lblOffset val="100"/>
        <c:noMultiLvlLbl val="0"/>
      </c:catAx>
      <c:valAx>
        <c:axId val="2122679656"/>
        <c:scaling>
          <c:orientation val="minMax"/>
          <c:max val="300.0"/>
          <c:min val="0.0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 b="1" i="0" baseline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 Unicode MS" panose="020B0604020202020204" pitchFamily="50" charset="-128"/>
              </a:defRPr>
            </a:pPr>
            <a:endParaRPr lang="ja-JP"/>
          </a:p>
        </c:txPr>
        <c:crossAx val="212269855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VMホスティング</c:v>
                </c:pt>
              </c:strCache>
            </c:strRef>
          </c:tx>
          <c:spPr>
            <a:solidFill>
              <a:srgbClr val="CCFFCC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 i="0" baseline="0"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2009年</c:v>
                </c:pt>
                <c:pt idx="1">
                  <c:v>2010年</c:v>
                </c:pt>
                <c:pt idx="2">
                  <c:v>2011年</c:v>
                </c:pt>
                <c:pt idx="3">
                  <c:v>2012年</c:v>
                </c:pt>
                <c:pt idx="4">
                  <c:v>2013年</c:v>
                </c:pt>
                <c:pt idx="5">
                  <c:v>2014年</c:v>
                </c:pt>
                <c:pt idx="6">
                  <c:v>2015年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156.0</c:v>
                </c:pt>
                <c:pt idx="1">
                  <c:v>255.0</c:v>
                </c:pt>
                <c:pt idx="2">
                  <c:v>294.0</c:v>
                </c:pt>
                <c:pt idx="3">
                  <c:v>323.0</c:v>
                </c:pt>
                <c:pt idx="4">
                  <c:v>362.0</c:v>
                </c:pt>
                <c:pt idx="5">
                  <c:v>473.0</c:v>
                </c:pt>
                <c:pt idx="6">
                  <c:v>554.0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125749240"/>
        <c:axId val="2125728216"/>
      </c:barChart>
      <c:catAx>
        <c:axId val="2125749240"/>
        <c:scaling>
          <c:orientation val="minMax"/>
        </c:scaling>
        <c:delete val="0"/>
        <c:axPos val="b"/>
        <c:numFmt formatCode="yyyy&quot;年&quot;m&quot;月&quot;;@" sourceLinked="0"/>
        <c:majorTickMark val="none"/>
        <c:minorTickMark val="none"/>
        <c:tickLblPos val="nextTo"/>
        <c:txPr>
          <a:bodyPr/>
          <a:lstStyle/>
          <a:p>
            <a:pPr>
              <a:defRPr sz="1600" b="1" i="0" baseline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 Unicode MS" panose="020B0604020202020204" pitchFamily="50" charset="-128"/>
              </a:defRPr>
            </a:pPr>
            <a:endParaRPr lang="ja-JP"/>
          </a:p>
        </c:txPr>
        <c:crossAx val="2125728216"/>
        <c:crosses val="autoZero"/>
        <c:auto val="1"/>
        <c:lblAlgn val="ctr"/>
        <c:lblOffset val="100"/>
        <c:noMultiLvlLbl val="0"/>
      </c:catAx>
      <c:valAx>
        <c:axId val="2125728216"/>
        <c:scaling>
          <c:orientation val="minMax"/>
          <c:max val="600.0"/>
          <c:min val="0.0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 b="1" i="0" baseline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 Unicode MS" panose="020B0604020202020204" pitchFamily="50" charset="-128"/>
              </a:defRPr>
            </a:pPr>
            <a:endParaRPr lang="ja-JP"/>
          </a:p>
        </c:txPr>
        <c:crossAx val="212574924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85B4D-0B8B-0647-A669-179F42250598}" type="datetimeFigureOut">
              <a:rPr kumimoji="1" lang="ja-JP" altLang="en-US" smtClean="0"/>
              <a:pPr/>
              <a:t>12/7/15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66D2DA-C847-1B4D-87B9-89D10CE4D74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2337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7E3FC9-56EC-6041-A0EB-69A76FCDD869}" type="slidenum">
              <a:rPr lang="en-US" altLang="ja-JP">
                <a:latin typeface="Times New Roman" pitchFamily="-29" charset="0"/>
                <a:ea typeface="ＭＳ Ｐゴシック" pitchFamily="-29" charset="-128"/>
                <a:cs typeface="ＭＳ Ｐゴシック" pitchFamily="-29" charset="-128"/>
              </a:rPr>
              <a:pPr/>
              <a:t>7</a:t>
            </a:fld>
            <a:endParaRPr lang="en-US" altLang="ja-JP">
              <a:latin typeface="Times New Roman" pitchFamily="-29" charset="0"/>
              <a:ea typeface="ＭＳ Ｐゴシック" pitchFamily="-29" charset="-128"/>
              <a:cs typeface="ＭＳ Ｐゴシック" pitchFamily="-29" charset="-128"/>
            </a:endParaRPr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ja-JP" altLang="en-US">
              <a:latin typeface="Times New Roman" pitchFamily="-29" charset="0"/>
              <a:ea typeface="ＭＳ Ｐ明朝" pitchFamily="-29" charset="-128"/>
              <a:cs typeface="ＭＳ Ｐ明朝" pitchFamily="-29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7E3FC9-56EC-6041-A0EB-69A76FCDD869}" type="slidenum">
              <a:rPr lang="en-US" altLang="ja-JP">
                <a:latin typeface="Times New Roman" pitchFamily="-29" charset="0"/>
                <a:ea typeface="ＭＳ Ｐゴシック" pitchFamily="-29" charset="-128"/>
                <a:cs typeface="ＭＳ Ｐゴシック" pitchFamily="-29" charset="-128"/>
              </a:rPr>
              <a:pPr/>
              <a:t>9</a:t>
            </a:fld>
            <a:endParaRPr lang="en-US" altLang="ja-JP">
              <a:latin typeface="Times New Roman" pitchFamily="-29" charset="0"/>
              <a:ea typeface="ＭＳ Ｐゴシック" pitchFamily="-29" charset="-128"/>
              <a:cs typeface="ＭＳ Ｐゴシック" pitchFamily="-29" charset="-128"/>
            </a:endParaRPr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ja-JP" altLang="en-US">
              <a:latin typeface="Times New Roman" pitchFamily="-29" charset="0"/>
              <a:ea typeface="ＭＳ Ｐ明朝" pitchFamily="-29" charset="-128"/>
              <a:cs typeface="ＭＳ Ｐ明朝" pitchFamily="-29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4886-783E-D64C-B117-1C4B27EC19C9}" type="datetimeFigureOut">
              <a:rPr kumimoji="1" lang="ja-JP" altLang="en-US" smtClean="0"/>
              <a:pPr/>
              <a:t>12/7/15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2343-DF43-C944-963C-1E7AE3A596D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4729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4886-783E-D64C-B117-1C4B27EC19C9}" type="datetimeFigureOut">
              <a:rPr kumimoji="1" lang="ja-JP" altLang="en-US" smtClean="0"/>
              <a:pPr/>
              <a:t>12/7/15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2343-DF43-C944-963C-1E7AE3A596D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8613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4886-783E-D64C-B117-1C4B27EC19C9}" type="datetimeFigureOut">
              <a:rPr kumimoji="1" lang="ja-JP" altLang="en-US" smtClean="0"/>
              <a:pPr/>
              <a:t>12/7/15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2343-DF43-C944-963C-1E7AE3A596D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269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4886-783E-D64C-B117-1C4B27EC19C9}" type="datetimeFigureOut">
              <a:rPr kumimoji="1" lang="ja-JP" altLang="en-US" smtClean="0"/>
              <a:pPr/>
              <a:t>12/7/15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2343-DF43-C944-963C-1E7AE3A596D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0678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4886-783E-D64C-B117-1C4B27EC19C9}" type="datetimeFigureOut">
              <a:rPr kumimoji="1" lang="ja-JP" altLang="en-US" smtClean="0"/>
              <a:pPr/>
              <a:t>12/7/15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2343-DF43-C944-963C-1E7AE3A596D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3133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4886-783E-D64C-B117-1C4B27EC19C9}" type="datetimeFigureOut">
              <a:rPr kumimoji="1" lang="ja-JP" altLang="en-US" smtClean="0"/>
              <a:pPr/>
              <a:t>12/7/15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2343-DF43-C944-963C-1E7AE3A596D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4056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4886-783E-D64C-B117-1C4B27EC19C9}" type="datetimeFigureOut">
              <a:rPr kumimoji="1" lang="ja-JP" altLang="en-US" smtClean="0"/>
              <a:pPr/>
              <a:t>12/7/15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2343-DF43-C944-963C-1E7AE3A596D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1535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4886-783E-D64C-B117-1C4B27EC19C9}" type="datetimeFigureOut">
              <a:rPr kumimoji="1" lang="ja-JP" altLang="en-US" smtClean="0"/>
              <a:pPr/>
              <a:t>12/7/15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2343-DF43-C944-963C-1E7AE3A596D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6869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4886-783E-D64C-B117-1C4B27EC19C9}" type="datetimeFigureOut">
              <a:rPr kumimoji="1" lang="ja-JP" altLang="en-US" smtClean="0"/>
              <a:pPr/>
              <a:t>12/7/15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2343-DF43-C944-963C-1E7AE3A596D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9143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4886-783E-D64C-B117-1C4B27EC19C9}" type="datetimeFigureOut">
              <a:rPr kumimoji="1" lang="ja-JP" altLang="en-US" smtClean="0"/>
              <a:pPr/>
              <a:t>12/7/15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2343-DF43-C944-963C-1E7AE3A596D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0660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4886-783E-D64C-B117-1C4B27EC19C9}" type="datetimeFigureOut">
              <a:rPr kumimoji="1" lang="ja-JP" altLang="en-US" smtClean="0"/>
              <a:pPr/>
              <a:t>12/7/15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2343-DF43-C944-963C-1E7AE3A596D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840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34886-783E-D64C-B117-1C4B27EC19C9}" type="datetimeFigureOut">
              <a:rPr kumimoji="1" lang="ja-JP" altLang="en-US" smtClean="0"/>
              <a:pPr/>
              <a:t>12/7/15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32343-DF43-C944-963C-1E7AE3A596D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0018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5.jpeg"/><Relationship Id="rId5" Type="http://schemas.openxmlformats.org/officeDocument/2006/relationships/image" Target="../media/image6.wmf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oleObject" Target="../embeddings/oleObject1.bin"/><Relationship Id="rId9" Type="http://schemas.openxmlformats.org/officeDocument/2006/relationships/image" Target="../media/image4.wmf"/><Relationship Id="rId10" Type="http://schemas.openxmlformats.org/officeDocument/2006/relationships/image" Target="../media/image9.jpeg"/><Relationship Id="rId11" Type="http://schemas.openxmlformats.org/officeDocument/2006/relationships/image" Target="../media/image10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microsoft.com/office/2007/relationships/hdphoto" Target="../media/hdphoto1.wdp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8.png"/><Relationship Id="rId5" Type="http://schemas.openxmlformats.org/officeDocument/2006/relationships/image" Target="../media/image32.png"/><Relationship Id="rId6" Type="http://schemas.openxmlformats.org/officeDocument/2006/relationships/image" Target="../media/image31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29.png"/><Relationship Id="rId10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" y="890111"/>
            <a:ext cx="9144000" cy="2353628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研究データマネージメントのため</a:t>
            </a:r>
            <a:r>
              <a:rPr lang="ja-JP" altLang="en-US" dirty="0" smtClean="0"/>
              <a:t>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情報</a:t>
            </a:r>
            <a:r>
              <a:rPr lang="ja-JP" altLang="en-US" dirty="0"/>
              <a:t>環境</a:t>
            </a:r>
            <a:r>
              <a:rPr lang="ja-JP" altLang="en-US" dirty="0" smtClean="0"/>
              <a:t>整備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Institutional Information Environment</a:t>
            </a:r>
            <a:br>
              <a:rPr lang="en-US" altLang="ja-JP" dirty="0" smtClean="0"/>
            </a:br>
            <a:r>
              <a:rPr lang="en-US" altLang="ja-JP" dirty="0" smtClean="0"/>
              <a:t>for Research Data Management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23011" y="3749040"/>
            <a:ext cx="7898670" cy="1636676"/>
          </a:xfrm>
        </p:spPr>
        <p:txBody>
          <a:bodyPr>
            <a:noAutofit/>
          </a:bodyPr>
          <a:lstStyle/>
          <a:p>
            <a:r>
              <a:rPr lang="ja-JP" altLang="en-US" dirty="0" smtClean="0">
                <a:solidFill>
                  <a:schemeClr val="tx1"/>
                </a:solidFill>
              </a:rPr>
              <a:t>梶田将司</a:t>
            </a:r>
            <a:r>
              <a:rPr lang="ja-JP" altLang="en-US" baseline="30000" dirty="0" smtClean="0">
                <a:solidFill>
                  <a:schemeClr val="tx1"/>
                </a:solidFill>
              </a:rPr>
              <a:t>*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†</a:t>
            </a:r>
            <a:r>
              <a:rPr lang="ja-JP" altLang="en-US" baseline="30000" dirty="0" smtClean="0">
                <a:solidFill>
                  <a:srgbClr val="FF0000"/>
                </a:solidFill>
              </a:rPr>
              <a:t>（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2015</a:t>
            </a:r>
            <a:r>
              <a:rPr lang="ja-JP" altLang="en-US" baseline="30000" dirty="0" smtClean="0">
                <a:solidFill>
                  <a:srgbClr val="FF0000"/>
                </a:solidFill>
              </a:rPr>
              <a:t>年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8</a:t>
            </a:r>
            <a:r>
              <a:rPr lang="ja-JP" altLang="en-US" baseline="30000" dirty="0" smtClean="0">
                <a:solidFill>
                  <a:srgbClr val="FF0000"/>
                </a:solidFill>
              </a:rPr>
              <a:t>月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〜</a:t>
            </a:r>
            <a:r>
              <a:rPr lang="ja-JP" altLang="en-US" baseline="30000" dirty="0" smtClean="0">
                <a:solidFill>
                  <a:srgbClr val="FF0000"/>
                </a:solidFill>
              </a:rPr>
              <a:t>）</a:t>
            </a:r>
            <a:r>
              <a:rPr lang="en-US" altLang="ja-JP" dirty="0" smtClean="0">
                <a:solidFill>
                  <a:schemeClr val="tx1"/>
                </a:solidFill>
              </a:rPr>
              <a:t>   Shoji Kajita, </a:t>
            </a:r>
            <a:r>
              <a:rPr lang="en-US" altLang="ja-JP" dirty="0" err="1" smtClean="0">
                <a:solidFill>
                  <a:schemeClr val="tx1"/>
                </a:solidFill>
              </a:rPr>
              <a:t>Ph.D</a:t>
            </a:r>
            <a:r>
              <a:rPr lang="en-US" altLang="ja-JP" dirty="0" smtClean="0">
                <a:solidFill>
                  <a:schemeClr val="tx1"/>
                </a:solidFill>
              </a:rPr>
              <a:t>  </a:t>
            </a:r>
          </a:p>
          <a:p>
            <a:r>
              <a:rPr lang="ja-JP" altLang="en-US" sz="2400" dirty="0" smtClean="0">
                <a:solidFill>
                  <a:schemeClr val="tx1"/>
                </a:solidFill>
              </a:rPr>
              <a:t>京都</a:t>
            </a:r>
            <a:r>
              <a:rPr lang="ja-JP" altLang="en-US" sz="2400" dirty="0">
                <a:solidFill>
                  <a:schemeClr val="tx1"/>
                </a:solidFill>
              </a:rPr>
              <a:t>大学情報環境機構</a:t>
            </a:r>
            <a:endParaRPr lang="en-US" altLang="ja-JP" sz="2400" dirty="0">
              <a:solidFill>
                <a:schemeClr val="tx1"/>
              </a:solidFill>
            </a:endParaRPr>
          </a:p>
          <a:p>
            <a:r>
              <a:rPr lang="en-US" altLang="ja-JP" sz="1800" dirty="0" smtClean="0">
                <a:solidFill>
                  <a:schemeClr val="tx1"/>
                </a:solidFill>
              </a:rPr>
              <a:t>*IT</a:t>
            </a:r>
            <a:r>
              <a:rPr lang="ja-JP" altLang="en-US" sz="1800" dirty="0" smtClean="0">
                <a:solidFill>
                  <a:schemeClr val="tx1"/>
                </a:solidFill>
              </a:rPr>
              <a:t>企画室教育支援部門</a:t>
            </a:r>
            <a:r>
              <a:rPr lang="en-US" altLang="ja-JP" sz="1800" dirty="0" smtClean="0">
                <a:solidFill>
                  <a:schemeClr val="tx1"/>
                </a:solidFill>
              </a:rPr>
              <a:t>   </a:t>
            </a:r>
            <a:r>
              <a:rPr lang="en-US" altLang="ja-JP" sz="1800" dirty="0" smtClean="0">
                <a:solidFill>
                  <a:srgbClr val="FF0000"/>
                </a:solidFill>
              </a:rPr>
              <a:t>†</a:t>
            </a:r>
            <a:r>
              <a:rPr lang="ja-JP" altLang="en-US" sz="1800" dirty="0" smtClean="0">
                <a:solidFill>
                  <a:srgbClr val="FF0000"/>
                </a:solidFill>
              </a:rPr>
              <a:t>研究</a:t>
            </a:r>
            <a:r>
              <a:rPr lang="ja-JP" altLang="en-US" sz="1800" dirty="0">
                <a:solidFill>
                  <a:srgbClr val="FF0000"/>
                </a:solidFill>
              </a:rPr>
              <a:t>支援部門</a:t>
            </a:r>
            <a:r>
              <a:rPr lang="en-US" altLang="ja-JP" sz="1800" dirty="0">
                <a:solidFill>
                  <a:srgbClr val="FF0000"/>
                </a:solidFill>
              </a:rPr>
              <a:t> </a:t>
            </a:r>
            <a:r>
              <a:rPr lang="en-US" altLang="ja-JP" sz="1800" dirty="0" smtClean="0">
                <a:solidFill>
                  <a:schemeClr val="tx1"/>
                </a:solidFill>
              </a:rPr>
              <a:t/>
            </a:r>
            <a:br>
              <a:rPr lang="en-US" altLang="ja-JP" sz="1800" dirty="0" smtClean="0">
                <a:solidFill>
                  <a:schemeClr val="tx1"/>
                </a:solidFill>
              </a:rPr>
            </a:br>
            <a:r>
              <a:rPr lang="ja-JP" altLang="en-US" sz="2400" dirty="0" smtClean="0">
                <a:solidFill>
                  <a:schemeClr val="tx1"/>
                </a:solidFill>
              </a:rPr>
              <a:t>京都</a:t>
            </a:r>
            <a:r>
              <a:rPr lang="ja-JP" altLang="en-US" sz="2400" dirty="0">
                <a:solidFill>
                  <a:schemeClr val="tx1"/>
                </a:solidFill>
              </a:rPr>
              <a:t>大学学術情報メディアセンター</a:t>
            </a:r>
            <a:endParaRPr lang="en-US" altLang="ja-JP" sz="2400" dirty="0">
              <a:solidFill>
                <a:schemeClr val="tx1"/>
              </a:solidFill>
            </a:endParaRPr>
          </a:p>
          <a:p>
            <a:r>
              <a:rPr lang="en-US" altLang="ja-JP" sz="1600" dirty="0">
                <a:solidFill>
                  <a:schemeClr val="tx1"/>
                </a:solidFill>
              </a:rPr>
              <a:t> </a:t>
            </a:r>
            <a:r>
              <a:rPr lang="en-US" altLang="ja-JP" sz="1600" dirty="0" smtClean="0">
                <a:solidFill>
                  <a:schemeClr val="tx1"/>
                </a:solidFill>
              </a:rPr>
              <a:t>* </a:t>
            </a:r>
            <a:r>
              <a:rPr lang="ja-JP" altLang="en-US" sz="1600" dirty="0" smtClean="0">
                <a:solidFill>
                  <a:schemeClr val="tx1"/>
                </a:solidFill>
              </a:rPr>
              <a:t>連携</a:t>
            </a:r>
            <a:r>
              <a:rPr lang="ja-JP" altLang="en-US" sz="1600" dirty="0">
                <a:solidFill>
                  <a:schemeClr val="tx1"/>
                </a:solidFill>
              </a:rPr>
              <a:t>研究部門教育学習支援環境</a:t>
            </a:r>
            <a:r>
              <a:rPr lang="ja-JP" altLang="en-US" sz="1600" dirty="0" smtClean="0">
                <a:solidFill>
                  <a:schemeClr val="tx1"/>
                </a:solidFill>
              </a:rPr>
              <a:t>分野</a:t>
            </a:r>
            <a:endParaRPr lang="en-US" altLang="ja-JP" sz="1600" dirty="0" smtClean="0">
              <a:solidFill>
                <a:schemeClr val="tx1"/>
              </a:solidFill>
            </a:endParaRPr>
          </a:p>
          <a:p>
            <a:r>
              <a:rPr lang="en-US" altLang="ja-JP" sz="2400" dirty="0" smtClean="0">
                <a:solidFill>
                  <a:schemeClr val="tx1"/>
                </a:solidFill>
              </a:rPr>
              <a:t>Academic Center for Computing and Media Study</a:t>
            </a:r>
          </a:p>
          <a:p>
            <a:r>
              <a:rPr lang="en-US" altLang="ja-JP" sz="2400" dirty="0" smtClean="0">
                <a:solidFill>
                  <a:schemeClr val="tx1"/>
                </a:solidFill>
              </a:rPr>
              <a:t>Kyoto University</a:t>
            </a:r>
            <a:endParaRPr lang="en-US" altLang="ja-JP" sz="2400" dirty="0">
              <a:solidFill>
                <a:schemeClr val="tx1"/>
              </a:solidFill>
            </a:endParaRPr>
          </a:p>
          <a:p>
            <a:endParaRPr kumimoji="1" lang="ja-JP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06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“Academic Refactoring”</a:t>
            </a:r>
            <a:endParaRPr kumimoji="1" lang="ja-JP" altLang="en-US" dirty="0"/>
          </a:p>
        </p:txBody>
      </p:sp>
      <p:sp>
        <p:nvSpPr>
          <p:cNvPr id="5" name="Oval 2"/>
          <p:cNvSpPr>
            <a:spLocks noChangeArrowheads="1"/>
          </p:cNvSpPr>
          <p:nvPr/>
        </p:nvSpPr>
        <p:spPr bwMode="auto">
          <a:xfrm>
            <a:off x="2601295" y="1383761"/>
            <a:ext cx="3943350" cy="394335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tIns="2160000" bIns="0" anchor="b" anchorCtr="1">
            <a:prstTxWarp prst="textNoShape">
              <a:avLst/>
            </a:prstTxWarp>
          </a:bodyPr>
          <a:lstStyle/>
          <a:p>
            <a:endParaRPr lang="ja-JP" altLang="en-US" sz="2800">
              <a:solidFill>
                <a:srgbClr val="000000"/>
              </a:solidFill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3150570" y="2145761"/>
            <a:ext cx="2879725" cy="2413000"/>
            <a:chOff x="2143" y="1632"/>
            <a:chExt cx="1965" cy="1520"/>
          </a:xfrm>
        </p:grpSpPr>
        <p:sp>
          <p:nvSpPr>
            <p:cNvPr id="32" name="AutoShape 5"/>
            <p:cNvSpPr>
              <a:spLocks noChangeAspect="1" noChangeArrowheads="1"/>
            </p:cNvSpPr>
            <p:nvPr/>
          </p:nvSpPr>
          <p:spPr bwMode="auto">
            <a:xfrm>
              <a:off x="2143" y="1632"/>
              <a:ext cx="1965" cy="1519"/>
            </a:xfrm>
            <a:prstGeom prst="hexagon">
              <a:avLst>
                <a:gd name="adj" fmla="val 32340"/>
                <a:gd name="vf" fmla="val 115470"/>
              </a:avLst>
            </a:prstGeom>
            <a:solidFill>
              <a:srgbClr val="CCFF66"/>
            </a:solidFill>
            <a:ln w="2222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3" name="Line 6"/>
            <p:cNvSpPr>
              <a:spLocks noChangeShapeType="1"/>
            </p:cNvSpPr>
            <p:nvPr/>
          </p:nvSpPr>
          <p:spPr bwMode="auto">
            <a:xfrm>
              <a:off x="2143" y="2392"/>
              <a:ext cx="1965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4" name="Line 7"/>
            <p:cNvSpPr>
              <a:spLocks noChangeShapeType="1"/>
            </p:cNvSpPr>
            <p:nvPr/>
          </p:nvSpPr>
          <p:spPr bwMode="auto">
            <a:xfrm>
              <a:off x="3068" y="2400"/>
              <a:ext cx="481" cy="74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5" name="Line 8"/>
            <p:cNvSpPr>
              <a:spLocks noChangeShapeType="1"/>
            </p:cNvSpPr>
            <p:nvPr/>
          </p:nvSpPr>
          <p:spPr bwMode="auto">
            <a:xfrm>
              <a:off x="2675" y="1632"/>
              <a:ext cx="468" cy="79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" name="Line 9"/>
            <p:cNvSpPr>
              <a:spLocks noChangeShapeType="1"/>
            </p:cNvSpPr>
            <p:nvPr/>
          </p:nvSpPr>
          <p:spPr bwMode="auto">
            <a:xfrm flipH="1">
              <a:off x="3111" y="1635"/>
              <a:ext cx="468" cy="76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7" name="Line 10"/>
            <p:cNvSpPr>
              <a:spLocks noChangeShapeType="1"/>
            </p:cNvSpPr>
            <p:nvPr/>
          </p:nvSpPr>
          <p:spPr bwMode="auto">
            <a:xfrm flipH="1">
              <a:off x="2637" y="2384"/>
              <a:ext cx="483" cy="76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980833" y="4202075"/>
            <a:ext cx="1219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000" dirty="0" smtClean="0">
                <a:solidFill>
                  <a:srgbClr val="000000"/>
                </a:solidFill>
              </a:rPr>
              <a:t>Research</a:t>
            </a:r>
            <a:endParaRPr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3921564" y="2052623"/>
            <a:ext cx="13403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000" dirty="0" smtClean="0">
                <a:solidFill>
                  <a:srgbClr val="000000"/>
                </a:solidFill>
              </a:rPr>
              <a:t>Education</a:t>
            </a:r>
            <a:endParaRPr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 rot="3423181">
            <a:off x="4791889" y="2557948"/>
            <a:ext cx="13716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600" dirty="0" smtClean="0">
                <a:solidFill>
                  <a:srgbClr val="000000"/>
                </a:solidFill>
              </a:rPr>
              <a:t>Technology</a:t>
            </a:r>
            <a:br>
              <a:rPr lang="en-US" altLang="ja-JP" sz="1600" dirty="0" smtClean="0">
                <a:solidFill>
                  <a:srgbClr val="000000"/>
                </a:solidFill>
              </a:rPr>
            </a:br>
            <a:r>
              <a:rPr lang="en-US" altLang="ja-JP" sz="1600" dirty="0" smtClean="0">
                <a:solidFill>
                  <a:srgbClr val="000000"/>
                </a:solidFill>
              </a:rPr>
              <a:t>Transfer</a:t>
            </a:r>
            <a:endParaRPr lang="ja-JP" altLang="en-US" sz="1600" dirty="0">
              <a:solidFill>
                <a:srgbClr val="000000"/>
              </a:solidFill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 rot="14233158">
            <a:off x="3234962" y="3553641"/>
            <a:ext cx="108267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600" dirty="0" smtClean="0">
                <a:solidFill>
                  <a:srgbClr val="000000"/>
                </a:solidFill>
              </a:rPr>
              <a:t>Intentional</a:t>
            </a:r>
            <a:br>
              <a:rPr lang="en-US" altLang="ja-JP" sz="1600" dirty="0" smtClean="0">
                <a:solidFill>
                  <a:srgbClr val="000000"/>
                </a:solidFill>
              </a:rPr>
            </a:br>
            <a:r>
              <a:rPr lang="en-US" altLang="ja-JP" sz="1600" dirty="0" smtClean="0">
                <a:solidFill>
                  <a:srgbClr val="000000"/>
                </a:solidFill>
              </a:rPr>
              <a:t>Relations</a:t>
            </a:r>
            <a:endParaRPr lang="ja-JP" altLang="en-US" sz="1600" dirty="0">
              <a:solidFill>
                <a:srgbClr val="000000"/>
              </a:solidFill>
            </a:endParaRP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 rot="7361783">
            <a:off x="4760357" y="3726911"/>
            <a:ext cx="1371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600" dirty="0" smtClean="0">
                <a:solidFill>
                  <a:srgbClr val="000000"/>
                </a:solidFill>
              </a:rPr>
              <a:t>Management</a:t>
            </a:r>
            <a:endParaRPr lang="ja-JP" altLang="en-US" sz="1600" dirty="0">
              <a:solidFill>
                <a:srgbClr val="000000"/>
              </a:solidFill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 rot="18132514">
            <a:off x="3045884" y="2599529"/>
            <a:ext cx="13716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600" dirty="0" err="1" smtClean="0">
                <a:solidFill>
                  <a:srgbClr val="000000"/>
                </a:solidFill>
              </a:rPr>
              <a:t>Administ</a:t>
            </a:r>
            <a:r>
              <a:rPr lang="en-US" altLang="ja-JP" sz="1600" dirty="0" smtClean="0">
                <a:solidFill>
                  <a:srgbClr val="000000"/>
                </a:solidFill>
              </a:rPr>
              <a:t>-</a:t>
            </a:r>
            <a:br>
              <a:rPr lang="en-US" altLang="ja-JP" sz="1600" dirty="0" smtClean="0">
                <a:solidFill>
                  <a:srgbClr val="000000"/>
                </a:solidFill>
              </a:rPr>
            </a:br>
            <a:r>
              <a:rPr lang="en-US" altLang="ja-JP" sz="1600" dirty="0" smtClean="0">
                <a:solidFill>
                  <a:srgbClr val="000000"/>
                </a:solidFill>
              </a:rPr>
              <a:t>rations</a:t>
            </a:r>
            <a:endParaRPr lang="ja-JP" altLang="en-US" sz="1600" dirty="0">
              <a:solidFill>
                <a:srgbClr val="000000"/>
              </a:solidFill>
            </a:endParaRP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3896695" y="2660111"/>
            <a:ext cx="1371600" cy="1371600"/>
          </a:xfrm>
          <a:prstGeom prst="ellipse">
            <a:avLst/>
          </a:prstGeom>
          <a:solidFill>
            <a:srgbClr val="FFFF00"/>
          </a:solidFill>
          <a:ln w="22225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2400" dirty="0" smtClean="0">
                <a:solidFill>
                  <a:srgbClr val="000000"/>
                </a:solidFill>
              </a:rPr>
              <a:t>Student</a:t>
            </a:r>
            <a:br>
              <a:rPr lang="en-US" altLang="ja-JP" sz="2400" dirty="0" smtClean="0">
                <a:solidFill>
                  <a:srgbClr val="000000"/>
                </a:solidFill>
              </a:rPr>
            </a:br>
            <a:r>
              <a:rPr lang="en-US" altLang="ja-JP" sz="2400" dirty="0" smtClean="0">
                <a:solidFill>
                  <a:srgbClr val="000000"/>
                </a:solidFill>
              </a:rPr>
              <a:t>Faculty</a:t>
            </a:r>
            <a:br>
              <a:rPr lang="en-US" altLang="ja-JP" sz="2400" dirty="0" smtClean="0">
                <a:solidFill>
                  <a:srgbClr val="000000"/>
                </a:solidFill>
              </a:rPr>
            </a:br>
            <a:r>
              <a:rPr lang="en-US" altLang="ja-JP" sz="2400" dirty="0" smtClean="0">
                <a:solidFill>
                  <a:srgbClr val="000000"/>
                </a:solidFill>
              </a:rPr>
              <a:t>Staff</a:t>
            </a:r>
            <a:endParaRPr lang="ja-JP" altLang="en-US" sz="2400" dirty="0">
              <a:solidFill>
                <a:srgbClr val="000000"/>
              </a:solidFill>
            </a:endParaRPr>
          </a:p>
        </p:txBody>
      </p:sp>
      <p:grpSp>
        <p:nvGrpSpPr>
          <p:cNvPr id="14" name="Group 18"/>
          <p:cNvGrpSpPr>
            <a:grpSpLocks/>
          </p:cNvGrpSpPr>
          <p:nvPr/>
        </p:nvGrpSpPr>
        <p:grpSpPr bwMode="auto">
          <a:xfrm>
            <a:off x="5285088" y="3406240"/>
            <a:ext cx="2405348" cy="573088"/>
            <a:chOff x="3599" y="2426"/>
            <a:chExt cx="1642" cy="361"/>
          </a:xfrm>
        </p:grpSpPr>
        <p:cxnSp>
          <p:nvCxnSpPr>
            <p:cNvPr id="30" name="AutoShape 20"/>
            <p:cNvCxnSpPr>
              <a:cxnSpLocks noChangeShapeType="1"/>
            </p:cNvCxnSpPr>
            <p:nvPr/>
          </p:nvCxnSpPr>
          <p:spPr bwMode="auto">
            <a:xfrm rot="10800000">
              <a:off x="3599" y="2426"/>
              <a:ext cx="1009" cy="251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31" name="AutoShape 21"/>
            <p:cNvSpPr>
              <a:spLocks noChangeArrowheads="1"/>
            </p:cNvSpPr>
            <p:nvPr/>
          </p:nvSpPr>
          <p:spPr bwMode="auto">
            <a:xfrm>
              <a:off x="4521" y="2544"/>
              <a:ext cx="720" cy="243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36000" rIns="0" bIns="36000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ja-JP" dirty="0" smtClean="0">
                  <a:solidFill>
                    <a:srgbClr val="000000"/>
                  </a:solidFill>
                </a:rPr>
                <a:t>People</a:t>
              </a:r>
              <a:endParaRPr lang="ja-JP" alt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5" name="Group 22"/>
          <p:cNvGrpSpPr>
            <a:grpSpLocks/>
          </p:cNvGrpSpPr>
          <p:nvPr/>
        </p:nvGrpSpPr>
        <p:grpSpPr bwMode="auto">
          <a:xfrm>
            <a:off x="1241129" y="2028288"/>
            <a:ext cx="2265663" cy="744538"/>
            <a:chOff x="840" y="1558"/>
            <a:chExt cx="1546" cy="469"/>
          </a:xfrm>
        </p:grpSpPr>
        <p:cxnSp>
          <p:nvCxnSpPr>
            <p:cNvPr id="28" name="AutoShape 23"/>
            <p:cNvCxnSpPr>
              <a:cxnSpLocks noChangeShapeType="1"/>
            </p:cNvCxnSpPr>
            <p:nvPr/>
          </p:nvCxnSpPr>
          <p:spPr bwMode="auto">
            <a:xfrm>
              <a:off x="1680" y="1623"/>
              <a:ext cx="706" cy="404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29" name="AutoShape 25"/>
            <p:cNvSpPr>
              <a:spLocks noChangeArrowheads="1"/>
            </p:cNvSpPr>
            <p:nvPr/>
          </p:nvSpPr>
          <p:spPr bwMode="auto">
            <a:xfrm>
              <a:off x="840" y="1558"/>
              <a:ext cx="1008" cy="243"/>
            </a:xfrm>
            <a:prstGeom prst="roundRect">
              <a:avLst>
                <a:gd name="adj" fmla="val 50000"/>
              </a:avLst>
            </a:prstGeom>
            <a:solidFill>
              <a:srgbClr val="F79646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36000" rIns="0" bIns="36000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ja-JP" dirty="0" smtClean="0">
                  <a:solidFill>
                    <a:srgbClr val="000000"/>
                  </a:solidFill>
                </a:rPr>
                <a:t>Activity</a:t>
              </a:r>
              <a:endParaRPr lang="ja-JP" alt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6" name="Group 26"/>
          <p:cNvGrpSpPr>
            <a:grpSpLocks/>
          </p:cNvGrpSpPr>
          <p:nvPr/>
        </p:nvGrpSpPr>
        <p:grpSpPr bwMode="auto">
          <a:xfrm>
            <a:off x="1314443" y="4296856"/>
            <a:ext cx="1874464" cy="1089032"/>
            <a:chOff x="764" y="2987"/>
            <a:chExt cx="1279" cy="686"/>
          </a:xfrm>
        </p:grpSpPr>
        <p:cxnSp>
          <p:nvCxnSpPr>
            <p:cNvPr id="26" name="AutoShape 29"/>
            <p:cNvCxnSpPr>
              <a:cxnSpLocks noChangeShapeType="1"/>
              <a:endCxn id="5" idx="3"/>
            </p:cNvCxnSpPr>
            <p:nvPr/>
          </p:nvCxnSpPr>
          <p:spPr bwMode="auto">
            <a:xfrm flipV="1">
              <a:off x="1711" y="2987"/>
              <a:ext cx="332" cy="271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27" name="AutoShape 28"/>
            <p:cNvSpPr>
              <a:spLocks noChangeArrowheads="1"/>
            </p:cNvSpPr>
            <p:nvPr/>
          </p:nvSpPr>
          <p:spPr bwMode="auto">
            <a:xfrm>
              <a:off x="764" y="3430"/>
              <a:ext cx="1056" cy="243"/>
            </a:xfrm>
            <a:prstGeom prst="roundRect">
              <a:avLst>
                <a:gd name="adj" fmla="val 50000"/>
              </a:avLst>
            </a:prstGeom>
            <a:solidFill>
              <a:srgbClr val="F79646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36000" rIns="0" bIns="36000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ja-JP" dirty="0" smtClean="0">
                  <a:solidFill>
                    <a:srgbClr val="000000"/>
                  </a:solidFill>
                </a:rPr>
                <a:t>Infrastructure</a:t>
              </a:r>
              <a:endParaRPr lang="ja-JP" alt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17" name="Text Box 30"/>
          <p:cNvSpPr txBox="1">
            <a:spLocks noChangeArrowheads="1"/>
          </p:cNvSpPr>
          <p:nvPr/>
        </p:nvSpPr>
        <p:spPr bwMode="auto">
          <a:xfrm>
            <a:off x="3593483" y="1688561"/>
            <a:ext cx="1055687" cy="3476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0" tIns="36000" rIns="0" bIns="360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>
                <a:solidFill>
                  <a:srgbClr val="000000"/>
                </a:solidFill>
              </a:rPr>
              <a:t>Campus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4652345" y="1688561"/>
            <a:ext cx="1055688" cy="3476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0" tIns="36000" rIns="0" bIns="36000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dirty="0" smtClean="0">
                <a:solidFill>
                  <a:srgbClr val="000000"/>
                </a:solidFill>
              </a:rPr>
              <a:t>Classroom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19" name="Text Box 32"/>
          <p:cNvSpPr txBox="1">
            <a:spLocks noChangeArrowheads="1"/>
          </p:cNvSpPr>
          <p:nvPr/>
        </p:nvSpPr>
        <p:spPr bwMode="auto">
          <a:xfrm>
            <a:off x="5321213" y="2154227"/>
            <a:ext cx="1054100" cy="3476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0" tIns="36000" rIns="0" bIns="36000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dirty="0" smtClean="0">
                <a:solidFill>
                  <a:srgbClr val="000000"/>
                </a:solidFill>
              </a:rPr>
              <a:t>Facility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20" name="Text Box 33"/>
          <p:cNvSpPr txBox="1">
            <a:spLocks noChangeArrowheads="1"/>
          </p:cNvSpPr>
          <p:nvPr/>
        </p:nvSpPr>
        <p:spPr bwMode="auto">
          <a:xfrm>
            <a:off x="4623769" y="4600562"/>
            <a:ext cx="1054100" cy="626701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0" tIns="36000" rIns="0" bIns="360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>
                <a:solidFill>
                  <a:srgbClr val="000000"/>
                </a:solidFill>
              </a:rPr>
              <a:t>Water &amp; sewage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21" name="Text Box 34"/>
          <p:cNvSpPr txBox="1">
            <a:spLocks noChangeArrowheads="1"/>
          </p:cNvSpPr>
          <p:nvPr/>
        </p:nvSpPr>
        <p:spPr bwMode="auto">
          <a:xfrm>
            <a:off x="3593483" y="4660361"/>
            <a:ext cx="1055687" cy="3476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0" tIns="36000" rIns="0" bIns="360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>
                <a:solidFill>
                  <a:srgbClr val="000000"/>
                </a:solidFill>
              </a:rPr>
              <a:t>Electricity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22" name="Text Box 35"/>
          <p:cNvSpPr txBox="1">
            <a:spLocks noChangeArrowheads="1"/>
          </p:cNvSpPr>
          <p:nvPr/>
        </p:nvSpPr>
        <p:spPr bwMode="auto">
          <a:xfrm>
            <a:off x="5285758" y="4203161"/>
            <a:ext cx="1055687" cy="3476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0" tIns="36000" rIns="0" bIns="36000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dirty="0" smtClean="0">
                <a:solidFill>
                  <a:srgbClr val="000000"/>
                </a:solidFill>
              </a:rPr>
              <a:t>Gas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23" name="Text Box 36"/>
          <p:cNvSpPr txBox="1">
            <a:spLocks noChangeArrowheads="1"/>
          </p:cNvSpPr>
          <p:nvPr/>
        </p:nvSpPr>
        <p:spPr bwMode="auto">
          <a:xfrm>
            <a:off x="2601295" y="4126961"/>
            <a:ext cx="1208088" cy="34970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0" tIns="36000" rIns="0" bIns="36000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dirty="0" smtClean="0">
                <a:solidFill>
                  <a:srgbClr val="000000"/>
                </a:solidFill>
              </a:rPr>
              <a:t>Regulations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24" name="Text Box 37"/>
          <p:cNvSpPr txBox="1">
            <a:spLocks noChangeArrowheads="1"/>
          </p:cNvSpPr>
          <p:nvPr/>
        </p:nvSpPr>
        <p:spPr bwMode="auto">
          <a:xfrm>
            <a:off x="5638183" y="3669761"/>
            <a:ext cx="1054100" cy="3476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0" tIns="36000" rIns="0" bIns="36000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dirty="0">
                <a:solidFill>
                  <a:srgbClr val="000000"/>
                </a:solidFill>
              </a:rPr>
              <a:t>IT</a:t>
            </a:r>
          </a:p>
        </p:txBody>
      </p:sp>
      <p:sp>
        <p:nvSpPr>
          <p:cNvPr id="25" name="Text Box 38"/>
          <p:cNvSpPr txBox="1">
            <a:spLocks noChangeArrowheads="1"/>
          </p:cNvSpPr>
          <p:nvPr/>
        </p:nvSpPr>
        <p:spPr bwMode="auto">
          <a:xfrm>
            <a:off x="2287628" y="3561873"/>
            <a:ext cx="1054100" cy="3476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0" tIns="36000" rIns="0" bIns="36000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dirty="0" smtClean="0">
                <a:solidFill>
                  <a:srgbClr val="000000"/>
                </a:solidFill>
              </a:rPr>
              <a:t>Security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38" name="角丸四角形 37"/>
          <p:cNvSpPr/>
          <p:nvPr/>
        </p:nvSpPr>
        <p:spPr>
          <a:xfrm>
            <a:off x="540330" y="5411079"/>
            <a:ext cx="8103887" cy="1347275"/>
          </a:xfrm>
          <a:prstGeom prst="roundRect">
            <a:avLst>
              <a:gd name="adj" fmla="val 2254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altLang="ja-JP" sz="2800" dirty="0">
                <a:solidFill>
                  <a:schemeClr val="tx1"/>
                </a:solidFill>
              </a:rPr>
              <a:t>we refer to the process as</a:t>
            </a:r>
          </a:p>
          <a:p>
            <a:pPr algn="ctr"/>
            <a:r>
              <a:rPr lang="en-US" altLang="ja-JP" sz="2800" dirty="0">
                <a:solidFill>
                  <a:schemeClr val="tx1"/>
                </a:solidFill>
              </a:rPr>
              <a:t>Academic Refactoring, which re-designs </a:t>
            </a:r>
            <a:r>
              <a:rPr lang="en-US" altLang="ja-JP" sz="2800" dirty="0" err="1" smtClean="0">
                <a:solidFill>
                  <a:schemeClr val="tx1"/>
                </a:solidFill>
              </a:rPr>
              <a:t>PaaS</a:t>
            </a:r>
            <a:r>
              <a:rPr lang="en-US" altLang="ja-JP" sz="2800" dirty="0" smtClean="0">
                <a:solidFill>
                  <a:schemeClr val="tx1"/>
                </a:solidFill>
              </a:rPr>
              <a:t>, </a:t>
            </a:r>
            <a:r>
              <a:rPr lang="en-US" altLang="ja-JP" sz="2800" dirty="0" err="1" smtClean="0">
                <a:solidFill>
                  <a:schemeClr val="tx1"/>
                </a:solidFill>
              </a:rPr>
              <a:t>SaaS</a:t>
            </a:r>
            <a:r>
              <a:rPr lang="en-US" altLang="ja-JP" sz="2800" dirty="0" smtClean="0">
                <a:solidFill>
                  <a:schemeClr val="tx1"/>
                </a:solidFill>
              </a:rPr>
              <a:t> and </a:t>
            </a:r>
            <a:r>
              <a:rPr lang="en-US" altLang="ja-JP" sz="2800" dirty="0" err="1" smtClean="0">
                <a:solidFill>
                  <a:schemeClr val="tx1"/>
                </a:solidFill>
              </a:rPr>
              <a:t>IaaS</a:t>
            </a:r>
            <a:r>
              <a:rPr lang="en-US" altLang="ja-JP" sz="2800" dirty="0" smtClean="0">
                <a:solidFill>
                  <a:schemeClr val="tx1"/>
                </a:solidFill>
              </a:rPr>
              <a:t> layers to support people, activity and infra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39" name="角丸四角形吹き出し 38"/>
          <p:cNvSpPr/>
          <p:nvPr/>
        </p:nvSpPr>
        <p:spPr bwMode="auto">
          <a:xfrm>
            <a:off x="7225024" y="4323505"/>
            <a:ext cx="1255939" cy="479425"/>
          </a:xfrm>
          <a:prstGeom prst="wedgeRoundRectCallout">
            <a:avLst>
              <a:gd name="adj1" fmla="val -41546"/>
              <a:gd name="adj2" fmla="val -11357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altLang="ja-JP" sz="2400" dirty="0" err="1" smtClean="0">
                <a:solidFill>
                  <a:srgbClr val="000000"/>
                </a:solidFill>
              </a:rPr>
              <a:t>SaaS</a:t>
            </a:r>
            <a:r>
              <a:rPr lang="en-US" altLang="ja-JP" sz="2400" dirty="0" smtClean="0">
                <a:solidFill>
                  <a:srgbClr val="000000"/>
                </a:solidFill>
              </a:rPr>
              <a:t> L.</a:t>
            </a:r>
            <a:endParaRPr lang="ja-JP" altLang="en-US" sz="2400" dirty="0">
              <a:solidFill>
                <a:srgbClr val="000000"/>
              </a:solidFill>
            </a:endParaRPr>
          </a:p>
        </p:txBody>
      </p:sp>
      <p:sp>
        <p:nvSpPr>
          <p:cNvPr id="40" name="角丸四角形吹き出し 39"/>
          <p:cNvSpPr/>
          <p:nvPr/>
        </p:nvSpPr>
        <p:spPr bwMode="auto">
          <a:xfrm>
            <a:off x="245672" y="2856678"/>
            <a:ext cx="1255939" cy="479425"/>
          </a:xfrm>
          <a:prstGeom prst="wedgeRoundRectCallout">
            <a:avLst>
              <a:gd name="adj1" fmla="val 50375"/>
              <a:gd name="adj2" fmla="val -13985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altLang="ja-JP" sz="2400" dirty="0" err="1" smtClean="0">
                <a:solidFill>
                  <a:srgbClr val="000000"/>
                </a:solidFill>
              </a:rPr>
              <a:t>PaaS</a:t>
            </a:r>
            <a:r>
              <a:rPr lang="en-US" altLang="ja-JP" sz="2400" dirty="0" smtClean="0">
                <a:solidFill>
                  <a:srgbClr val="000000"/>
                </a:solidFill>
              </a:rPr>
              <a:t> L.</a:t>
            </a:r>
            <a:endParaRPr lang="ja-JP" altLang="en-US" sz="2400" dirty="0">
              <a:solidFill>
                <a:srgbClr val="000000"/>
              </a:solidFill>
            </a:endParaRPr>
          </a:p>
        </p:txBody>
      </p:sp>
      <p:sp>
        <p:nvSpPr>
          <p:cNvPr id="41" name="角丸四角形吹き出し 40"/>
          <p:cNvSpPr/>
          <p:nvPr/>
        </p:nvSpPr>
        <p:spPr bwMode="auto">
          <a:xfrm>
            <a:off x="686473" y="3887248"/>
            <a:ext cx="1255939" cy="479425"/>
          </a:xfrm>
          <a:prstGeom prst="wedgeRoundRectCallout">
            <a:avLst>
              <a:gd name="adj1" fmla="val 42019"/>
              <a:gd name="adj2" fmla="val 17322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altLang="ja-JP" sz="2400" dirty="0" err="1" smtClean="0">
                <a:solidFill>
                  <a:srgbClr val="000000"/>
                </a:solidFill>
              </a:rPr>
              <a:t>IaaS</a:t>
            </a:r>
            <a:r>
              <a:rPr lang="en-US" altLang="ja-JP" sz="2400" dirty="0" smtClean="0">
                <a:solidFill>
                  <a:srgbClr val="000000"/>
                </a:solidFill>
              </a:rPr>
              <a:t> L.</a:t>
            </a:r>
            <a:endParaRPr lang="ja-JP" alt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149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雲 18"/>
          <p:cNvSpPr/>
          <p:nvPr/>
        </p:nvSpPr>
        <p:spPr bwMode="auto">
          <a:xfrm>
            <a:off x="2289660" y="1752600"/>
            <a:ext cx="4472724" cy="1869833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 sz="3200" b="1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8" name="雲 17"/>
          <p:cNvSpPr/>
          <p:nvPr/>
        </p:nvSpPr>
        <p:spPr bwMode="auto">
          <a:xfrm>
            <a:off x="2289660" y="3834914"/>
            <a:ext cx="4472724" cy="1869833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altLang="ja-JP" sz="3200" b="1" dirty="0">
                <a:latin typeface="Verdana"/>
                <a:cs typeface="Verdana"/>
              </a:rPr>
              <a:t>Community</a:t>
            </a:r>
            <a:endParaRPr lang="ja-JP" altLang="en-US" sz="3200" b="1" dirty="0">
              <a:latin typeface="Verdana"/>
              <a:cs typeface="Verdana"/>
            </a:endParaRPr>
          </a:p>
        </p:txBody>
      </p:sp>
      <p:sp>
        <p:nvSpPr>
          <p:cNvPr id="33805" name="Arc 4"/>
          <p:cNvSpPr>
            <a:spLocks/>
          </p:cNvSpPr>
          <p:nvPr/>
        </p:nvSpPr>
        <p:spPr bwMode="auto">
          <a:xfrm rot="5400000">
            <a:off x="4678454" y="2778341"/>
            <a:ext cx="1413715" cy="1676010"/>
          </a:xfrm>
          <a:custGeom>
            <a:avLst/>
            <a:gdLst>
              <a:gd name="T0" fmla="*/ 0 w 39432"/>
              <a:gd name="T1" fmla="*/ 587018 h 21600"/>
              <a:gd name="T2" fmla="*/ 844978 w 39432"/>
              <a:gd name="T3" fmla="*/ 598241 h 21600"/>
              <a:gd name="T4" fmla="*/ 421332 w 39432"/>
              <a:gd name="T5" fmla="*/ 1001784 h 21600"/>
              <a:gd name="T6" fmla="*/ 0 60000 65536"/>
              <a:gd name="T7" fmla="*/ 0 60000 65536"/>
              <a:gd name="T8" fmla="*/ 0 60000 65536"/>
              <a:gd name="T9" fmla="*/ 0 w 39432"/>
              <a:gd name="T10" fmla="*/ 0 h 21600"/>
              <a:gd name="T11" fmla="*/ 39432 w 3943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432" h="21600" fill="none" extrusionOk="0">
                <a:moveTo>
                  <a:pt x="0" y="12657"/>
                </a:moveTo>
                <a:cubicBezTo>
                  <a:pt x="3506" y="4948"/>
                  <a:pt x="11193" y="-1"/>
                  <a:pt x="19662" y="-1"/>
                </a:cubicBezTo>
                <a:cubicBezTo>
                  <a:pt x="28226" y="-1"/>
                  <a:pt x="35982" y="5060"/>
                  <a:pt x="39431" y="12899"/>
                </a:cubicBezTo>
              </a:path>
              <a:path w="39432" h="21600" stroke="0" extrusionOk="0">
                <a:moveTo>
                  <a:pt x="0" y="12657"/>
                </a:moveTo>
                <a:cubicBezTo>
                  <a:pt x="3506" y="4948"/>
                  <a:pt x="11193" y="-1"/>
                  <a:pt x="19662" y="-1"/>
                </a:cubicBezTo>
                <a:cubicBezTo>
                  <a:pt x="28226" y="-1"/>
                  <a:pt x="35982" y="5060"/>
                  <a:pt x="39431" y="12899"/>
                </a:cubicBezTo>
                <a:lnTo>
                  <a:pt x="19662" y="21600"/>
                </a:lnTo>
                <a:close/>
              </a:path>
            </a:pathLst>
          </a:custGeom>
          <a:noFill/>
          <a:ln w="1143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sz="3200"/>
          </a:p>
        </p:txBody>
      </p:sp>
      <p:sp>
        <p:nvSpPr>
          <p:cNvPr id="33806" name="Arc 5"/>
          <p:cNvSpPr>
            <a:spLocks/>
          </p:cNvSpPr>
          <p:nvPr/>
        </p:nvSpPr>
        <p:spPr bwMode="auto">
          <a:xfrm rot="5400000" flipH="1" flipV="1">
            <a:off x="2868443" y="2778333"/>
            <a:ext cx="1413713" cy="1676015"/>
          </a:xfrm>
          <a:custGeom>
            <a:avLst/>
            <a:gdLst>
              <a:gd name="T0" fmla="*/ 0 w 39432"/>
              <a:gd name="T1" fmla="*/ 587019 h 21600"/>
              <a:gd name="T2" fmla="*/ 844977 w 39432"/>
              <a:gd name="T3" fmla="*/ 598243 h 21600"/>
              <a:gd name="T4" fmla="*/ 421331 w 39432"/>
              <a:gd name="T5" fmla="*/ 1001787 h 21600"/>
              <a:gd name="T6" fmla="*/ 0 60000 65536"/>
              <a:gd name="T7" fmla="*/ 0 60000 65536"/>
              <a:gd name="T8" fmla="*/ 0 60000 65536"/>
              <a:gd name="T9" fmla="*/ 0 w 39432"/>
              <a:gd name="T10" fmla="*/ 0 h 21600"/>
              <a:gd name="T11" fmla="*/ 39432 w 3943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432" h="21600" fill="none" extrusionOk="0">
                <a:moveTo>
                  <a:pt x="0" y="12657"/>
                </a:moveTo>
                <a:cubicBezTo>
                  <a:pt x="3506" y="4948"/>
                  <a:pt x="11193" y="-1"/>
                  <a:pt x="19662" y="-1"/>
                </a:cubicBezTo>
                <a:cubicBezTo>
                  <a:pt x="28226" y="-1"/>
                  <a:pt x="35982" y="5060"/>
                  <a:pt x="39431" y="12899"/>
                </a:cubicBezTo>
              </a:path>
              <a:path w="39432" h="21600" stroke="0" extrusionOk="0">
                <a:moveTo>
                  <a:pt x="0" y="12657"/>
                </a:moveTo>
                <a:cubicBezTo>
                  <a:pt x="3506" y="4948"/>
                  <a:pt x="11193" y="-1"/>
                  <a:pt x="19662" y="-1"/>
                </a:cubicBezTo>
                <a:cubicBezTo>
                  <a:pt x="28226" y="-1"/>
                  <a:pt x="35982" y="5060"/>
                  <a:pt x="39431" y="12899"/>
                </a:cubicBezTo>
                <a:lnTo>
                  <a:pt x="19662" y="21600"/>
                </a:lnTo>
                <a:close/>
              </a:path>
            </a:pathLst>
          </a:custGeom>
          <a:noFill/>
          <a:ln w="114300">
            <a:solidFill>
              <a:srgbClr val="FF0000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sz="3200"/>
          </a:p>
        </p:txBody>
      </p:sp>
      <p:sp>
        <p:nvSpPr>
          <p:cNvPr id="23" name="テキスト ボックス 22"/>
          <p:cNvSpPr txBox="1"/>
          <p:nvPr/>
        </p:nvSpPr>
        <p:spPr bwMode="auto">
          <a:xfrm>
            <a:off x="2385276" y="3587905"/>
            <a:ext cx="1415655" cy="443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36000" rIns="36000" anchor="ctr"/>
          <a:lstStyle/>
          <a:p>
            <a:pPr algn="ctr">
              <a:defRPr/>
            </a:pPr>
            <a:r>
              <a:rPr lang="en-US" altLang="ja-JP" sz="2000" b="1" dirty="0">
                <a:latin typeface="Verdana"/>
                <a:cs typeface="Verdana"/>
              </a:rPr>
              <a:t>Needs</a:t>
            </a:r>
            <a:endParaRPr lang="ja-JP" altLang="en-US" sz="2000" b="1" dirty="0">
              <a:latin typeface="Verdana"/>
              <a:cs typeface="Verdana"/>
            </a:endParaRPr>
          </a:p>
        </p:txBody>
      </p:sp>
      <p:sp>
        <p:nvSpPr>
          <p:cNvPr id="24" name="テキスト ボックス 23"/>
          <p:cNvSpPr txBox="1"/>
          <p:nvPr/>
        </p:nvSpPr>
        <p:spPr bwMode="auto">
          <a:xfrm>
            <a:off x="5237833" y="3149662"/>
            <a:ext cx="1412998" cy="44355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36000" rIns="36000" anchor="ctr"/>
          <a:lstStyle/>
          <a:p>
            <a:pPr algn="ctr">
              <a:defRPr/>
            </a:pPr>
            <a:r>
              <a:rPr lang="en-US" altLang="ja-JP" sz="2000" b="1" dirty="0">
                <a:latin typeface="Verdana"/>
                <a:cs typeface="Verdana"/>
              </a:rPr>
              <a:t>Services</a:t>
            </a:r>
            <a:endParaRPr lang="ja-JP" altLang="en-US" sz="2000" b="1" dirty="0">
              <a:latin typeface="Verdana"/>
              <a:cs typeface="Verdana"/>
            </a:endParaRPr>
          </a:p>
        </p:txBody>
      </p:sp>
      <p:sp>
        <p:nvSpPr>
          <p:cNvPr id="33809" name="テキスト ボックス 24"/>
          <p:cNvSpPr txBox="1">
            <a:spLocks noChangeArrowheads="1"/>
          </p:cNvSpPr>
          <p:nvPr/>
        </p:nvSpPr>
        <p:spPr bwMode="auto">
          <a:xfrm>
            <a:off x="2280563" y="2012685"/>
            <a:ext cx="457743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3200" b="1">
                <a:latin typeface="Verdana" charset="0"/>
                <a:ea typeface="Verdana" charset="0"/>
                <a:cs typeface="Verdana" charset="0"/>
              </a:rPr>
              <a:t>Academic Cloud</a:t>
            </a:r>
            <a:endParaRPr lang="ja-JP" altLang="en-US" sz="3200" b="1">
              <a:latin typeface="Verdana" charset="0"/>
              <a:ea typeface="Verdana" charset="0"/>
              <a:cs typeface="Verdana" charset="0"/>
            </a:endParaRPr>
          </a:p>
        </p:txBody>
      </p:sp>
      <p:grpSp>
        <p:nvGrpSpPr>
          <p:cNvPr id="2" name="図形グループ 30"/>
          <p:cNvGrpSpPr>
            <a:grpSpLocks/>
          </p:cNvGrpSpPr>
          <p:nvPr/>
        </p:nvGrpSpPr>
        <p:grpSpPr bwMode="auto">
          <a:xfrm>
            <a:off x="3747629" y="2569412"/>
            <a:ext cx="1331354" cy="911958"/>
            <a:chOff x="6604000" y="542925"/>
            <a:chExt cx="795777" cy="545078"/>
          </a:xfrm>
        </p:grpSpPr>
        <p:sp>
          <p:nvSpPr>
            <p:cNvPr id="15" name="正方形/長方形 14"/>
            <p:cNvSpPr/>
            <p:nvPr/>
          </p:nvSpPr>
          <p:spPr>
            <a:xfrm>
              <a:off x="6764451" y="567479"/>
              <a:ext cx="474679" cy="14446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ja-JP" sz="1600" dirty="0" err="1"/>
                <a:t>SaaS</a:t>
              </a:r>
              <a:endParaRPr lang="ja-JP" altLang="en-US" sz="1600" dirty="0"/>
            </a:p>
          </p:txBody>
        </p:sp>
        <p:sp>
          <p:nvSpPr>
            <p:cNvPr id="29" name="フリーフォーム 28"/>
            <p:cNvSpPr/>
            <p:nvPr/>
          </p:nvSpPr>
          <p:spPr>
            <a:xfrm>
              <a:off x="6751751" y="543666"/>
              <a:ext cx="500079" cy="79375"/>
            </a:xfrm>
            <a:custGeom>
              <a:avLst/>
              <a:gdLst>
                <a:gd name="connsiteX0" fmla="*/ 0 w 501650"/>
                <a:gd name="connsiteY0" fmla="*/ 0 h 79375"/>
                <a:gd name="connsiteX1" fmla="*/ 0 w 501650"/>
                <a:gd name="connsiteY1" fmla="*/ 63500 h 79375"/>
                <a:gd name="connsiteX2" fmla="*/ 69850 w 501650"/>
                <a:gd name="connsiteY2" fmla="*/ 38100 h 79375"/>
                <a:gd name="connsiteX3" fmla="*/ 231775 w 501650"/>
                <a:gd name="connsiteY3" fmla="*/ 19050 h 79375"/>
                <a:gd name="connsiteX4" fmla="*/ 381000 w 501650"/>
                <a:gd name="connsiteY4" fmla="*/ 38100 h 79375"/>
                <a:gd name="connsiteX5" fmla="*/ 501650 w 501650"/>
                <a:gd name="connsiteY5" fmla="*/ 79375 h 79375"/>
                <a:gd name="connsiteX6" fmla="*/ 501650 w 501650"/>
                <a:gd name="connsiteY6" fmla="*/ 3175 h 79375"/>
                <a:gd name="connsiteX7" fmla="*/ 0 w 501650"/>
                <a:gd name="connsiteY7" fmla="*/ 0 h 79375"/>
                <a:gd name="connsiteX0" fmla="*/ 0 w 501650"/>
                <a:gd name="connsiteY0" fmla="*/ 0 h 79375"/>
                <a:gd name="connsiteX1" fmla="*/ 0 w 501650"/>
                <a:gd name="connsiteY1" fmla="*/ 63500 h 79375"/>
                <a:gd name="connsiteX2" fmla="*/ 69850 w 501650"/>
                <a:gd name="connsiteY2" fmla="*/ 38100 h 79375"/>
                <a:gd name="connsiteX3" fmla="*/ 231775 w 501650"/>
                <a:gd name="connsiteY3" fmla="*/ 19050 h 79375"/>
                <a:gd name="connsiteX4" fmla="*/ 381000 w 501650"/>
                <a:gd name="connsiteY4" fmla="*/ 38100 h 79375"/>
                <a:gd name="connsiteX5" fmla="*/ 501650 w 501650"/>
                <a:gd name="connsiteY5" fmla="*/ 79375 h 79375"/>
                <a:gd name="connsiteX6" fmla="*/ 501650 w 501650"/>
                <a:gd name="connsiteY6" fmla="*/ 3175 h 79375"/>
                <a:gd name="connsiteX7" fmla="*/ 0 w 501650"/>
                <a:gd name="connsiteY7" fmla="*/ 0 h 79375"/>
                <a:gd name="connsiteX0" fmla="*/ 0 w 501650"/>
                <a:gd name="connsiteY0" fmla="*/ 0 h 79375"/>
                <a:gd name="connsiteX1" fmla="*/ 0 w 501650"/>
                <a:gd name="connsiteY1" fmla="*/ 63500 h 79375"/>
                <a:gd name="connsiteX2" fmla="*/ 69850 w 501650"/>
                <a:gd name="connsiteY2" fmla="*/ 38100 h 79375"/>
                <a:gd name="connsiteX3" fmla="*/ 231775 w 501650"/>
                <a:gd name="connsiteY3" fmla="*/ 19050 h 79375"/>
                <a:gd name="connsiteX4" fmla="*/ 381000 w 501650"/>
                <a:gd name="connsiteY4" fmla="*/ 38100 h 79375"/>
                <a:gd name="connsiteX5" fmla="*/ 501650 w 501650"/>
                <a:gd name="connsiteY5" fmla="*/ 79375 h 79375"/>
                <a:gd name="connsiteX6" fmla="*/ 501650 w 501650"/>
                <a:gd name="connsiteY6" fmla="*/ 3175 h 79375"/>
                <a:gd name="connsiteX7" fmla="*/ 0 w 501650"/>
                <a:gd name="connsiteY7" fmla="*/ 0 h 79375"/>
                <a:gd name="connsiteX0" fmla="*/ 0 w 501650"/>
                <a:gd name="connsiteY0" fmla="*/ 0 h 79375"/>
                <a:gd name="connsiteX1" fmla="*/ 0 w 501650"/>
                <a:gd name="connsiteY1" fmla="*/ 63500 h 79375"/>
                <a:gd name="connsiteX2" fmla="*/ 69850 w 501650"/>
                <a:gd name="connsiteY2" fmla="*/ 38100 h 79375"/>
                <a:gd name="connsiteX3" fmla="*/ 231775 w 501650"/>
                <a:gd name="connsiteY3" fmla="*/ 19050 h 79375"/>
                <a:gd name="connsiteX4" fmla="*/ 381000 w 501650"/>
                <a:gd name="connsiteY4" fmla="*/ 38100 h 79375"/>
                <a:gd name="connsiteX5" fmla="*/ 501650 w 501650"/>
                <a:gd name="connsiteY5" fmla="*/ 79375 h 79375"/>
                <a:gd name="connsiteX6" fmla="*/ 501650 w 501650"/>
                <a:gd name="connsiteY6" fmla="*/ 3175 h 79375"/>
                <a:gd name="connsiteX7" fmla="*/ 0 w 501650"/>
                <a:gd name="connsiteY7" fmla="*/ 0 h 79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1650" h="79375">
                  <a:moveTo>
                    <a:pt x="0" y="0"/>
                  </a:moveTo>
                  <a:lnTo>
                    <a:pt x="0" y="63500"/>
                  </a:lnTo>
                  <a:lnTo>
                    <a:pt x="69850" y="38100"/>
                  </a:lnTo>
                  <a:lnTo>
                    <a:pt x="231775" y="19050"/>
                  </a:lnTo>
                  <a:lnTo>
                    <a:pt x="381000" y="38100"/>
                  </a:lnTo>
                  <a:lnTo>
                    <a:pt x="501650" y="79375"/>
                  </a:lnTo>
                  <a:lnTo>
                    <a:pt x="501650" y="31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320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6764451" y="737341"/>
              <a:ext cx="474679" cy="14287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ja-JP" sz="1600" dirty="0" err="1"/>
                <a:t>PaaS</a:t>
              </a:r>
              <a:endParaRPr lang="ja-JP" altLang="en-US" sz="1600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6764451" y="905616"/>
              <a:ext cx="474679" cy="144463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ja-JP" sz="1600" dirty="0" err="1"/>
                <a:t>IaaS</a:t>
              </a:r>
              <a:endParaRPr lang="ja-JP" altLang="en-US" sz="1600" dirty="0"/>
            </a:p>
          </p:txBody>
        </p:sp>
        <p:sp>
          <p:nvSpPr>
            <p:cNvPr id="26" name="円/楕円 25"/>
            <p:cNvSpPr/>
            <p:nvPr/>
          </p:nvSpPr>
          <p:spPr>
            <a:xfrm>
              <a:off x="6604109" y="567479"/>
              <a:ext cx="795363" cy="487362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3200"/>
            </a:p>
          </p:txBody>
        </p:sp>
        <p:sp>
          <p:nvSpPr>
            <p:cNvPr id="30" name="フリーフォーム 29"/>
            <p:cNvSpPr/>
            <p:nvPr/>
          </p:nvSpPr>
          <p:spPr>
            <a:xfrm rot="10800000">
              <a:off x="6748576" y="1008804"/>
              <a:ext cx="500079" cy="79375"/>
            </a:xfrm>
            <a:custGeom>
              <a:avLst/>
              <a:gdLst>
                <a:gd name="connsiteX0" fmla="*/ 0 w 501650"/>
                <a:gd name="connsiteY0" fmla="*/ 0 h 79375"/>
                <a:gd name="connsiteX1" fmla="*/ 0 w 501650"/>
                <a:gd name="connsiteY1" fmla="*/ 63500 h 79375"/>
                <a:gd name="connsiteX2" fmla="*/ 69850 w 501650"/>
                <a:gd name="connsiteY2" fmla="*/ 38100 h 79375"/>
                <a:gd name="connsiteX3" fmla="*/ 231775 w 501650"/>
                <a:gd name="connsiteY3" fmla="*/ 19050 h 79375"/>
                <a:gd name="connsiteX4" fmla="*/ 381000 w 501650"/>
                <a:gd name="connsiteY4" fmla="*/ 38100 h 79375"/>
                <a:gd name="connsiteX5" fmla="*/ 501650 w 501650"/>
                <a:gd name="connsiteY5" fmla="*/ 79375 h 79375"/>
                <a:gd name="connsiteX6" fmla="*/ 501650 w 501650"/>
                <a:gd name="connsiteY6" fmla="*/ 3175 h 79375"/>
                <a:gd name="connsiteX7" fmla="*/ 0 w 501650"/>
                <a:gd name="connsiteY7" fmla="*/ 0 h 79375"/>
                <a:gd name="connsiteX0" fmla="*/ 0 w 501650"/>
                <a:gd name="connsiteY0" fmla="*/ 0 h 79375"/>
                <a:gd name="connsiteX1" fmla="*/ 0 w 501650"/>
                <a:gd name="connsiteY1" fmla="*/ 63500 h 79375"/>
                <a:gd name="connsiteX2" fmla="*/ 69850 w 501650"/>
                <a:gd name="connsiteY2" fmla="*/ 38100 h 79375"/>
                <a:gd name="connsiteX3" fmla="*/ 231775 w 501650"/>
                <a:gd name="connsiteY3" fmla="*/ 19050 h 79375"/>
                <a:gd name="connsiteX4" fmla="*/ 381000 w 501650"/>
                <a:gd name="connsiteY4" fmla="*/ 38100 h 79375"/>
                <a:gd name="connsiteX5" fmla="*/ 501650 w 501650"/>
                <a:gd name="connsiteY5" fmla="*/ 79375 h 79375"/>
                <a:gd name="connsiteX6" fmla="*/ 501650 w 501650"/>
                <a:gd name="connsiteY6" fmla="*/ 3175 h 79375"/>
                <a:gd name="connsiteX7" fmla="*/ 0 w 501650"/>
                <a:gd name="connsiteY7" fmla="*/ 0 h 79375"/>
                <a:gd name="connsiteX0" fmla="*/ 0 w 501650"/>
                <a:gd name="connsiteY0" fmla="*/ 0 h 79375"/>
                <a:gd name="connsiteX1" fmla="*/ 0 w 501650"/>
                <a:gd name="connsiteY1" fmla="*/ 63500 h 79375"/>
                <a:gd name="connsiteX2" fmla="*/ 69850 w 501650"/>
                <a:gd name="connsiteY2" fmla="*/ 38100 h 79375"/>
                <a:gd name="connsiteX3" fmla="*/ 231775 w 501650"/>
                <a:gd name="connsiteY3" fmla="*/ 19050 h 79375"/>
                <a:gd name="connsiteX4" fmla="*/ 381000 w 501650"/>
                <a:gd name="connsiteY4" fmla="*/ 38100 h 79375"/>
                <a:gd name="connsiteX5" fmla="*/ 501650 w 501650"/>
                <a:gd name="connsiteY5" fmla="*/ 79375 h 79375"/>
                <a:gd name="connsiteX6" fmla="*/ 501650 w 501650"/>
                <a:gd name="connsiteY6" fmla="*/ 3175 h 79375"/>
                <a:gd name="connsiteX7" fmla="*/ 0 w 501650"/>
                <a:gd name="connsiteY7" fmla="*/ 0 h 79375"/>
                <a:gd name="connsiteX0" fmla="*/ 0 w 501650"/>
                <a:gd name="connsiteY0" fmla="*/ 0 h 79375"/>
                <a:gd name="connsiteX1" fmla="*/ 0 w 501650"/>
                <a:gd name="connsiteY1" fmla="*/ 63500 h 79375"/>
                <a:gd name="connsiteX2" fmla="*/ 69850 w 501650"/>
                <a:gd name="connsiteY2" fmla="*/ 38100 h 79375"/>
                <a:gd name="connsiteX3" fmla="*/ 231775 w 501650"/>
                <a:gd name="connsiteY3" fmla="*/ 19050 h 79375"/>
                <a:gd name="connsiteX4" fmla="*/ 381000 w 501650"/>
                <a:gd name="connsiteY4" fmla="*/ 38100 h 79375"/>
                <a:gd name="connsiteX5" fmla="*/ 501650 w 501650"/>
                <a:gd name="connsiteY5" fmla="*/ 79375 h 79375"/>
                <a:gd name="connsiteX6" fmla="*/ 501650 w 501650"/>
                <a:gd name="connsiteY6" fmla="*/ 3175 h 79375"/>
                <a:gd name="connsiteX7" fmla="*/ 0 w 501650"/>
                <a:gd name="connsiteY7" fmla="*/ 0 h 79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1650" h="79375">
                  <a:moveTo>
                    <a:pt x="0" y="0"/>
                  </a:moveTo>
                  <a:lnTo>
                    <a:pt x="0" y="63500"/>
                  </a:lnTo>
                  <a:lnTo>
                    <a:pt x="69850" y="38100"/>
                  </a:lnTo>
                  <a:lnTo>
                    <a:pt x="231775" y="19050"/>
                  </a:lnTo>
                  <a:lnTo>
                    <a:pt x="381000" y="38100"/>
                  </a:lnTo>
                  <a:lnTo>
                    <a:pt x="501650" y="79375"/>
                  </a:lnTo>
                  <a:lnTo>
                    <a:pt x="501650" y="31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3200"/>
            </a:p>
          </p:txBody>
        </p:sp>
      </p:grpSp>
      <p:sp>
        <p:nvSpPr>
          <p:cNvPr id="33795" name="タイトル 49"/>
          <p:cNvSpPr>
            <a:spLocks noGrp="1"/>
          </p:cNvSpPr>
          <p:nvPr>
            <p:ph type="title"/>
          </p:nvPr>
        </p:nvSpPr>
        <p:spPr>
          <a:xfrm>
            <a:off x="76200" y="304800"/>
            <a:ext cx="8991600" cy="11430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Field Informatics for AC2 Innovations</a:t>
            </a:r>
            <a:endParaRPr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88639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タイトル 308"/>
          <p:cNvSpPr>
            <a:spLocks noGrp="1"/>
          </p:cNvSpPr>
          <p:nvPr>
            <p:ph type="title"/>
          </p:nvPr>
        </p:nvSpPr>
        <p:spPr>
          <a:xfrm>
            <a:off x="457200" y="151837"/>
            <a:ext cx="8229600" cy="838763"/>
          </a:xfrm>
        </p:spPr>
        <p:txBody>
          <a:bodyPr/>
          <a:lstStyle/>
          <a:p>
            <a:r>
              <a:rPr lang="en-US" altLang="ja-JP" dirty="0" smtClean="0"/>
              <a:t>Academic Cloud Environment</a:t>
            </a:r>
            <a:endParaRPr lang="ja-JP" altLang="en-US" dirty="0"/>
          </a:p>
        </p:txBody>
      </p:sp>
      <p:grpSp>
        <p:nvGrpSpPr>
          <p:cNvPr id="2" name="図形グループ 269"/>
          <p:cNvGrpSpPr/>
          <p:nvPr/>
        </p:nvGrpSpPr>
        <p:grpSpPr>
          <a:xfrm>
            <a:off x="162107" y="932275"/>
            <a:ext cx="8864841" cy="5620925"/>
            <a:chOff x="162107" y="932275"/>
            <a:chExt cx="8864841" cy="5620925"/>
          </a:xfrm>
        </p:grpSpPr>
        <p:pic>
          <p:nvPicPr>
            <p:cNvPr id="80" name="Picture 5" descr="mp00537_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76400" y="3033712"/>
              <a:ext cx="6183313" cy="2986087"/>
            </a:xfrm>
            <a:prstGeom prst="rect">
              <a:avLst/>
            </a:prstGeom>
            <a:noFill/>
            <a:effectLst>
              <a:outerShdw blurRad="63500" dist="40161" dir="1106097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12" name="円/楕円 11"/>
            <p:cNvSpPr/>
            <p:nvPr/>
          </p:nvSpPr>
          <p:spPr>
            <a:xfrm>
              <a:off x="426355" y="2659798"/>
              <a:ext cx="8305800" cy="3664802"/>
            </a:xfrm>
            <a:prstGeom prst="ellipse">
              <a:avLst/>
            </a:prstGeom>
            <a:solidFill>
              <a:srgbClr val="CCFF66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5" name="AutoShape 35"/>
            <p:cNvSpPr>
              <a:spLocks noChangeArrowheads="1"/>
            </p:cNvSpPr>
            <p:nvPr/>
          </p:nvSpPr>
          <p:spPr bwMode="auto">
            <a:xfrm>
              <a:off x="5786437" y="3360169"/>
              <a:ext cx="233363" cy="236538"/>
            </a:xfrm>
            <a:prstGeom prst="smileyFace">
              <a:avLst>
                <a:gd name="adj" fmla="val 4653"/>
              </a:avLst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124" name="テキスト ボックス 123"/>
            <p:cNvSpPr txBox="1"/>
            <p:nvPr/>
          </p:nvSpPr>
          <p:spPr>
            <a:xfrm>
              <a:off x="381000" y="5216428"/>
              <a:ext cx="1659920" cy="307777"/>
            </a:xfrm>
            <a:prstGeom prst="rect">
              <a:avLst/>
            </a:prstGeom>
            <a:ln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dirty="0" smtClean="0">
                  <a:solidFill>
                    <a:schemeClr val="tx1"/>
                  </a:solidFill>
                </a:rPr>
                <a:t>Users in X University</a:t>
              </a: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26" name="曲線コネクタ 125"/>
            <p:cNvCxnSpPr>
              <a:stCxn id="124" idx="0"/>
              <a:endCxn id="97" idx="2"/>
            </p:cNvCxnSpPr>
            <p:nvPr/>
          </p:nvCxnSpPr>
          <p:spPr>
            <a:xfrm rot="5400000" flipH="1" flipV="1">
              <a:off x="1545720" y="3802950"/>
              <a:ext cx="1078719" cy="1748238"/>
            </a:xfrm>
            <a:prstGeom prst="curvedConnector3">
              <a:avLst>
                <a:gd name="adj1" fmla="val 50000"/>
              </a:avLst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2" name="雲 271"/>
            <p:cNvSpPr/>
            <p:nvPr/>
          </p:nvSpPr>
          <p:spPr bwMode="auto">
            <a:xfrm>
              <a:off x="685800" y="932275"/>
              <a:ext cx="7876334" cy="3639724"/>
            </a:xfrm>
            <a:prstGeom prst="cloud">
              <a:avLst/>
            </a:prstGeom>
            <a:solidFill>
              <a:schemeClr val="tx2">
                <a:lumMod val="60000"/>
                <a:lumOff val="40000"/>
                <a:alpha val="50000"/>
              </a:schemeClr>
            </a:solidFill>
            <a:ln w="9525" cap="flat" cmpd="sng" algn="ctr">
              <a:solidFill>
                <a:srgbClr val="17375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273" name="額縁 272"/>
            <p:cNvSpPr/>
            <p:nvPr/>
          </p:nvSpPr>
          <p:spPr bwMode="auto">
            <a:xfrm>
              <a:off x="3674052" y="3785969"/>
              <a:ext cx="261937" cy="160338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Z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274" name="額縁 273"/>
            <p:cNvSpPr/>
            <p:nvPr/>
          </p:nvSpPr>
          <p:spPr bwMode="auto">
            <a:xfrm>
              <a:off x="3477068" y="2350568"/>
              <a:ext cx="261937" cy="160337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C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275" name="額縁 274"/>
            <p:cNvSpPr/>
            <p:nvPr/>
          </p:nvSpPr>
          <p:spPr bwMode="auto">
            <a:xfrm>
              <a:off x="2133600" y="4029074"/>
              <a:ext cx="261937" cy="161925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K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276" name="額縁 275"/>
            <p:cNvSpPr/>
            <p:nvPr/>
          </p:nvSpPr>
          <p:spPr bwMode="auto">
            <a:xfrm>
              <a:off x="4484029" y="4279899"/>
              <a:ext cx="261937" cy="160337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E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277" name="額縁 276"/>
            <p:cNvSpPr/>
            <p:nvPr/>
          </p:nvSpPr>
          <p:spPr bwMode="auto">
            <a:xfrm>
              <a:off x="4724061" y="4093507"/>
              <a:ext cx="261937" cy="160338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T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278" name="額縁 277"/>
            <p:cNvSpPr/>
            <p:nvPr/>
          </p:nvSpPr>
          <p:spPr bwMode="auto">
            <a:xfrm>
              <a:off x="5050631" y="4199730"/>
              <a:ext cx="261938" cy="160337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P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279" name="額縁 278"/>
            <p:cNvSpPr/>
            <p:nvPr/>
          </p:nvSpPr>
          <p:spPr bwMode="auto">
            <a:xfrm>
              <a:off x="5175059" y="3851413"/>
              <a:ext cx="261938" cy="160338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R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280" name="額縁 279"/>
            <p:cNvSpPr/>
            <p:nvPr/>
          </p:nvSpPr>
          <p:spPr bwMode="auto">
            <a:xfrm>
              <a:off x="3429000" y="3571874"/>
              <a:ext cx="261938" cy="161925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B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281" name="額縁 280"/>
            <p:cNvSpPr/>
            <p:nvPr/>
          </p:nvSpPr>
          <p:spPr bwMode="auto">
            <a:xfrm>
              <a:off x="3352800" y="3225799"/>
              <a:ext cx="261938" cy="161925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X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282" name="額縁 281"/>
            <p:cNvSpPr/>
            <p:nvPr/>
          </p:nvSpPr>
          <p:spPr bwMode="auto">
            <a:xfrm>
              <a:off x="4022795" y="4159249"/>
              <a:ext cx="395287" cy="241300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A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284" name="額縁 283"/>
            <p:cNvSpPr/>
            <p:nvPr/>
          </p:nvSpPr>
          <p:spPr bwMode="auto">
            <a:xfrm>
              <a:off x="5289616" y="2620111"/>
              <a:ext cx="261937" cy="160337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J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97" name="額縁 96"/>
            <p:cNvSpPr/>
            <p:nvPr/>
          </p:nvSpPr>
          <p:spPr bwMode="auto">
            <a:xfrm>
              <a:off x="2514600" y="3760908"/>
              <a:ext cx="889195" cy="376801"/>
            </a:xfrm>
            <a:prstGeom prst="bevel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800" dirty="0" smtClean="0">
                  <a:solidFill>
                    <a:schemeClr val="tx1"/>
                  </a:solidFill>
                </a:rPr>
                <a:t>X </a:t>
              </a:r>
              <a:r>
                <a:rPr lang="en-US" altLang="ja-JP" sz="800" dirty="0" err="1" smtClean="0">
                  <a:solidFill>
                    <a:schemeClr val="tx1"/>
                  </a:solidFill>
                </a:rPr>
                <a:t>Univ</a:t>
              </a:r>
              <a:r>
                <a:rPr lang="en-US" altLang="ja-JP" sz="800" dirty="0" smtClean="0">
                  <a:solidFill>
                    <a:schemeClr val="tx1"/>
                  </a:solidFill>
                </a:rPr>
                <a:t> Portal</a:t>
              </a:r>
              <a:endParaRPr lang="ja-JP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171" name="円/楕円 170"/>
            <p:cNvSpPr/>
            <p:nvPr/>
          </p:nvSpPr>
          <p:spPr>
            <a:xfrm>
              <a:off x="4724643" y="2461052"/>
              <a:ext cx="642937" cy="21408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800" dirty="0" smtClean="0">
                  <a:solidFill>
                    <a:srgbClr val="000000"/>
                  </a:solidFill>
                </a:rPr>
                <a:t>データ</a:t>
              </a:r>
              <a:endParaRPr kumimoji="1" lang="ja-JP" alt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172" name="円/楕円 171"/>
            <p:cNvSpPr/>
            <p:nvPr/>
          </p:nvSpPr>
          <p:spPr>
            <a:xfrm>
              <a:off x="6037072" y="2675132"/>
              <a:ext cx="642937" cy="21408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800" dirty="0" smtClean="0">
                  <a:solidFill>
                    <a:srgbClr val="000000"/>
                  </a:solidFill>
                </a:rPr>
                <a:t>データ</a:t>
              </a:r>
              <a:endParaRPr kumimoji="1" lang="ja-JP" alt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285" name="額縁 284"/>
            <p:cNvSpPr/>
            <p:nvPr/>
          </p:nvSpPr>
          <p:spPr bwMode="auto">
            <a:xfrm>
              <a:off x="3055301" y="2807435"/>
              <a:ext cx="261937" cy="160338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Z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286" name="額縁 285"/>
            <p:cNvSpPr/>
            <p:nvPr/>
          </p:nvSpPr>
          <p:spPr bwMode="auto">
            <a:xfrm>
              <a:off x="3207701" y="2510573"/>
              <a:ext cx="261937" cy="160337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C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287" name="額縁 286"/>
            <p:cNvSpPr/>
            <p:nvPr/>
          </p:nvSpPr>
          <p:spPr bwMode="auto">
            <a:xfrm>
              <a:off x="3588701" y="2667735"/>
              <a:ext cx="261937" cy="161925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K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288" name="額縁 287"/>
            <p:cNvSpPr/>
            <p:nvPr/>
          </p:nvSpPr>
          <p:spPr bwMode="auto">
            <a:xfrm>
              <a:off x="3893501" y="2510573"/>
              <a:ext cx="261937" cy="160337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E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289" name="額縁 288"/>
            <p:cNvSpPr/>
            <p:nvPr/>
          </p:nvSpPr>
          <p:spPr bwMode="auto">
            <a:xfrm>
              <a:off x="4244561" y="2507730"/>
              <a:ext cx="261937" cy="160338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T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290" name="額縁 289"/>
            <p:cNvSpPr/>
            <p:nvPr/>
          </p:nvSpPr>
          <p:spPr bwMode="auto">
            <a:xfrm>
              <a:off x="3698238" y="2739173"/>
              <a:ext cx="261938" cy="160337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P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291" name="額縁 290"/>
            <p:cNvSpPr/>
            <p:nvPr/>
          </p:nvSpPr>
          <p:spPr bwMode="auto">
            <a:xfrm>
              <a:off x="5530365" y="2380883"/>
              <a:ext cx="261938" cy="160338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R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292" name="額縁 291"/>
            <p:cNvSpPr/>
            <p:nvPr/>
          </p:nvSpPr>
          <p:spPr bwMode="auto">
            <a:xfrm>
              <a:off x="2402838" y="2820135"/>
              <a:ext cx="261938" cy="161925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B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293" name="額縁 292"/>
            <p:cNvSpPr/>
            <p:nvPr/>
          </p:nvSpPr>
          <p:spPr bwMode="auto">
            <a:xfrm>
              <a:off x="2326638" y="2474060"/>
              <a:ext cx="261938" cy="161925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X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294" name="額縁 293"/>
            <p:cNvSpPr/>
            <p:nvPr/>
          </p:nvSpPr>
          <p:spPr bwMode="auto">
            <a:xfrm>
              <a:off x="2658426" y="2539148"/>
              <a:ext cx="395287" cy="241300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A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295" name="額縁 294"/>
            <p:cNvSpPr/>
            <p:nvPr/>
          </p:nvSpPr>
          <p:spPr bwMode="auto">
            <a:xfrm>
              <a:off x="3969701" y="2358173"/>
              <a:ext cx="261937" cy="160337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J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296" name="額縁 295"/>
            <p:cNvSpPr/>
            <p:nvPr/>
          </p:nvSpPr>
          <p:spPr bwMode="auto">
            <a:xfrm>
              <a:off x="2074226" y="3497261"/>
              <a:ext cx="261937" cy="160338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Z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297" name="額縁 296"/>
            <p:cNvSpPr/>
            <p:nvPr/>
          </p:nvSpPr>
          <p:spPr bwMode="auto">
            <a:xfrm>
              <a:off x="2226626" y="3200399"/>
              <a:ext cx="261937" cy="160337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C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298" name="額縁 297"/>
            <p:cNvSpPr/>
            <p:nvPr/>
          </p:nvSpPr>
          <p:spPr bwMode="auto">
            <a:xfrm>
              <a:off x="2607626" y="3357561"/>
              <a:ext cx="261937" cy="161925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K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299" name="額縁 298"/>
            <p:cNvSpPr/>
            <p:nvPr/>
          </p:nvSpPr>
          <p:spPr bwMode="auto">
            <a:xfrm>
              <a:off x="2912426" y="3200399"/>
              <a:ext cx="261937" cy="160337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E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00" name="額縁 299"/>
            <p:cNvSpPr/>
            <p:nvPr/>
          </p:nvSpPr>
          <p:spPr bwMode="auto">
            <a:xfrm>
              <a:off x="3064826" y="3497261"/>
              <a:ext cx="261937" cy="160338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T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01" name="額縁 300"/>
            <p:cNvSpPr/>
            <p:nvPr/>
          </p:nvSpPr>
          <p:spPr bwMode="auto">
            <a:xfrm>
              <a:off x="2717163" y="3428999"/>
              <a:ext cx="261938" cy="160337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P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02" name="額縁 301"/>
            <p:cNvSpPr/>
            <p:nvPr/>
          </p:nvSpPr>
          <p:spPr bwMode="auto">
            <a:xfrm>
              <a:off x="2195669" y="3744094"/>
              <a:ext cx="261938" cy="160338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R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03" name="額縁 302"/>
            <p:cNvSpPr/>
            <p:nvPr/>
          </p:nvSpPr>
          <p:spPr bwMode="auto">
            <a:xfrm>
              <a:off x="1421763" y="3509961"/>
              <a:ext cx="261938" cy="161925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B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04" name="額縁 303"/>
            <p:cNvSpPr/>
            <p:nvPr/>
          </p:nvSpPr>
          <p:spPr bwMode="auto">
            <a:xfrm>
              <a:off x="1345563" y="3163886"/>
              <a:ext cx="261938" cy="161925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X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05" name="額縁 304"/>
            <p:cNvSpPr/>
            <p:nvPr/>
          </p:nvSpPr>
          <p:spPr bwMode="auto">
            <a:xfrm>
              <a:off x="1677351" y="3228974"/>
              <a:ext cx="395287" cy="241300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A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06" name="額縁 305"/>
            <p:cNvSpPr/>
            <p:nvPr/>
          </p:nvSpPr>
          <p:spPr bwMode="auto">
            <a:xfrm>
              <a:off x="2988626" y="3047999"/>
              <a:ext cx="261937" cy="160337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J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15" name="額縁 314"/>
            <p:cNvSpPr/>
            <p:nvPr/>
          </p:nvSpPr>
          <p:spPr bwMode="auto">
            <a:xfrm>
              <a:off x="6715571" y="3113419"/>
              <a:ext cx="261938" cy="161925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X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16" name="額縁 315"/>
            <p:cNvSpPr/>
            <p:nvPr/>
          </p:nvSpPr>
          <p:spPr bwMode="auto">
            <a:xfrm>
              <a:off x="6418072" y="2695055"/>
              <a:ext cx="261937" cy="160338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Z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17" name="額縁 316"/>
            <p:cNvSpPr/>
            <p:nvPr/>
          </p:nvSpPr>
          <p:spPr bwMode="auto">
            <a:xfrm>
              <a:off x="5765609" y="2707755"/>
              <a:ext cx="261938" cy="161925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B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18" name="額縁 317"/>
            <p:cNvSpPr/>
            <p:nvPr/>
          </p:nvSpPr>
          <p:spPr bwMode="auto">
            <a:xfrm>
              <a:off x="6021197" y="2426768"/>
              <a:ext cx="395287" cy="241300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A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19" name="額縁 318"/>
            <p:cNvSpPr/>
            <p:nvPr/>
          </p:nvSpPr>
          <p:spPr bwMode="auto">
            <a:xfrm>
              <a:off x="6037072" y="2990721"/>
              <a:ext cx="261937" cy="160338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Z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20" name="額縁 319"/>
            <p:cNvSpPr/>
            <p:nvPr/>
          </p:nvSpPr>
          <p:spPr bwMode="auto">
            <a:xfrm>
              <a:off x="5589397" y="3088019"/>
              <a:ext cx="261937" cy="160337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C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21" name="額縁 320"/>
            <p:cNvSpPr/>
            <p:nvPr/>
          </p:nvSpPr>
          <p:spPr bwMode="auto">
            <a:xfrm>
              <a:off x="6079934" y="3316619"/>
              <a:ext cx="261938" cy="160337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P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22" name="額縁 321"/>
            <p:cNvSpPr/>
            <p:nvPr/>
          </p:nvSpPr>
          <p:spPr bwMode="auto">
            <a:xfrm>
              <a:off x="6351397" y="2935619"/>
              <a:ext cx="261937" cy="160337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J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23" name="額縁 322"/>
            <p:cNvSpPr/>
            <p:nvPr/>
          </p:nvSpPr>
          <p:spPr bwMode="auto">
            <a:xfrm>
              <a:off x="2701925" y="2197950"/>
              <a:ext cx="261938" cy="161925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X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24" name="額縁 323"/>
            <p:cNvSpPr/>
            <p:nvPr/>
          </p:nvSpPr>
          <p:spPr bwMode="auto">
            <a:xfrm>
              <a:off x="2404426" y="1779586"/>
              <a:ext cx="261937" cy="160338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Z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25" name="額縁 324"/>
            <p:cNvSpPr/>
            <p:nvPr/>
          </p:nvSpPr>
          <p:spPr bwMode="auto">
            <a:xfrm>
              <a:off x="1751963" y="1792286"/>
              <a:ext cx="261938" cy="161925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B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26" name="額縁 325"/>
            <p:cNvSpPr/>
            <p:nvPr/>
          </p:nvSpPr>
          <p:spPr bwMode="auto">
            <a:xfrm>
              <a:off x="2007551" y="1511299"/>
              <a:ext cx="395287" cy="241300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A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27" name="額縁 326"/>
            <p:cNvSpPr/>
            <p:nvPr/>
          </p:nvSpPr>
          <p:spPr bwMode="auto">
            <a:xfrm>
              <a:off x="1423351" y="2469412"/>
              <a:ext cx="261937" cy="160338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Z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28" name="額縁 327"/>
            <p:cNvSpPr/>
            <p:nvPr/>
          </p:nvSpPr>
          <p:spPr bwMode="auto">
            <a:xfrm>
              <a:off x="1575751" y="2172550"/>
              <a:ext cx="261937" cy="160337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C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29" name="額縁 328"/>
            <p:cNvSpPr/>
            <p:nvPr/>
          </p:nvSpPr>
          <p:spPr bwMode="auto">
            <a:xfrm>
              <a:off x="2066288" y="2401150"/>
              <a:ext cx="261938" cy="160337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P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30" name="額縁 329"/>
            <p:cNvSpPr/>
            <p:nvPr/>
          </p:nvSpPr>
          <p:spPr bwMode="auto">
            <a:xfrm>
              <a:off x="2337751" y="2020150"/>
              <a:ext cx="261937" cy="160337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J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31" name="額縁 330"/>
            <p:cNvSpPr/>
            <p:nvPr/>
          </p:nvSpPr>
          <p:spPr bwMode="auto">
            <a:xfrm>
              <a:off x="7629971" y="1994968"/>
              <a:ext cx="261938" cy="161925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X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32" name="額縁 331"/>
            <p:cNvSpPr/>
            <p:nvPr/>
          </p:nvSpPr>
          <p:spPr bwMode="auto">
            <a:xfrm>
              <a:off x="7332472" y="1576604"/>
              <a:ext cx="261937" cy="160338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Z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33" name="額縁 332"/>
            <p:cNvSpPr/>
            <p:nvPr/>
          </p:nvSpPr>
          <p:spPr bwMode="auto">
            <a:xfrm>
              <a:off x="6680009" y="1589304"/>
              <a:ext cx="261938" cy="161925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B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34" name="額縁 333"/>
            <p:cNvSpPr/>
            <p:nvPr/>
          </p:nvSpPr>
          <p:spPr bwMode="auto">
            <a:xfrm>
              <a:off x="6935597" y="1308317"/>
              <a:ext cx="395287" cy="241300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A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35" name="額縁 334"/>
            <p:cNvSpPr/>
            <p:nvPr/>
          </p:nvSpPr>
          <p:spPr bwMode="auto">
            <a:xfrm>
              <a:off x="6351397" y="2266430"/>
              <a:ext cx="261937" cy="160338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Z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36" name="額縁 335"/>
            <p:cNvSpPr/>
            <p:nvPr/>
          </p:nvSpPr>
          <p:spPr bwMode="auto">
            <a:xfrm>
              <a:off x="6503797" y="1969568"/>
              <a:ext cx="261937" cy="160337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C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37" name="額縁 336"/>
            <p:cNvSpPr/>
            <p:nvPr/>
          </p:nvSpPr>
          <p:spPr bwMode="auto">
            <a:xfrm>
              <a:off x="6994334" y="2198168"/>
              <a:ext cx="261938" cy="160337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P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38" name="額縁 337"/>
            <p:cNvSpPr/>
            <p:nvPr/>
          </p:nvSpPr>
          <p:spPr bwMode="auto">
            <a:xfrm>
              <a:off x="7265797" y="1817168"/>
              <a:ext cx="261937" cy="160337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J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39" name="額縁 338"/>
            <p:cNvSpPr/>
            <p:nvPr/>
          </p:nvSpPr>
          <p:spPr bwMode="auto">
            <a:xfrm>
              <a:off x="7695058" y="3197556"/>
              <a:ext cx="261938" cy="161925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X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40" name="額縁 339"/>
            <p:cNvSpPr/>
            <p:nvPr/>
          </p:nvSpPr>
          <p:spPr bwMode="auto">
            <a:xfrm>
              <a:off x="7397559" y="2779192"/>
              <a:ext cx="261937" cy="160338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Z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41" name="額縁 340"/>
            <p:cNvSpPr/>
            <p:nvPr/>
          </p:nvSpPr>
          <p:spPr bwMode="auto">
            <a:xfrm>
              <a:off x="6745096" y="2791892"/>
              <a:ext cx="261938" cy="161925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B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42" name="額縁 341"/>
            <p:cNvSpPr/>
            <p:nvPr/>
          </p:nvSpPr>
          <p:spPr bwMode="auto">
            <a:xfrm>
              <a:off x="7000684" y="2510905"/>
              <a:ext cx="395287" cy="241300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A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43" name="額縁 342"/>
            <p:cNvSpPr/>
            <p:nvPr/>
          </p:nvSpPr>
          <p:spPr bwMode="auto">
            <a:xfrm>
              <a:off x="6416484" y="3469018"/>
              <a:ext cx="261937" cy="160338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Z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44" name="額縁 343"/>
            <p:cNvSpPr/>
            <p:nvPr/>
          </p:nvSpPr>
          <p:spPr bwMode="auto">
            <a:xfrm>
              <a:off x="6568884" y="3172156"/>
              <a:ext cx="261937" cy="160337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C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45" name="額縁 344"/>
            <p:cNvSpPr/>
            <p:nvPr/>
          </p:nvSpPr>
          <p:spPr bwMode="auto">
            <a:xfrm>
              <a:off x="7059421" y="3400756"/>
              <a:ext cx="261938" cy="160337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P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46" name="額縁 345"/>
            <p:cNvSpPr/>
            <p:nvPr/>
          </p:nvSpPr>
          <p:spPr bwMode="auto">
            <a:xfrm>
              <a:off x="7330884" y="3019756"/>
              <a:ext cx="261937" cy="160337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J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112" name="爆発 1 111"/>
            <p:cNvSpPr/>
            <p:nvPr/>
          </p:nvSpPr>
          <p:spPr>
            <a:xfrm>
              <a:off x="253395" y="1043184"/>
              <a:ext cx="1905001" cy="762000"/>
            </a:xfrm>
            <a:prstGeom prst="irregularSeal1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400" dirty="0" smtClean="0">
                  <a:solidFill>
                    <a:srgbClr val="000000"/>
                  </a:solidFill>
                </a:rPr>
                <a:t>Green IT</a:t>
              </a:r>
              <a:endParaRPr kumimoji="1" lang="ja-JP" alt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95" name="爆発 1 194"/>
            <p:cNvSpPr/>
            <p:nvPr/>
          </p:nvSpPr>
          <p:spPr>
            <a:xfrm>
              <a:off x="7030659" y="1043184"/>
              <a:ext cx="1996289" cy="605135"/>
            </a:xfrm>
            <a:prstGeom prst="irregularSeal1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400" dirty="0" smtClean="0">
                  <a:solidFill>
                    <a:srgbClr val="000000"/>
                  </a:solidFill>
                </a:rPr>
                <a:t>Higher Privacy</a:t>
              </a:r>
              <a:endParaRPr kumimoji="1" lang="ja-JP" alt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32" name="爆発 1 131"/>
            <p:cNvSpPr/>
            <p:nvPr/>
          </p:nvSpPr>
          <p:spPr>
            <a:xfrm>
              <a:off x="250220" y="1752599"/>
              <a:ext cx="1790700" cy="605135"/>
            </a:xfrm>
            <a:prstGeom prst="irregularSeal1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400" dirty="0" smtClean="0">
                  <a:solidFill>
                    <a:srgbClr val="000000"/>
                  </a:solidFill>
                </a:rPr>
                <a:t>Disaster Recovery</a:t>
              </a:r>
              <a:endParaRPr kumimoji="1" lang="ja-JP" alt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13" name="爆発 1 112"/>
            <p:cNvSpPr/>
            <p:nvPr/>
          </p:nvSpPr>
          <p:spPr>
            <a:xfrm>
              <a:off x="7030659" y="1609270"/>
              <a:ext cx="1996289" cy="605135"/>
            </a:xfrm>
            <a:prstGeom prst="irregularSeal1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400" dirty="0" smtClean="0">
                  <a:solidFill>
                    <a:srgbClr val="000000"/>
                  </a:solidFill>
                </a:rPr>
                <a:t>Higher Security</a:t>
              </a:r>
              <a:endParaRPr kumimoji="1" lang="ja-JP" alt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09" name="爆発 1 108"/>
            <p:cNvSpPr/>
            <p:nvPr/>
          </p:nvSpPr>
          <p:spPr>
            <a:xfrm>
              <a:off x="6877286" y="2258615"/>
              <a:ext cx="1996289" cy="605135"/>
            </a:xfrm>
            <a:prstGeom prst="irregularSeal1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400" dirty="0" smtClean="0">
                  <a:solidFill>
                    <a:srgbClr val="000000"/>
                  </a:solidFill>
                </a:rPr>
                <a:t>IT HR </a:t>
              </a:r>
              <a:r>
                <a:rPr kumimoji="1" lang="en-US" altLang="ja-JP" sz="1400" dirty="0" err="1" smtClean="0">
                  <a:solidFill>
                    <a:srgbClr val="000000"/>
                  </a:solidFill>
                </a:rPr>
                <a:t>Develoment</a:t>
              </a:r>
              <a:endParaRPr kumimoji="1" lang="ja-JP" alt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11" name="爆発 1 110"/>
            <p:cNvSpPr/>
            <p:nvPr/>
          </p:nvSpPr>
          <p:spPr>
            <a:xfrm>
              <a:off x="162107" y="2362199"/>
              <a:ext cx="1996289" cy="605135"/>
            </a:xfrm>
            <a:prstGeom prst="irregularSeal1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400" dirty="0" smtClean="0">
                  <a:solidFill>
                    <a:srgbClr val="000000"/>
                  </a:solidFill>
                </a:rPr>
                <a:t>Higher TCO</a:t>
              </a:r>
              <a:endParaRPr kumimoji="1" lang="ja-JP" alt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347" name="円/楕円 346"/>
            <p:cNvSpPr/>
            <p:nvPr/>
          </p:nvSpPr>
          <p:spPr>
            <a:xfrm>
              <a:off x="1617082" y="2901163"/>
              <a:ext cx="642937" cy="21408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800" dirty="0" smtClean="0">
                  <a:solidFill>
                    <a:srgbClr val="000000"/>
                  </a:solidFill>
                </a:rPr>
                <a:t>データ</a:t>
              </a:r>
              <a:endParaRPr kumimoji="1" lang="ja-JP" alt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348" name="円/楕円 347"/>
            <p:cNvSpPr/>
            <p:nvPr/>
          </p:nvSpPr>
          <p:spPr>
            <a:xfrm>
              <a:off x="6324601" y="1201277"/>
              <a:ext cx="642937" cy="21408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800" dirty="0" smtClean="0">
                  <a:solidFill>
                    <a:srgbClr val="000000"/>
                  </a:solidFill>
                </a:rPr>
                <a:t>データ</a:t>
              </a:r>
              <a:endParaRPr kumimoji="1" lang="ja-JP" alt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349" name="円/楕円 348"/>
            <p:cNvSpPr/>
            <p:nvPr/>
          </p:nvSpPr>
          <p:spPr>
            <a:xfrm>
              <a:off x="2191658" y="1442577"/>
              <a:ext cx="642937" cy="21408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800" dirty="0" smtClean="0">
                  <a:solidFill>
                    <a:srgbClr val="000000"/>
                  </a:solidFill>
                </a:rPr>
                <a:t>データ</a:t>
              </a:r>
              <a:endParaRPr kumimoji="1" lang="ja-JP" alt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350" name="円/楕円 349"/>
            <p:cNvSpPr/>
            <p:nvPr/>
          </p:nvSpPr>
          <p:spPr>
            <a:xfrm>
              <a:off x="1685288" y="3702805"/>
              <a:ext cx="313531" cy="12595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351" name="円/楕円 350"/>
            <p:cNvSpPr/>
            <p:nvPr/>
          </p:nvSpPr>
          <p:spPr>
            <a:xfrm>
              <a:off x="2563360" y="3040486"/>
              <a:ext cx="313531" cy="12595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352" name="円/楕円 351"/>
            <p:cNvSpPr/>
            <p:nvPr/>
          </p:nvSpPr>
          <p:spPr>
            <a:xfrm>
              <a:off x="2438400" y="3607840"/>
              <a:ext cx="313531" cy="12595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353" name="円/楕円 352"/>
            <p:cNvSpPr/>
            <p:nvPr/>
          </p:nvSpPr>
          <p:spPr>
            <a:xfrm>
              <a:off x="3680894" y="4011751"/>
              <a:ext cx="313531" cy="12595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354" name="円/楕円 353"/>
            <p:cNvSpPr/>
            <p:nvPr/>
          </p:nvSpPr>
          <p:spPr>
            <a:xfrm>
              <a:off x="6503797" y="2533839"/>
              <a:ext cx="313531" cy="12595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355" name="円/楕円 354"/>
            <p:cNvSpPr/>
            <p:nvPr/>
          </p:nvSpPr>
          <p:spPr>
            <a:xfrm>
              <a:off x="6712116" y="3785157"/>
              <a:ext cx="313531" cy="12595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356" name="円/楕円 355"/>
            <p:cNvSpPr/>
            <p:nvPr/>
          </p:nvSpPr>
          <p:spPr>
            <a:xfrm>
              <a:off x="7800230" y="2907275"/>
              <a:ext cx="313531" cy="12595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357" name="円/楕円 356"/>
            <p:cNvSpPr/>
            <p:nvPr/>
          </p:nvSpPr>
          <p:spPr>
            <a:xfrm>
              <a:off x="4432435" y="2338170"/>
              <a:ext cx="313531" cy="12595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358" name="円/楕円 357"/>
            <p:cNvSpPr/>
            <p:nvPr/>
          </p:nvSpPr>
          <p:spPr>
            <a:xfrm>
              <a:off x="3013232" y="4127886"/>
              <a:ext cx="313531" cy="12595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359" name="円/楕円 358"/>
            <p:cNvSpPr/>
            <p:nvPr/>
          </p:nvSpPr>
          <p:spPr>
            <a:xfrm>
              <a:off x="993633" y="3318394"/>
              <a:ext cx="313531" cy="12595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800" dirty="0">
                <a:solidFill>
                  <a:srgbClr val="000000"/>
                </a:solidFill>
              </a:endParaRPr>
            </a:p>
          </p:txBody>
        </p:sp>
        <p:sp>
          <p:nvSpPr>
            <p:cNvPr id="373" name="テキスト ボックス 372"/>
            <p:cNvSpPr txBox="1"/>
            <p:nvPr/>
          </p:nvSpPr>
          <p:spPr>
            <a:xfrm>
              <a:off x="6618700" y="4743725"/>
              <a:ext cx="1659920" cy="307777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dirty="0" smtClean="0">
                  <a:solidFill>
                    <a:schemeClr val="tx1"/>
                  </a:solidFill>
                </a:rPr>
                <a:t>Users in Y University</a:t>
              </a: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87" name="テキスト ボックス 386"/>
            <p:cNvSpPr txBox="1"/>
            <p:nvPr/>
          </p:nvSpPr>
          <p:spPr>
            <a:xfrm>
              <a:off x="3730459" y="5216428"/>
              <a:ext cx="1659920" cy="52322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dirty="0" smtClean="0">
                  <a:solidFill>
                    <a:schemeClr val="tx1"/>
                  </a:solidFill>
                </a:rPr>
                <a:t>Users in Nagoya University</a:t>
              </a: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388" name="曲線コネクタ 387"/>
            <p:cNvCxnSpPr>
              <a:stCxn id="387" idx="0"/>
              <a:endCxn id="114" idx="3"/>
            </p:cNvCxnSpPr>
            <p:nvPr/>
          </p:nvCxnSpPr>
          <p:spPr>
            <a:xfrm rot="5400000" flipH="1" flipV="1">
              <a:off x="4862272" y="3567869"/>
              <a:ext cx="1346707" cy="1950412"/>
            </a:xfrm>
            <a:prstGeom prst="curvedConnector3">
              <a:avLst>
                <a:gd name="adj1" fmla="val 50000"/>
              </a:avLst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1" name="額縁 390"/>
            <p:cNvSpPr/>
            <p:nvPr/>
          </p:nvSpPr>
          <p:spPr bwMode="auto">
            <a:xfrm>
              <a:off x="6941345" y="2922709"/>
              <a:ext cx="754855" cy="277690"/>
            </a:xfrm>
            <a:prstGeom prst="bevel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800" dirty="0" smtClean="0">
                  <a:solidFill>
                    <a:schemeClr val="tx1"/>
                  </a:solidFill>
                </a:rPr>
                <a:t>Y </a:t>
              </a:r>
              <a:r>
                <a:rPr lang="en-US" altLang="ja-JP" sz="800" dirty="0" err="1" smtClean="0">
                  <a:solidFill>
                    <a:schemeClr val="tx1"/>
                  </a:solidFill>
                </a:rPr>
                <a:t>Univ</a:t>
              </a:r>
              <a:r>
                <a:rPr lang="en-US" altLang="ja-JP" sz="800" dirty="0" smtClean="0">
                  <a:solidFill>
                    <a:schemeClr val="tx1"/>
                  </a:solidFill>
                </a:rPr>
                <a:t> Portal</a:t>
              </a:r>
              <a:endParaRPr lang="ja-JP" altLang="en-US" sz="800" dirty="0">
                <a:solidFill>
                  <a:schemeClr val="tx1"/>
                </a:solidFill>
              </a:endParaRPr>
            </a:p>
          </p:txBody>
        </p:sp>
        <p:cxnSp>
          <p:nvCxnSpPr>
            <p:cNvPr id="392" name="曲線コネクタ 391"/>
            <p:cNvCxnSpPr>
              <a:stCxn id="373" idx="0"/>
              <a:endCxn id="391" idx="2"/>
            </p:cNvCxnSpPr>
            <p:nvPr/>
          </p:nvCxnSpPr>
          <p:spPr>
            <a:xfrm rot="16200000" flipV="1">
              <a:off x="6612054" y="3907118"/>
              <a:ext cx="1543326" cy="129887"/>
            </a:xfrm>
            <a:prstGeom prst="curvedConnector3">
              <a:avLst>
                <a:gd name="adj1" fmla="val 50000"/>
              </a:avLst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5" name="円/楕円 394"/>
            <p:cNvSpPr/>
            <p:nvPr/>
          </p:nvSpPr>
          <p:spPr>
            <a:xfrm>
              <a:off x="3326763" y="2675132"/>
              <a:ext cx="2694434" cy="149854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" name="図形グループ 270"/>
            <p:cNvGrpSpPr/>
            <p:nvPr/>
          </p:nvGrpSpPr>
          <p:grpSpPr>
            <a:xfrm>
              <a:off x="3487992" y="2819399"/>
              <a:ext cx="2314900" cy="1240399"/>
              <a:chOff x="3179171" y="2814935"/>
              <a:chExt cx="2994712" cy="1604665"/>
            </a:xfrm>
          </p:grpSpPr>
          <p:sp>
            <p:nvSpPr>
              <p:cNvPr id="87" name="円/楕円 86"/>
              <p:cNvSpPr/>
              <p:nvPr/>
            </p:nvSpPr>
            <p:spPr>
              <a:xfrm>
                <a:off x="3306587" y="2971800"/>
                <a:ext cx="2840629" cy="1149627"/>
              </a:xfrm>
              <a:prstGeom prst="ellipse">
                <a:avLst/>
              </a:prstGeom>
              <a:noFill/>
              <a:ln w="762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grpSp>
            <p:nvGrpSpPr>
              <p:cNvPr id="4" name="図形グループ 88"/>
              <p:cNvGrpSpPr/>
              <p:nvPr/>
            </p:nvGrpSpPr>
            <p:grpSpPr>
              <a:xfrm>
                <a:off x="3875609" y="3209245"/>
                <a:ext cx="1593105" cy="1210355"/>
                <a:chOff x="3875609" y="3094586"/>
                <a:chExt cx="1593105" cy="1210355"/>
              </a:xfrm>
            </p:grpSpPr>
            <p:grpSp>
              <p:nvGrpSpPr>
                <p:cNvPr id="5" name="図形グループ 6"/>
                <p:cNvGrpSpPr>
                  <a:grpSpLocks/>
                </p:cNvGrpSpPr>
                <p:nvPr/>
              </p:nvGrpSpPr>
              <p:grpSpPr bwMode="auto">
                <a:xfrm>
                  <a:off x="3926779" y="3656306"/>
                  <a:ext cx="358563" cy="642623"/>
                  <a:chOff x="838199" y="5257799"/>
                  <a:chExt cx="501869" cy="899511"/>
                </a:xfrm>
              </p:grpSpPr>
              <p:sp>
                <p:nvSpPr>
                  <p:cNvPr id="69" name="直方体 68"/>
                  <p:cNvSpPr/>
                  <p:nvPr/>
                </p:nvSpPr>
                <p:spPr>
                  <a:xfrm>
                    <a:off x="838172" y="5258506"/>
                    <a:ext cx="502166" cy="897729"/>
                  </a:xfrm>
                  <a:prstGeom prst="cube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0" name="正方形/長方形 69"/>
                  <p:cNvSpPr/>
                  <p:nvPr/>
                </p:nvSpPr>
                <p:spPr>
                  <a:xfrm>
                    <a:off x="873724" y="5409609"/>
                    <a:ext cx="304411" cy="153326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1" name="正方形/長方形 70"/>
                  <p:cNvSpPr/>
                  <p:nvPr/>
                </p:nvSpPr>
                <p:spPr>
                  <a:xfrm>
                    <a:off x="871503" y="5594044"/>
                    <a:ext cx="304409" cy="153324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2" name="正方形/長方形 71"/>
                  <p:cNvSpPr/>
                  <p:nvPr/>
                </p:nvSpPr>
                <p:spPr>
                  <a:xfrm>
                    <a:off x="873724" y="5774033"/>
                    <a:ext cx="304411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3" name="正方形/長方形 72"/>
                  <p:cNvSpPr/>
                  <p:nvPr/>
                </p:nvSpPr>
                <p:spPr>
                  <a:xfrm>
                    <a:off x="871503" y="5951802"/>
                    <a:ext cx="304409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6" name="図形グループ 12"/>
                <p:cNvGrpSpPr>
                  <a:grpSpLocks/>
                </p:cNvGrpSpPr>
                <p:nvPr/>
              </p:nvGrpSpPr>
              <p:grpSpPr bwMode="auto">
                <a:xfrm>
                  <a:off x="4231118" y="3656307"/>
                  <a:ext cx="358563" cy="642623"/>
                  <a:chOff x="838199" y="5257799"/>
                  <a:chExt cx="501869" cy="899511"/>
                </a:xfrm>
              </p:grpSpPr>
              <p:sp>
                <p:nvSpPr>
                  <p:cNvPr id="75" name="直方体 74"/>
                  <p:cNvSpPr/>
                  <p:nvPr/>
                </p:nvSpPr>
                <p:spPr>
                  <a:xfrm>
                    <a:off x="837208" y="5258504"/>
                    <a:ext cx="502166" cy="897729"/>
                  </a:xfrm>
                  <a:prstGeom prst="cube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6" name="正方形/長方形 75"/>
                  <p:cNvSpPr/>
                  <p:nvPr/>
                </p:nvSpPr>
                <p:spPr>
                  <a:xfrm>
                    <a:off x="872760" y="5409607"/>
                    <a:ext cx="304411" cy="153326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7" name="正方形/長方形 76"/>
                  <p:cNvSpPr/>
                  <p:nvPr/>
                </p:nvSpPr>
                <p:spPr>
                  <a:xfrm>
                    <a:off x="870538" y="5594043"/>
                    <a:ext cx="304409" cy="153324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8" name="正方形/長方形 77"/>
                  <p:cNvSpPr/>
                  <p:nvPr/>
                </p:nvSpPr>
                <p:spPr>
                  <a:xfrm>
                    <a:off x="872760" y="5774032"/>
                    <a:ext cx="304411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9" name="正方形/長方形 78"/>
                  <p:cNvSpPr/>
                  <p:nvPr/>
                </p:nvSpPr>
                <p:spPr>
                  <a:xfrm>
                    <a:off x="870538" y="5951800"/>
                    <a:ext cx="304409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7" name="図形グループ 12"/>
                <p:cNvGrpSpPr>
                  <a:grpSpLocks/>
                </p:cNvGrpSpPr>
                <p:nvPr/>
              </p:nvGrpSpPr>
              <p:grpSpPr bwMode="auto">
                <a:xfrm>
                  <a:off x="4522532" y="3662318"/>
                  <a:ext cx="358563" cy="642623"/>
                  <a:chOff x="838199" y="5257799"/>
                  <a:chExt cx="501869" cy="899511"/>
                </a:xfrm>
              </p:grpSpPr>
              <p:sp>
                <p:nvSpPr>
                  <p:cNvPr id="102" name="直方体 101"/>
                  <p:cNvSpPr/>
                  <p:nvPr/>
                </p:nvSpPr>
                <p:spPr>
                  <a:xfrm>
                    <a:off x="837208" y="5258504"/>
                    <a:ext cx="502166" cy="897729"/>
                  </a:xfrm>
                  <a:prstGeom prst="cube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03" name="正方形/長方形 102"/>
                  <p:cNvSpPr/>
                  <p:nvPr/>
                </p:nvSpPr>
                <p:spPr>
                  <a:xfrm>
                    <a:off x="872760" y="5409607"/>
                    <a:ext cx="304411" cy="153326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04" name="正方形/長方形 103"/>
                  <p:cNvSpPr/>
                  <p:nvPr/>
                </p:nvSpPr>
                <p:spPr>
                  <a:xfrm>
                    <a:off x="870538" y="5594043"/>
                    <a:ext cx="304409" cy="153324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05" name="正方形/長方形 104"/>
                  <p:cNvSpPr/>
                  <p:nvPr/>
                </p:nvSpPr>
                <p:spPr>
                  <a:xfrm>
                    <a:off x="872760" y="5774032"/>
                    <a:ext cx="304411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06" name="正方形/長方形 105"/>
                  <p:cNvSpPr/>
                  <p:nvPr/>
                </p:nvSpPr>
                <p:spPr>
                  <a:xfrm>
                    <a:off x="870538" y="5951800"/>
                    <a:ext cx="304409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8" name="図形グループ 19"/>
                <p:cNvGrpSpPr>
                  <a:grpSpLocks/>
                </p:cNvGrpSpPr>
                <p:nvPr/>
              </p:nvGrpSpPr>
              <p:grpSpPr bwMode="auto">
                <a:xfrm>
                  <a:off x="4823037" y="3656307"/>
                  <a:ext cx="358563" cy="642623"/>
                  <a:chOff x="838199" y="5257799"/>
                  <a:chExt cx="501869" cy="899511"/>
                </a:xfrm>
              </p:grpSpPr>
              <p:sp>
                <p:nvSpPr>
                  <p:cNvPr id="82" name="直方体 81"/>
                  <p:cNvSpPr/>
                  <p:nvPr/>
                </p:nvSpPr>
                <p:spPr>
                  <a:xfrm>
                    <a:off x="837974" y="5258504"/>
                    <a:ext cx="502166" cy="897729"/>
                  </a:xfrm>
                  <a:prstGeom prst="cube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83" name="正方形/長方形 82"/>
                  <p:cNvSpPr/>
                  <p:nvPr/>
                </p:nvSpPr>
                <p:spPr>
                  <a:xfrm>
                    <a:off x="873525" y="5409607"/>
                    <a:ext cx="304411" cy="153326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84" name="正方形/長方形 83"/>
                  <p:cNvSpPr/>
                  <p:nvPr/>
                </p:nvSpPr>
                <p:spPr>
                  <a:xfrm>
                    <a:off x="871304" y="5594043"/>
                    <a:ext cx="304409" cy="153324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85" name="正方形/長方形 84"/>
                  <p:cNvSpPr/>
                  <p:nvPr/>
                </p:nvSpPr>
                <p:spPr>
                  <a:xfrm>
                    <a:off x="873525" y="5774032"/>
                    <a:ext cx="304411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86" name="正方形/長方形 85"/>
                  <p:cNvSpPr/>
                  <p:nvPr/>
                </p:nvSpPr>
                <p:spPr>
                  <a:xfrm>
                    <a:off x="871304" y="5951800"/>
                    <a:ext cx="304409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108" name="テキスト ボックス 107"/>
                <p:cNvSpPr txBox="1"/>
                <p:nvPr/>
              </p:nvSpPr>
              <p:spPr>
                <a:xfrm>
                  <a:off x="3875609" y="3094586"/>
                  <a:ext cx="1593105" cy="74655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1050" dirty="0" smtClean="0"/>
                    <a:t>Distributed</a:t>
                  </a:r>
                </a:p>
                <a:p>
                  <a:pPr algn="ctr"/>
                  <a:r>
                    <a:rPr lang="en-US" altLang="ja-JP" sz="1050" dirty="0" smtClean="0"/>
                    <a:t>Computing Resources</a:t>
                  </a:r>
                  <a:endParaRPr kumimoji="1" lang="ja-JP" altLang="en-US" sz="1050" dirty="0"/>
                </a:p>
              </p:txBody>
            </p:sp>
          </p:grpSp>
          <p:grpSp>
            <p:nvGrpSpPr>
              <p:cNvPr id="9" name="図形グループ 89"/>
              <p:cNvGrpSpPr/>
              <p:nvPr/>
            </p:nvGrpSpPr>
            <p:grpSpPr>
              <a:xfrm>
                <a:off x="5578756" y="3569373"/>
                <a:ext cx="595127" cy="307008"/>
                <a:chOff x="3926759" y="3656811"/>
                <a:chExt cx="1254892" cy="647361"/>
              </a:xfrm>
            </p:grpSpPr>
            <p:grpSp>
              <p:nvGrpSpPr>
                <p:cNvPr id="10" name="図形グループ 6"/>
                <p:cNvGrpSpPr>
                  <a:grpSpLocks/>
                </p:cNvGrpSpPr>
                <p:nvPr/>
              </p:nvGrpSpPr>
              <p:grpSpPr bwMode="auto">
                <a:xfrm>
                  <a:off x="3926759" y="3656812"/>
                  <a:ext cx="358775" cy="641350"/>
                  <a:chOff x="838172" y="5258506"/>
                  <a:chExt cx="502166" cy="897729"/>
                </a:xfrm>
              </p:grpSpPr>
              <p:sp>
                <p:nvSpPr>
                  <p:cNvPr id="141" name="直方体 140"/>
                  <p:cNvSpPr/>
                  <p:nvPr/>
                </p:nvSpPr>
                <p:spPr>
                  <a:xfrm>
                    <a:off x="838172" y="5258506"/>
                    <a:ext cx="502166" cy="897729"/>
                  </a:xfrm>
                  <a:prstGeom prst="cube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42" name="正方形/長方形 141"/>
                  <p:cNvSpPr/>
                  <p:nvPr/>
                </p:nvSpPr>
                <p:spPr>
                  <a:xfrm>
                    <a:off x="873724" y="5409609"/>
                    <a:ext cx="304411" cy="153326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43" name="正方形/長方形 142"/>
                  <p:cNvSpPr/>
                  <p:nvPr/>
                </p:nvSpPr>
                <p:spPr>
                  <a:xfrm>
                    <a:off x="871503" y="5594044"/>
                    <a:ext cx="304409" cy="153324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44" name="正方形/長方形 143"/>
                  <p:cNvSpPr/>
                  <p:nvPr/>
                </p:nvSpPr>
                <p:spPr>
                  <a:xfrm>
                    <a:off x="873724" y="5774033"/>
                    <a:ext cx="304411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45" name="正方形/長方形 144"/>
                  <p:cNvSpPr/>
                  <p:nvPr/>
                </p:nvSpPr>
                <p:spPr>
                  <a:xfrm>
                    <a:off x="871503" y="5951802"/>
                    <a:ext cx="304409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1" name="図形グループ 12"/>
                <p:cNvGrpSpPr>
                  <a:grpSpLocks/>
                </p:cNvGrpSpPr>
                <p:nvPr/>
              </p:nvGrpSpPr>
              <p:grpSpPr bwMode="auto">
                <a:xfrm>
                  <a:off x="4230410" y="3656811"/>
                  <a:ext cx="358775" cy="641350"/>
                  <a:chOff x="837208" y="5258504"/>
                  <a:chExt cx="502166" cy="897729"/>
                </a:xfrm>
              </p:grpSpPr>
              <p:sp>
                <p:nvSpPr>
                  <p:cNvPr id="136" name="直方体 135"/>
                  <p:cNvSpPr/>
                  <p:nvPr/>
                </p:nvSpPr>
                <p:spPr>
                  <a:xfrm>
                    <a:off x="837208" y="5258504"/>
                    <a:ext cx="502166" cy="897729"/>
                  </a:xfrm>
                  <a:prstGeom prst="cube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37" name="正方形/長方形 136"/>
                  <p:cNvSpPr/>
                  <p:nvPr/>
                </p:nvSpPr>
                <p:spPr>
                  <a:xfrm>
                    <a:off x="872760" y="5409607"/>
                    <a:ext cx="304411" cy="153326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38" name="正方形/長方形 137"/>
                  <p:cNvSpPr/>
                  <p:nvPr/>
                </p:nvSpPr>
                <p:spPr>
                  <a:xfrm>
                    <a:off x="870538" y="5594043"/>
                    <a:ext cx="304409" cy="153324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39" name="正方形/長方形 138"/>
                  <p:cNvSpPr/>
                  <p:nvPr/>
                </p:nvSpPr>
                <p:spPr>
                  <a:xfrm>
                    <a:off x="872760" y="5774032"/>
                    <a:ext cx="304411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40" name="正方形/長方形 139"/>
                  <p:cNvSpPr/>
                  <p:nvPr/>
                </p:nvSpPr>
                <p:spPr>
                  <a:xfrm>
                    <a:off x="870538" y="5951800"/>
                    <a:ext cx="304409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3" name="図形グループ 12"/>
                <p:cNvGrpSpPr>
                  <a:grpSpLocks/>
                </p:cNvGrpSpPr>
                <p:nvPr/>
              </p:nvGrpSpPr>
              <p:grpSpPr bwMode="auto">
                <a:xfrm>
                  <a:off x="4521824" y="3662822"/>
                  <a:ext cx="358775" cy="641350"/>
                  <a:chOff x="837208" y="5258504"/>
                  <a:chExt cx="502166" cy="897729"/>
                </a:xfrm>
              </p:grpSpPr>
              <p:sp>
                <p:nvSpPr>
                  <p:cNvPr id="128" name="直方体 127"/>
                  <p:cNvSpPr/>
                  <p:nvPr/>
                </p:nvSpPr>
                <p:spPr>
                  <a:xfrm>
                    <a:off x="837208" y="5258504"/>
                    <a:ext cx="502166" cy="897729"/>
                  </a:xfrm>
                  <a:prstGeom prst="cube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29" name="正方形/長方形 128"/>
                  <p:cNvSpPr/>
                  <p:nvPr/>
                </p:nvSpPr>
                <p:spPr>
                  <a:xfrm>
                    <a:off x="872760" y="5409607"/>
                    <a:ext cx="304411" cy="153326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30" name="正方形/長方形 129"/>
                  <p:cNvSpPr/>
                  <p:nvPr/>
                </p:nvSpPr>
                <p:spPr>
                  <a:xfrm>
                    <a:off x="870538" y="5594043"/>
                    <a:ext cx="304409" cy="153324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31" name="正方形/長方形 130"/>
                  <p:cNvSpPr/>
                  <p:nvPr/>
                </p:nvSpPr>
                <p:spPr>
                  <a:xfrm>
                    <a:off x="872760" y="5774032"/>
                    <a:ext cx="304411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33" name="正方形/長方形 132"/>
                  <p:cNvSpPr/>
                  <p:nvPr/>
                </p:nvSpPr>
                <p:spPr>
                  <a:xfrm>
                    <a:off x="870538" y="5951800"/>
                    <a:ext cx="304409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4" name="図形グループ 19"/>
                <p:cNvGrpSpPr>
                  <a:grpSpLocks/>
                </p:cNvGrpSpPr>
                <p:nvPr/>
              </p:nvGrpSpPr>
              <p:grpSpPr bwMode="auto">
                <a:xfrm>
                  <a:off x="4822876" y="3656811"/>
                  <a:ext cx="358775" cy="641350"/>
                  <a:chOff x="837974" y="5258504"/>
                  <a:chExt cx="502166" cy="897729"/>
                </a:xfrm>
              </p:grpSpPr>
              <p:sp>
                <p:nvSpPr>
                  <p:cNvPr id="96" name="直方体 95"/>
                  <p:cNvSpPr/>
                  <p:nvPr/>
                </p:nvSpPr>
                <p:spPr>
                  <a:xfrm>
                    <a:off x="837974" y="5258504"/>
                    <a:ext cx="502166" cy="897729"/>
                  </a:xfrm>
                  <a:prstGeom prst="cube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98" name="正方形/長方形 97"/>
                  <p:cNvSpPr/>
                  <p:nvPr/>
                </p:nvSpPr>
                <p:spPr>
                  <a:xfrm>
                    <a:off x="873525" y="5409607"/>
                    <a:ext cx="304411" cy="153326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15" name="正方形/長方形 114"/>
                  <p:cNvSpPr/>
                  <p:nvPr/>
                </p:nvSpPr>
                <p:spPr>
                  <a:xfrm>
                    <a:off x="871304" y="5594043"/>
                    <a:ext cx="304409" cy="153324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19" name="正方形/長方形 118"/>
                  <p:cNvSpPr/>
                  <p:nvPr/>
                </p:nvSpPr>
                <p:spPr>
                  <a:xfrm>
                    <a:off x="873525" y="5774032"/>
                    <a:ext cx="304411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27" name="正方形/長方形 126"/>
                  <p:cNvSpPr/>
                  <p:nvPr/>
                </p:nvSpPr>
                <p:spPr>
                  <a:xfrm>
                    <a:off x="871304" y="5951800"/>
                    <a:ext cx="304409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grpSp>
            <p:nvGrpSpPr>
              <p:cNvPr id="15" name="図形グループ 145"/>
              <p:cNvGrpSpPr/>
              <p:nvPr/>
            </p:nvGrpSpPr>
            <p:grpSpPr>
              <a:xfrm>
                <a:off x="3179171" y="3650763"/>
                <a:ext cx="595127" cy="307008"/>
                <a:chOff x="3926759" y="3656811"/>
                <a:chExt cx="1254892" cy="647361"/>
              </a:xfrm>
            </p:grpSpPr>
            <p:grpSp>
              <p:nvGrpSpPr>
                <p:cNvPr id="16" name="図形グループ 6"/>
                <p:cNvGrpSpPr>
                  <a:grpSpLocks/>
                </p:cNvGrpSpPr>
                <p:nvPr/>
              </p:nvGrpSpPr>
              <p:grpSpPr bwMode="auto">
                <a:xfrm>
                  <a:off x="3926759" y="3656812"/>
                  <a:ext cx="358775" cy="641350"/>
                  <a:chOff x="838172" y="5258506"/>
                  <a:chExt cx="502166" cy="897729"/>
                </a:xfrm>
              </p:grpSpPr>
              <p:sp>
                <p:nvSpPr>
                  <p:cNvPr id="169" name="直方体 168"/>
                  <p:cNvSpPr/>
                  <p:nvPr/>
                </p:nvSpPr>
                <p:spPr>
                  <a:xfrm>
                    <a:off x="838172" y="5258506"/>
                    <a:ext cx="502166" cy="897729"/>
                  </a:xfrm>
                  <a:prstGeom prst="cube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6" name="正方形/長方形 175"/>
                  <p:cNvSpPr/>
                  <p:nvPr/>
                </p:nvSpPr>
                <p:spPr>
                  <a:xfrm>
                    <a:off x="873724" y="5409609"/>
                    <a:ext cx="304411" cy="153326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7" name="正方形/長方形 176"/>
                  <p:cNvSpPr/>
                  <p:nvPr/>
                </p:nvSpPr>
                <p:spPr>
                  <a:xfrm>
                    <a:off x="871503" y="5594044"/>
                    <a:ext cx="304409" cy="153324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8" name="正方形/長方形 177"/>
                  <p:cNvSpPr/>
                  <p:nvPr/>
                </p:nvSpPr>
                <p:spPr>
                  <a:xfrm>
                    <a:off x="873724" y="5774033"/>
                    <a:ext cx="304411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80" name="正方形/長方形 179"/>
                  <p:cNvSpPr/>
                  <p:nvPr/>
                </p:nvSpPr>
                <p:spPr>
                  <a:xfrm>
                    <a:off x="871503" y="5951802"/>
                    <a:ext cx="304409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" name="図形グループ 12"/>
                <p:cNvGrpSpPr>
                  <a:grpSpLocks/>
                </p:cNvGrpSpPr>
                <p:nvPr/>
              </p:nvGrpSpPr>
              <p:grpSpPr bwMode="auto">
                <a:xfrm>
                  <a:off x="4230410" y="3656811"/>
                  <a:ext cx="358775" cy="641350"/>
                  <a:chOff x="837208" y="5258504"/>
                  <a:chExt cx="502166" cy="897729"/>
                </a:xfrm>
              </p:grpSpPr>
              <p:sp>
                <p:nvSpPr>
                  <p:cNvPr id="163" name="直方体 162"/>
                  <p:cNvSpPr/>
                  <p:nvPr/>
                </p:nvSpPr>
                <p:spPr>
                  <a:xfrm>
                    <a:off x="837208" y="5258504"/>
                    <a:ext cx="502166" cy="897729"/>
                  </a:xfrm>
                  <a:prstGeom prst="cube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65" name="正方形/長方形 164"/>
                  <p:cNvSpPr/>
                  <p:nvPr/>
                </p:nvSpPr>
                <p:spPr>
                  <a:xfrm>
                    <a:off x="872760" y="5409607"/>
                    <a:ext cx="304411" cy="153326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66" name="正方形/長方形 165"/>
                  <p:cNvSpPr/>
                  <p:nvPr/>
                </p:nvSpPr>
                <p:spPr>
                  <a:xfrm>
                    <a:off x="870538" y="5594043"/>
                    <a:ext cx="304409" cy="153324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67" name="正方形/長方形 166"/>
                  <p:cNvSpPr/>
                  <p:nvPr/>
                </p:nvSpPr>
                <p:spPr>
                  <a:xfrm>
                    <a:off x="872760" y="5774032"/>
                    <a:ext cx="304411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68" name="正方形/長方形 167"/>
                  <p:cNvSpPr/>
                  <p:nvPr/>
                </p:nvSpPr>
                <p:spPr>
                  <a:xfrm>
                    <a:off x="870538" y="5951800"/>
                    <a:ext cx="304409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8" name="図形グループ 12"/>
                <p:cNvGrpSpPr>
                  <a:grpSpLocks/>
                </p:cNvGrpSpPr>
                <p:nvPr/>
              </p:nvGrpSpPr>
              <p:grpSpPr bwMode="auto">
                <a:xfrm>
                  <a:off x="4521824" y="3662822"/>
                  <a:ext cx="358775" cy="641350"/>
                  <a:chOff x="837208" y="5258504"/>
                  <a:chExt cx="502166" cy="897729"/>
                </a:xfrm>
              </p:grpSpPr>
              <p:sp>
                <p:nvSpPr>
                  <p:cNvPr id="158" name="直方体 157"/>
                  <p:cNvSpPr/>
                  <p:nvPr/>
                </p:nvSpPr>
                <p:spPr>
                  <a:xfrm>
                    <a:off x="837208" y="5258504"/>
                    <a:ext cx="502166" cy="897729"/>
                  </a:xfrm>
                  <a:prstGeom prst="cube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59" name="正方形/長方形 158"/>
                  <p:cNvSpPr/>
                  <p:nvPr/>
                </p:nvSpPr>
                <p:spPr>
                  <a:xfrm>
                    <a:off x="872760" y="5409607"/>
                    <a:ext cx="304411" cy="153326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60" name="正方形/長方形 159"/>
                  <p:cNvSpPr/>
                  <p:nvPr/>
                </p:nvSpPr>
                <p:spPr>
                  <a:xfrm>
                    <a:off x="870538" y="5594043"/>
                    <a:ext cx="304409" cy="153324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61" name="正方形/長方形 160"/>
                  <p:cNvSpPr/>
                  <p:nvPr/>
                </p:nvSpPr>
                <p:spPr>
                  <a:xfrm>
                    <a:off x="872760" y="5774032"/>
                    <a:ext cx="304411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62" name="正方形/長方形 161"/>
                  <p:cNvSpPr/>
                  <p:nvPr/>
                </p:nvSpPr>
                <p:spPr>
                  <a:xfrm>
                    <a:off x="870538" y="5951800"/>
                    <a:ext cx="304409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9" name="図形グループ 19"/>
                <p:cNvGrpSpPr>
                  <a:grpSpLocks/>
                </p:cNvGrpSpPr>
                <p:nvPr/>
              </p:nvGrpSpPr>
              <p:grpSpPr bwMode="auto">
                <a:xfrm>
                  <a:off x="4822876" y="3656811"/>
                  <a:ext cx="358775" cy="641350"/>
                  <a:chOff x="837974" y="5258504"/>
                  <a:chExt cx="502166" cy="897729"/>
                </a:xfrm>
              </p:grpSpPr>
              <p:sp>
                <p:nvSpPr>
                  <p:cNvPr id="153" name="直方体 152"/>
                  <p:cNvSpPr/>
                  <p:nvPr/>
                </p:nvSpPr>
                <p:spPr>
                  <a:xfrm>
                    <a:off x="837974" y="5258504"/>
                    <a:ext cx="502166" cy="897729"/>
                  </a:xfrm>
                  <a:prstGeom prst="cube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54" name="正方形/長方形 153"/>
                  <p:cNvSpPr/>
                  <p:nvPr/>
                </p:nvSpPr>
                <p:spPr>
                  <a:xfrm>
                    <a:off x="873525" y="5409607"/>
                    <a:ext cx="304411" cy="153326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55" name="正方形/長方形 154"/>
                  <p:cNvSpPr/>
                  <p:nvPr/>
                </p:nvSpPr>
                <p:spPr>
                  <a:xfrm>
                    <a:off x="871304" y="5594043"/>
                    <a:ext cx="304409" cy="153324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56" name="正方形/長方形 155"/>
                  <p:cNvSpPr/>
                  <p:nvPr/>
                </p:nvSpPr>
                <p:spPr>
                  <a:xfrm>
                    <a:off x="873525" y="5774032"/>
                    <a:ext cx="304411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57" name="正方形/長方形 156"/>
                  <p:cNvSpPr/>
                  <p:nvPr/>
                </p:nvSpPr>
                <p:spPr>
                  <a:xfrm>
                    <a:off x="871304" y="5951800"/>
                    <a:ext cx="304409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grpSp>
            <p:nvGrpSpPr>
              <p:cNvPr id="20" name="図形グループ 180"/>
              <p:cNvGrpSpPr/>
              <p:nvPr/>
            </p:nvGrpSpPr>
            <p:grpSpPr>
              <a:xfrm>
                <a:off x="3434003" y="2971800"/>
                <a:ext cx="595127" cy="307008"/>
                <a:chOff x="3926759" y="3656811"/>
                <a:chExt cx="1254892" cy="647361"/>
              </a:xfrm>
            </p:grpSpPr>
            <p:grpSp>
              <p:nvGrpSpPr>
                <p:cNvPr id="21" name="図形グループ 6"/>
                <p:cNvGrpSpPr>
                  <a:grpSpLocks/>
                </p:cNvGrpSpPr>
                <p:nvPr/>
              </p:nvGrpSpPr>
              <p:grpSpPr bwMode="auto">
                <a:xfrm>
                  <a:off x="3926759" y="3656812"/>
                  <a:ext cx="358775" cy="641350"/>
                  <a:chOff x="838172" y="5258506"/>
                  <a:chExt cx="502166" cy="897729"/>
                </a:xfrm>
              </p:grpSpPr>
              <p:sp>
                <p:nvSpPr>
                  <p:cNvPr id="203" name="直方体 202"/>
                  <p:cNvSpPr/>
                  <p:nvPr/>
                </p:nvSpPr>
                <p:spPr>
                  <a:xfrm>
                    <a:off x="838172" y="5258506"/>
                    <a:ext cx="502166" cy="897729"/>
                  </a:xfrm>
                  <a:prstGeom prst="cube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04" name="正方形/長方形 203"/>
                  <p:cNvSpPr/>
                  <p:nvPr/>
                </p:nvSpPr>
                <p:spPr>
                  <a:xfrm>
                    <a:off x="873724" y="5409609"/>
                    <a:ext cx="304411" cy="153326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06" name="正方形/長方形 205"/>
                  <p:cNvSpPr/>
                  <p:nvPr/>
                </p:nvSpPr>
                <p:spPr>
                  <a:xfrm>
                    <a:off x="871503" y="5594044"/>
                    <a:ext cx="304409" cy="153324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07" name="正方形/長方形 206"/>
                  <p:cNvSpPr/>
                  <p:nvPr/>
                </p:nvSpPr>
                <p:spPr>
                  <a:xfrm>
                    <a:off x="873724" y="5774033"/>
                    <a:ext cx="304411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08" name="正方形/長方形 207"/>
                  <p:cNvSpPr/>
                  <p:nvPr/>
                </p:nvSpPr>
                <p:spPr>
                  <a:xfrm>
                    <a:off x="871503" y="5951802"/>
                    <a:ext cx="304409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22" name="図形グループ 12"/>
                <p:cNvGrpSpPr>
                  <a:grpSpLocks/>
                </p:cNvGrpSpPr>
                <p:nvPr/>
              </p:nvGrpSpPr>
              <p:grpSpPr bwMode="auto">
                <a:xfrm>
                  <a:off x="4230410" y="3656811"/>
                  <a:ext cx="358775" cy="641350"/>
                  <a:chOff x="837208" y="5258504"/>
                  <a:chExt cx="502166" cy="897729"/>
                </a:xfrm>
              </p:grpSpPr>
              <p:sp>
                <p:nvSpPr>
                  <p:cNvPr id="198" name="直方体 197"/>
                  <p:cNvSpPr/>
                  <p:nvPr/>
                </p:nvSpPr>
                <p:spPr>
                  <a:xfrm>
                    <a:off x="837208" y="5258504"/>
                    <a:ext cx="502166" cy="897729"/>
                  </a:xfrm>
                  <a:prstGeom prst="cube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99" name="正方形/長方形 198"/>
                  <p:cNvSpPr/>
                  <p:nvPr/>
                </p:nvSpPr>
                <p:spPr>
                  <a:xfrm>
                    <a:off x="872760" y="5409607"/>
                    <a:ext cx="304411" cy="153326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00" name="正方形/長方形 199"/>
                  <p:cNvSpPr/>
                  <p:nvPr/>
                </p:nvSpPr>
                <p:spPr>
                  <a:xfrm>
                    <a:off x="870538" y="5594043"/>
                    <a:ext cx="304409" cy="153324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01" name="正方形/長方形 200"/>
                  <p:cNvSpPr/>
                  <p:nvPr/>
                </p:nvSpPr>
                <p:spPr>
                  <a:xfrm>
                    <a:off x="872760" y="5774032"/>
                    <a:ext cx="304411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02" name="正方形/長方形 201"/>
                  <p:cNvSpPr/>
                  <p:nvPr/>
                </p:nvSpPr>
                <p:spPr>
                  <a:xfrm>
                    <a:off x="870538" y="5951800"/>
                    <a:ext cx="304409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23" name="図形グループ 12"/>
                <p:cNvGrpSpPr>
                  <a:grpSpLocks/>
                </p:cNvGrpSpPr>
                <p:nvPr/>
              </p:nvGrpSpPr>
              <p:grpSpPr bwMode="auto">
                <a:xfrm>
                  <a:off x="4521824" y="3662822"/>
                  <a:ext cx="358775" cy="641350"/>
                  <a:chOff x="837208" y="5258504"/>
                  <a:chExt cx="502166" cy="897729"/>
                </a:xfrm>
              </p:grpSpPr>
              <p:sp>
                <p:nvSpPr>
                  <p:cNvPr id="192" name="直方体 191"/>
                  <p:cNvSpPr/>
                  <p:nvPr/>
                </p:nvSpPr>
                <p:spPr>
                  <a:xfrm>
                    <a:off x="837208" y="5258504"/>
                    <a:ext cx="502166" cy="897729"/>
                  </a:xfrm>
                  <a:prstGeom prst="cube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93" name="正方形/長方形 192"/>
                  <p:cNvSpPr/>
                  <p:nvPr/>
                </p:nvSpPr>
                <p:spPr>
                  <a:xfrm>
                    <a:off x="872760" y="5409607"/>
                    <a:ext cx="304411" cy="153326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94" name="正方形/長方形 193"/>
                  <p:cNvSpPr/>
                  <p:nvPr/>
                </p:nvSpPr>
                <p:spPr>
                  <a:xfrm>
                    <a:off x="870538" y="5594043"/>
                    <a:ext cx="304409" cy="153324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96" name="正方形/長方形 195"/>
                  <p:cNvSpPr/>
                  <p:nvPr/>
                </p:nvSpPr>
                <p:spPr>
                  <a:xfrm>
                    <a:off x="872760" y="5774032"/>
                    <a:ext cx="304411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97" name="正方形/長方形 196"/>
                  <p:cNvSpPr/>
                  <p:nvPr/>
                </p:nvSpPr>
                <p:spPr>
                  <a:xfrm>
                    <a:off x="870538" y="5951800"/>
                    <a:ext cx="304409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24" name="図形グループ 19"/>
                <p:cNvGrpSpPr>
                  <a:grpSpLocks/>
                </p:cNvGrpSpPr>
                <p:nvPr/>
              </p:nvGrpSpPr>
              <p:grpSpPr bwMode="auto">
                <a:xfrm>
                  <a:off x="4822876" y="3656811"/>
                  <a:ext cx="358775" cy="641350"/>
                  <a:chOff x="837974" y="5258504"/>
                  <a:chExt cx="502166" cy="897729"/>
                </a:xfrm>
              </p:grpSpPr>
              <p:sp>
                <p:nvSpPr>
                  <p:cNvPr id="187" name="直方体 186"/>
                  <p:cNvSpPr/>
                  <p:nvPr/>
                </p:nvSpPr>
                <p:spPr>
                  <a:xfrm>
                    <a:off x="837974" y="5258504"/>
                    <a:ext cx="502166" cy="897729"/>
                  </a:xfrm>
                  <a:prstGeom prst="cube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88" name="正方形/長方形 187"/>
                  <p:cNvSpPr/>
                  <p:nvPr/>
                </p:nvSpPr>
                <p:spPr>
                  <a:xfrm>
                    <a:off x="873525" y="5409607"/>
                    <a:ext cx="304411" cy="153326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89" name="正方形/長方形 188"/>
                  <p:cNvSpPr/>
                  <p:nvPr/>
                </p:nvSpPr>
                <p:spPr>
                  <a:xfrm>
                    <a:off x="871304" y="5594043"/>
                    <a:ext cx="304409" cy="153324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90" name="正方形/長方形 189"/>
                  <p:cNvSpPr/>
                  <p:nvPr/>
                </p:nvSpPr>
                <p:spPr>
                  <a:xfrm>
                    <a:off x="873525" y="5774032"/>
                    <a:ext cx="304411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91" name="正方形/長方形 190"/>
                  <p:cNvSpPr/>
                  <p:nvPr/>
                </p:nvSpPr>
                <p:spPr>
                  <a:xfrm>
                    <a:off x="871304" y="5951800"/>
                    <a:ext cx="304409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grpSp>
            <p:nvGrpSpPr>
              <p:cNvPr id="25" name="図形グループ 208"/>
              <p:cNvGrpSpPr/>
              <p:nvPr/>
            </p:nvGrpSpPr>
            <p:grpSpPr>
              <a:xfrm>
                <a:off x="4381591" y="2814935"/>
                <a:ext cx="595127" cy="307008"/>
                <a:chOff x="3926759" y="3656811"/>
                <a:chExt cx="1254892" cy="647361"/>
              </a:xfrm>
            </p:grpSpPr>
            <p:grpSp>
              <p:nvGrpSpPr>
                <p:cNvPr id="26" name="図形グループ 6"/>
                <p:cNvGrpSpPr>
                  <a:grpSpLocks/>
                </p:cNvGrpSpPr>
                <p:nvPr/>
              </p:nvGrpSpPr>
              <p:grpSpPr bwMode="auto">
                <a:xfrm>
                  <a:off x="3926759" y="3656812"/>
                  <a:ext cx="358775" cy="641350"/>
                  <a:chOff x="838172" y="5258506"/>
                  <a:chExt cx="502166" cy="897729"/>
                </a:xfrm>
              </p:grpSpPr>
              <p:sp>
                <p:nvSpPr>
                  <p:cNvPr id="240" name="直方体 239"/>
                  <p:cNvSpPr/>
                  <p:nvPr/>
                </p:nvSpPr>
                <p:spPr>
                  <a:xfrm>
                    <a:off x="838172" y="5258506"/>
                    <a:ext cx="502166" cy="897729"/>
                  </a:xfrm>
                  <a:prstGeom prst="cube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41" name="正方形/長方形 240"/>
                  <p:cNvSpPr/>
                  <p:nvPr/>
                </p:nvSpPr>
                <p:spPr>
                  <a:xfrm>
                    <a:off x="873724" y="5409609"/>
                    <a:ext cx="304411" cy="153326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42" name="正方形/長方形 241"/>
                  <p:cNvSpPr/>
                  <p:nvPr/>
                </p:nvSpPr>
                <p:spPr>
                  <a:xfrm>
                    <a:off x="871503" y="5594044"/>
                    <a:ext cx="304409" cy="153324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43" name="正方形/長方形 242"/>
                  <p:cNvSpPr/>
                  <p:nvPr/>
                </p:nvSpPr>
                <p:spPr>
                  <a:xfrm>
                    <a:off x="873724" y="5774033"/>
                    <a:ext cx="304411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44" name="正方形/長方形 243"/>
                  <p:cNvSpPr/>
                  <p:nvPr/>
                </p:nvSpPr>
                <p:spPr>
                  <a:xfrm>
                    <a:off x="871503" y="5951802"/>
                    <a:ext cx="304409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27" name="図形グループ 12"/>
                <p:cNvGrpSpPr>
                  <a:grpSpLocks/>
                </p:cNvGrpSpPr>
                <p:nvPr/>
              </p:nvGrpSpPr>
              <p:grpSpPr bwMode="auto">
                <a:xfrm>
                  <a:off x="4230410" y="3656811"/>
                  <a:ext cx="358775" cy="641350"/>
                  <a:chOff x="837208" y="5258504"/>
                  <a:chExt cx="502166" cy="897729"/>
                </a:xfrm>
              </p:grpSpPr>
              <p:sp>
                <p:nvSpPr>
                  <p:cNvPr id="235" name="直方体 234"/>
                  <p:cNvSpPr/>
                  <p:nvPr/>
                </p:nvSpPr>
                <p:spPr>
                  <a:xfrm>
                    <a:off x="837208" y="5258504"/>
                    <a:ext cx="502166" cy="897729"/>
                  </a:xfrm>
                  <a:prstGeom prst="cube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36" name="正方形/長方形 235"/>
                  <p:cNvSpPr/>
                  <p:nvPr/>
                </p:nvSpPr>
                <p:spPr>
                  <a:xfrm>
                    <a:off x="872760" y="5409607"/>
                    <a:ext cx="304411" cy="153326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37" name="正方形/長方形 236"/>
                  <p:cNvSpPr/>
                  <p:nvPr/>
                </p:nvSpPr>
                <p:spPr>
                  <a:xfrm>
                    <a:off x="870538" y="5594043"/>
                    <a:ext cx="304409" cy="153324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38" name="正方形/長方形 237"/>
                  <p:cNvSpPr/>
                  <p:nvPr/>
                </p:nvSpPr>
                <p:spPr>
                  <a:xfrm>
                    <a:off x="872760" y="5774032"/>
                    <a:ext cx="304411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39" name="正方形/長方形 238"/>
                  <p:cNvSpPr/>
                  <p:nvPr/>
                </p:nvSpPr>
                <p:spPr>
                  <a:xfrm>
                    <a:off x="870538" y="5951800"/>
                    <a:ext cx="304409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28" name="図形グループ 12"/>
                <p:cNvGrpSpPr>
                  <a:grpSpLocks/>
                </p:cNvGrpSpPr>
                <p:nvPr/>
              </p:nvGrpSpPr>
              <p:grpSpPr bwMode="auto">
                <a:xfrm>
                  <a:off x="4521824" y="3662822"/>
                  <a:ext cx="358775" cy="641350"/>
                  <a:chOff x="837208" y="5258504"/>
                  <a:chExt cx="502166" cy="897729"/>
                </a:xfrm>
              </p:grpSpPr>
              <p:sp>
                <p:nvSpPr>
                  <p:cNvPr id="230" name="直方体 229"/>
                  <p:cNvSpPr/>
                  <p:nvPr/>
                </p:nvSpPr>
                <p:spPr>
                  <a:xfrm>
                    <a:off x="837208" y="5258504"/>
                    <a:ext cx="502166" cy="897729"/>
                  </a:xfrm>
                  <a:prstGeom prst="cube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31" name="正方形/長方形 230"/>
                  <p:cNvSpPr/>
                  <p:nvPr/>
                </p:nvSpPr>
                <p:spPr>
                  <a:xfrm>
                    <a:off x="872760" y="5409607"/>
                    <a:ext cx="304411" cy="153326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32" name="正方形/長方形 231"/>
                  <p:cNvSpPr/>
                  <p:nvPr/>
                </p:nvSpPr>
                <p:spPr>
                  <a:xfrm>
                    <a:off x="870538" y="5594043"/>
                    <a:ext cx="304409" cy="153324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33" name="正方形/長方形 232"/>
                  <p:cNvSpPr/>
                  <p:nvPr/>
                </p:nvSpPr>
                <p:spPr>
                  <a:xfrm>
                    <a:off x="872760" y="5774032"/>
                    <a:ext cx="304411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34" name="正方形/長方形 233"/>
                  <p:cNvSpPr/>
                  <p:nvPr/>
                </p:nvSpPr>
                <p:spPr>
                  <a:xfrm>
                    <a:off x="870538" y="5951800"/>
                    <a:ext cx="304409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29" name="図形グループ 19"/>
                <p:cNvGrpSpPr>
                  <a:grpSpLocks/>
                </p:cNvGrpSpPr>
                <p:nvPr/>
              </p:nvGrpSpPr>
              <p:grpSpPr bwMode="auto">
                <a:xfrm>
                  <a:off x="4822876" y="3656811"/>
                  <a:ext cx="358775" cy="641350"/>
                  <a:chOff x="837974" y="5258504"/>
                  <a:chExt cx="502166" cy="897729"/>
                </a:xfrm>
              </p:grpSpPr>
              <p:sp>
                <p:nvSpPr>
                  <p:cNvPr id="225" name="直方体 224"/>
                  <p:cNvSpPr/>
                  <p:nvPr/>
                </p:nvSpPr>
                <p:spPr>
                  <a:xfrm>
                    <a:off x="837974" y="5258504"/>
                    <a:ext cx="502166" cy="897729"/>
                  </a:xfrm>
                  <a:prstGeom prst="cube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26" name="正方形/長方形 225"/>
                  <p:cNvSpPr/>
                  <p:nvPr/>
                </p:nvSpPr>
                <p:spPr>
                  <a:xfrm>
                    <a:off x="873525" y="5409607"/>
                    <a:ext cx="304411" cy="153326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27" name="正方形/長方形 226"/>
                  <p:cNvSpPr/>
                  <p:nvPr/>
                </p:nvSpPr>
                <p:spPr>
                  <a:xfrm>
                    <a:off x="871304" y="5594043"/>
                    <a:ext cx="304409" cy="153324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28" name="正方形/長方形 227"/>
                  <p:cNvSpPr/>
                  <p:nvPr/>
                </p:nvSpPr>
                <p:spPr>
                  <a:xfrm>
                    <a:off x="873525" y="5774032"/>
                    <a:ext cx="304411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29" name="正方形/長方形 228"/>
                  <p:cNvSpPr/>
                  <p:nvPr/>
                </p:nvSpPr>
                <p:spPr>
                  <a:xfrm>
                    <a:off x="871304" y="5951800"/>
                    <a:ext cx="304409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grpSp>
            <p:nvGrpSpPr>
              <p:cNvPr id="30" name="図形グループ 244"/>
              <p:cNvGrpSpPr/>
              <p:nvPr/>
            </p:nvGrpSpPr>
            <p:grpSpPr>
              <a:xfrm>
                <a:off x="5451339" y="3013943"/>
                <a:ext cx="595127" cy="307008"/>
                <a:chOff x="3926759" y="3656811"/>
                <a:chExt cx="1254892" cy="647361"/>
              </a:xfrm>
            </p:grpSpPr>
            <p:grpSp>
              <p:nvGrpSpPr>
                <p:cNvPr id="31" name="図形グループ 6"/>
                <p:cNvGrpSpPr>
                  <a:grpSpLocks/>
                </p:cNvGrpSpPr>
                <p:nvPr/>
              </p:nvGrpSpPr>
              <p:grpSpPr bwMode="auto">
                <a:xfrm>
                  <a:off x="3926759" y="3656812"/>
                  <a:ext cx="358775" cy="641350"/>
                  <a:chOff x="838172" y="5258506"/>
                  <a:chExt cx="502166" cy="897729"/>
                </a:xfrm>
              </p:grpSpPr>
              <p:sp>
                <p:nvSpPr>
                  <p:cNvPr id="265" name="直方体 264"/>
                  <p:cNvSpPr/>
                  <p:nvPr/>
                </p:nvSpPr>
                <p:spPr>
                  <a:xfrm>
                    <a:off x="838172" y="5258506"/>
                    <a:ext cx="502166" cy="897729"/>
                  </a:xfrm>
                  <a:prstGeom prst="cube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66" name="正方形/長方形 265"/>
                  <p:cNvSpPr/>
                  <p:nvPr/>
                </p:nvSpPr>
                <p:spPr>
                  <a:xfrm>
                    <a:off x="873724" y="5409609"/>
                    <a:ext cx="304411" cy="153326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67" name="正方形/長方形 266"/>
                  <p:cNvSpPr/>
                  <p:nvPr/>
                </p:nvSpPr>
                <p:spPr>
                  <a:xfrm>
                    <a:off x="871503" y="5594044"/>
                    <a:ext cx="304409" cy="153324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68" name="正方形/長方形 267"/>
                  <p:cNvSpPr/>
                  <p:nvPr/>
                </p:nvSpPr>
                <p:spPr>
                  <a:xfrm>
                    <a:off x="873724" y="5774033"/>
                    <a:ext cx="304411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69" name="正方形/長方形 268"/>
                  <p:cNvSpPr/>
                  <p:nvPr/>
                </p:nvSpPr>
                <p:spPr>
                  <a:xfrm>
                    <a:off x="871503" y="5951802"/>
                    <a:ext cx="304409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64" name="図形グループ 12"/>
                <p:cNvGrpSpPr>
                  <a:grpSpLocks/>
                </p:cNvGrpSpPr>
                <p:nvPr/>
              </p:nvGrpSpPr>
              <p:grpSpPr bwMode="auto">
                <a:xfrm>
                  <a:off x="4230410" y="3656811"/>
                  <a:ext cx="358775" cy="641350"/>
                  <a:chOff x="837208" y="5258504"/>
                  <a:chExt cx="502166" cy="897729"/>
                </a:xfrm>
              </p:grpSpPr>
              <p:sp>
                <p:nvSpPr>
                  <p:cNvPr id="260" name="直方体 259"/>
                  <p:cNvSpPr/>
                  <p:nvPr/>
                </p:nvSpPr>
                <p:spPr>
                  <a:xfrm>
                    <a:off x="837208" y="5258504"/>
                    <a:ext cx="502166" cy="897729"/>
                  </a:xfrm>
                  <a:prstGeom prst="cube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61" name="正方形/長方形 260"/>
                  <p:cNvSpPr/>
                  <p:nvPr/>
                </p:nvSpPr>
                <p:spPr>
                  <a:xfrm>
                    <a:off x="872760" y="5409607"/>
                    <a:ext cx="304411" cy="153326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62" name="正方形/長方形 261"/>
                  <p:cNvSpPr/>
                  <p:nvPr/>
                </p:nvSpPr>
                <p:spPr>
                  <a:xfrm>
                    <a:off x="870538" y="5594043"/>
                    <a:ext cx="304409" cy="153324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63" name="正方形/長方形 262"/>
                  <p:cNvSpPr/>
                  <p:nvPr/>
                </p:nvSpPr>
                <p:spPr>
                  <a:xfrm>
                    <a:off x="872760" y="5774032"/>
                    <a:ext cx="304411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64" name="正方形/長方形 263"/>
                  <p:cNvSpPr/>
                  <p:nvPr/>
                </p:nvSpPr>
                <p:spPr>
                  <a:xfrm>
                    <a:off x="870538" y="5951800"/>
                    <a:ext cx="304409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65" name="図形グループ 12"/>
                <p:cNvGrpSpPr>
                  <a:grpSpLocks/>
                </p:cNvGrpSpPr>
                <p:nvPr/>
              </p:nvGrpSpPr>
              <p:grpSpPr bwMode="auto">
                <a:xfrm>
                  <a:off x="4521824" y="3662822"/>
                  <a:ext cx="358775" cy="641350"/>
                  <a:chOff x="837208" y="5258504"/>
                  <a:chExt cx="502166" cy="897729"/>
                </a:xfrm>
              </p:grpSpPr>
              <p:sp>
                <p:nvSpPr>
                  <p:cNvPr id="255" name="直方体 254"/>
                  <p:cNvSpPr/>
                  <p:nvPr/>
                </p:nvSpPr>
                <p:spPr>
                  <a:xfrm>
                    <a:off x="837208" y="5258504"/>
                    <a:ext cx="502166" cy="897729"/>
                  </a:xfrm>
                  <a:prstGeom prst="cube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56" name="正方形/長方形 255"/>
                  <p:cNvSpPr/>
                  <p:nvPr/>
                </p:nvSpPr>
                <p:spPr>
                  <a:xfrm>
                    <a:off x="872760" y="5409607"/>
                    <a:ext cx="304411" cy="153326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57" name="正方形/長方形 256"/>
                  <p:cNvSpPr/>
                  <p:nvPr/>
                </p:nvSpPr>
                <p:spPr>
                  <a:xfrm>
                    <a:off x="870538" y="5594043"/>
                    <a:ext cx="304409" cy="153324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58" name="正方形/長方形 257"/>
                  <p:cNvSpPr/>
                  <p:nvPr/>
                </p:nvSpPr>
                <p:spPr>
                  <a:xfrm>
                    <a:off x="872760" y="5774032"/>
                    <a:ext cx="304411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59" name="正方形/長方形 258"/>
                  <p:cNvSpPr/>
                  <p:nvPr/>
                </p:nvSpPr>
                <p:spPr>
                  <a:xfrm>
                    <a:off x="870538" y="5951800"/>
                    <a:ext cx="304409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66" name="図形グループ 19"/>
                <p:cNvGrpSpPr>
                  <a:grpSpLocks/>
                </p:cNvGrpSpPr>
                <p:nvPr/>
              </p:nvGrpSpPr>
              <p:grpSpPr bwMode="auto">
                <a:xfrm>
                  <a:off x="4822876" y="3656811"/>
                  <a:ext cx="358775" cy="641350"/>
                  <a:chOff x="837974" y="5258504"/>
                  <a:chExt cx="502166" cy="897729"/>
                </a:xfrm>
              </p:grpSpPr>
              <p:sp>
                <p:nvSpPr>
                  <p:cNvPr id="250" name="直方体 249"/>
                  <p:cNvSpPr/>
                  <p:nvPr/>
                </p:nvSpPr>
                <p:spPr>
                  <a:xfrm>
                    <a:off x="837974" y="5258504"/>
                    <a:ext cx="502166" cy="897729"/>
                  </a:xfrm>
                  <a:prstGeom prst="cube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51" name="正方形/長方形 250"/>
                  <p:cNvSpPr/>
                  <p:nvPr/>
                </p:nvSpPr>
                <p:spPr>
                  <a:xfrm>
                    <a:off x="873525" y="5409607"/>
                    <a:ext cx="304411" cy="153326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52" name="正方形/長方形 251"/>
                  <p:cNvSpPr/>
                  <p:nvPr/>
                </p:nvSpPr>
                <p:spPr>
                  <a:xfrm>
                    <a:off x="871304" y="5594043"/>
                    <a:ext cx="304409" cy="153324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53" name="正方形/長方形 252"/>
                  <p:cNvSpPr/>
                  <p:nvPr/>
                </p:nvSpPr>
                <p:spPr>
                  <a:xfrm>
                    <a:off x="873525" y="5774032"/>
                    <a:ext cx="304411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54" name="正方形/長方形 253"/>
                  <p:cNvSpPr/>
                  <p:nvPr/>
                </p:nvSpPr>
                <p:spPr>
                  <a:xfrm>
                    <a:off x="871304" y="5951800"/>
                    <a:ext cx="304409" cy="151103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</p:grpSp>
        <p:sp>
          <p:nvSpPr>
            <p:cNvPr id="114" name="額縁 113"/>
            <p:cNvSpPr/>
            <p:nvPr/>
          </p:nvSpPr>
          <p:spPr bwMode="auto">
            <a:xfrm>
              <a:off x="6011262" y="3505199"/>
              <a:ext cx="999138" cy="416597"/>
            </a:xfrm>
            <a:prstGeom prst="bevel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800" dirty="0" smtClean="0">
                  <a:solidFill>
                    <a:schemeClr val="tx1"/>
                  </a:solidFill>
                </a:rPr>
                <a:t>Nagoya </a:t>
              </a:r>
              <a:r>
                <a:rPr lang="en-US" altLang="ja-JP" sz="800" dirty="0" err="1" smtClean="0">
                  <a:solidFill>
                    <a:schemeClr val="tx1"/>
                  </a:solidFill>
                </a:rPr>
                <a:t>Univ</a:t>
              </a:r>
              <a:r>
                <a:rPr lang="en-US" altLang="ja-JP" sz="800" dirty="0" smtClean="0">
                  <a:solidFill>
                    <a:schemeClr val="tx1"/>
                  </a:solidFill>
                </a:rPr>
                <a:t/>
              </a:r>
              <a:br>
                <a:rPr lang="en-US" altLang="ja-JP" sz="800" dirty="0" smtClean="0">
                  <a:solidFill>
                    <a:schemeClr val="tx1"/>
                  </a:solidFill>
                </a:rPr>
              </a:br>
              <a:r>
                <a:rPr lang="en-US" altLang="ja-JP" sz="800" dirty="0" smtClean="0">
                  <a:solidFill>
                    <a:schemeClr val="tx1"/>
                  </a:solidFill>
                </a:rPr>
                <a:t>Portal</a:t>
              </a:r>
              <a:endParaRPr lang="ja-JP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397" name="額縁 396"/>
            <p:cNvSpPr/>
            <p:nvPr/>
          </p:nvSpPr>
          <p:spPr bwMode="auto">
            <a:xfrm>
              <a:off x="6348590" y="1698623"/>
              <a:ext cx="261937" cy="161925"/>
            </a:xfrm>
            <a:prstGeom prst="bevel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altLang="ja-JP" sz="600" dirty="0">
                  <a:solidFill>
                    <a:schemeClr val="tx1"/>
                  </a:solidFill>
                </a:rPr>
                <a:t>K</a:t>
              </a:r>
              <a:endParaRPr lang="ja-JP" alt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08" name="テキスト ボックス 81"/>
            <p:cNvSpPr txBox="1">
              <a:spLocks noChangeArrowheads="1"/>
            </p:cNvSpPr>
            <p:nvPr/>
          </p:nvSpPr>
          <p:spPr bwMode="auto">
            <a:xfrm>
              <a:off x="162107" y="6025023"/>
              <a:ext cx="8864841" cy="528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r>
                <a:rPr lang="en-US" altLang="ja-JP" sz="2400" dirty="0" smtClean="0"/>
                <a:t>Collaborative Academic Service Platform to proved wide range services from HPC to Teaching and Learning </a:t>
              </a:r>
              <a:br>
                <a:rPr lang="en-US" altLang="ja-JP" sz="2400" dirty="0" smtClean="0"/>
              </a:br>
              <a:r>
                <a:rPr lang="en-US" altLang="ja-JP" sz="2400" dirty="0" smtClean="0"/>
                <a:t>on Large-scale Virtualized Computing Resources</a:t>
              </a:r>
              <a:endParaRPr lang="en-US" altLang="ja-JP" sz="2400" dirty="0"/>
            </a:p>
          </p:txBody>
        </p:sp>
        <p:sp>
          <p:nvSpPr>
            <p:cNvPr id="310" name="テキスト ボックス 309"/>
            <p:cNvSpPr txBox="1"/>
            <p:nvPr/>
          </p:nvSpPr>
          <p:spPr>
            <a:xfrm>
              <a:off x="2667000" y="1256438"/>
              <a:ext cx="3760597" cy="1000274"/>
            </a:xfrm>
            <a:prstGeom prst="rect">
              <a:avLst/>
            </a:prstGeom>
            <a:solidFill>
              <a:srgbClr val="FFFF99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ja-JP" sz="1100" dirty="0" smtClean="0"/>
                <a:t>Research Theme</a:t>
              </a:r>
            </a:p>
            <a:p>
              <a:pPr algn="ctr"/>
              <a:r>
                <a:rPr lang="en-US" altLang="ja-JP" sz="1600" dirty="0" smtClean="0"/>
                <a:t>Cloud-type Academic Services</a:t>
              </a:r>
              <a:br>
                <a:rPr lang="en-US" altLang="ja-JP" sz="1600" dirty="0" smtClean="0"/>
              </a:br>
              <a:r>
                <a:rPr lang="en-US" altLang="ja-JP" sz="1600" dirty="0" smtClean="0"/>
                <a:t> on Widely Distributed and Virtualized Information Service Platform</a:t>
              </a:r>
              <a:endParaRPr kumimoji="1" lang="ja-JP" altLang="en-US" sz="1600" dirty="0"/>
            </a:p>
          </p:txBody>
        </p:sp>
      </p:grpSp>
      <p:sp>
        <p:nvSpPr>
          <p:cNvPr id="270" name="スライド番号プレースホルダ 26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D4828-99E8-1347-A66F-EC89F0130CAA}" type="slidenum">
              <a:rPr lang="ja-JP" altLang="en-US" smtClean="0"/>
              <a:pPr/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71959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ja-JP" dirty="0" smtClean="0"/>
              <a:t>Service Pyramid on Academic Cloud Environment and Research Area</a:t>
            </a:r>
            <a:endParaRPr lang="ja-JP" altLang="en-US" dirty="0"/>
          </a:p>
        </p:txBody>
      </p:sp>
      <p:sp>
        <p:nvSpPr>
          <p:cNvPr id="42" name="スライド番号プレースホルダ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D4828-99E8-1347-A66F-EC89F0130CAA}" type="slidenum">
              <a:rPr lang="ja-JP" altLang="en-US" smtClean="0"/>
              <a:pPr/>
              <a:t>13</a:t>
            </a:fld>
            <a:endParaRPr lang="ja-JP" altLang="en-US"/>
          </a:p>
        </p:txBody>
      </p:sp>
      <p:grpSp>
        <p:nvGrpSpPr>
          <p:cNvPr id="39" name="図形グループ 38"/>
          <p:cNvGrpSpPr/>
          <p:nvPr/>
        </p:nvGrpSpPr>
        <p:grpSpPr>
          <a:xfrm>
            <a:off x="1076129" y="1716546"/>
            <a:ext cx="6879646" cy="4192806"/>
            <a:chOff x="1426149" y="1406525"/>
            <a:chExt cx="6879646" cy="4192806"/>
          </a:xfrm>
        </p:grpSpPr>
        <p:sp>
          <p:nvSpPr>
            <p:cNvPr id="41" name="台形 40"/>
            <p:cNvSpPr/>
            <p:nvPr/>
          </p:nvSpPr>
          <p:spPr bwMode="auto">
            <a:xfrm rot="16200000">
              <a:off x="7074141" y="2123281"/>
              <a:ext cx="996950" cy="808037"/>
            </a:xfrm>
            <a:prstGeom prst="trapezoid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dirty="0" smtClean="0">
                  <a:solidFill>
                    <a:srgbClr val="000000"/>
                  </a:solidFill>
                </a:rPr>
                <a:t>HPC</a:t>
              </a:r>
              <a:endParaRPr lang="ja-JP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44" name="二等辺三角形 60"/>
            <p:cNvSpPr>
              <a:spLocks noChangeArrowheads="1"/>
            </p:cNvSpPr>
            <p:nvPr/>
          </p:nvSpPr>
          <p:spPr bwMode="auto">
            <a:xfrm>
              <a:off x="1581150" y="1406525"/>
              <a:ext cx="4495800" cy="41402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4000">
                <a:latin typeface="Calibri" charset="0"/>
              </a:endParaRPr>
            </a:p>
          </p:txBody>
        </p:sp>
        <p:sp>
          <p:nvSpPr>
            <p:cNvPr id="45" name="台形 44"/>
            <p:cNvSpPr/>
            <p:nvPr/>
          </p:nvSpPr>
          <p:spPr bwMode="auto">
            <a:xfrm>
              <a:off x="1900238" y="1998663"/>
              <a:ext cx="3857625" cy="2957512"/>
            </a:xfrm>
            <a:prstGeom prst="trapezoid">
              <a:avLst>
                <a:gd name="adj" fmla="val 54230"/>
              </a:avLst>
            </a:prstGeom>
            <a:blipFill rotWithShape="1">
              <a:blip r:embed="rId2"/>
              <a:tile tx="0" ty="0" sx="100000" sy="100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40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テキスト ボックス 74"/>
            <p:cNvSpPr txBox="1">
              <a:spLocks noChangeArrowheads="1"/>
            </p:cNvSpPr>
            <p:nvPr/>
          </p:nvSpPr>
          <p:spPr bwMode="auto">
            <a:xfrm>
              <a:off x="2122488" y="2191336"/>
              <a:ext cx="3413125" cy="338554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600" dirty="0" smtClean="0">
                  <a:latin typeface="Calibri" charset="0"/>
                </a:rPr>
                <a:t>Institutional-level HPC Applications</a:t>
              </a:r>
              <a:endParaRPr lang="ja-JP" altLang="en-US" sz="1600" dirty="0">
                <a:latin typeface="Calibri" charset="0"/>
              </a:endParaRPr>
            </a:p>
          </p:txBody>
        </p:sp>
        <p:sp>
          <p:nvSpPr>
            <p:cNvPr id="49" name="テキスト ボックス 76"/>
            <p:cNvSpPr txBox="1">
              <a:spLocks noChangeArrowheads="1"/>
            </p:cNvSpPr>
            <p:nvPr/>
          </p:nvSpPr>
          <p:spPr bwMode="auto">
            <a:xfrm>
              <a:off x="2286000" y="2893805"/>
              <a:ext cx="3140075" cy="338554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600" dirty="0" smtClean="0">
                  <a:latin typeface="Calibri" charset="0"/>
                </a:rPr>
                <a:t>Business Applications</a:t>
              </a:r>
              <a:endParaRPr lang="en-US" altLang="ja-JP" sz="1600" dirty="0">
                <a:latin typeface="Calibri" charset="0"/>
              </a:endParaRPr>
            </a:p>
          </p:txBody>
        </p:sp>
        <p:sp>
          <p:nvSpPr>
            <p:cNvPr id="53" name="テキスト ボックス 77"/>
            <p:cNvSpPr txBox="1">
              <a:spLocks noChangeArrowheads="1"/>
            </p:cNvSpPr>
            <p:nvPr/>
          </p:nvSpPr>
          <p:spPr bwMode="auto">
            <a:xfrm>
              <a:off x="2155825" y="4382880"/>
              <a:ext cx="3365500" cy="338554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600" dirty="0" smtClean="0"/>
                <a:t>Discipline-Independent Applications</a:t>
              </a:r>
              <a:endParaRPr lang="ja-JP" altLang="en-US" sz="1100" dirty="0"/>
            </a:p>
          </p:txBody>
        </p:sp>
        <p:sp>
          <p:nvSpPr>
            <p:cNvPr id="54" name="テキスト ボックス 76"/>
            <p:cNvSpPr txBox="1">
              <a:spLocks noChangeArrowheads="1"/>
            </p:cNvSpPr>
            <p:nvPr/>
          </p:nvSpPr>
          <p:spPr bwMode="auto">
            <a:xfrm>
              <a:off x="2381250" y="3608180"/>
              <a:ext cx="2895600" cy="338554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600" dirty="0" smtClean="0">
                  <a:latin typeface="Calibri" charset="0"/>
                </a:rPr>
                <a:t>Discipline-Specific Applications</a:t>
              </a:r>
              <a:endParaRPr lang="ja-JP" altLang="en-US" sz="1600" dirty="0">
                <a:latin typeface="Calibri" charset="0"/>
              </a:endParaRPr>
            </a:p>
          </p:txBody>
        </p:sp>
        <p:sp>
          <p:nvSpPr>
            <p:cNvPr id="55" name="台形 54"/>
            <p:cNvSpPr/>
            <p:nvPr/>
          </p:nvSpPr>
          <p:spPr bwMode="auto">
            <a:xfrm rot="16200000">
              <a:off x="6405803" y="3340894"/>
              <a:ext cx="2320925" cy="820737"/>
            </a:xfrm>
            <a:prstGeom prst="trapezoid">
              <a:avLst/>
            </a:prstGeom>
            <a:solidFill>
              <a:srgbClr val="FF3300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Ins="21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sz="1400" dirty="0">
                <a:solidFill>
                  <a:srgbClr val="000000"/>
                </a:solidFill>
              </a:endParaRPr>
            </a:p>
          </p:txBody>
        </p:sp>
        <p:sp>
          <p:nvSpPr>
            <p:cNvPr id="56" name="台形 55"/>
            <p:cNvSpPr/>
            <p:nvPr/>
          </p:nvSpPr>
          <p:spPr bwMode="auto">
            <a:xfrm rot="16200000">
              <a:off x="6642332" y="3337727"/>
              <a:ext cx="2992438" cy="266684"/>
            </a:xfrm>
            <a:prstGeom prst="trapezoid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 anchorCtr="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600" dirty="0" smtClean="0">
                  <a:solidFill>
                    <a:srgbClr val="000000"/>
                  </a:solidFill>
                </a:rPr>
                <a:t>Campus Network</a:t>
              </a:r>
              <a:endParaRPr lang="ja-JP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57" name="台形 56"/>
            <p:cNvSpPr/>
            <p:nvPr/>
          </p:nvSpPr>
          <p:spPr bwMode="auto">
            <a:xfrm rot="16200000">
              <a:off x="6276422" y="3160713"/>
              <a:ext cx="393700" cy="285750"/>
            </a:xfrm>
            <a:prstGeom prst="trapezoid">
              <a:avLst/>
            </a:prstGeom>
            <a:solidFill>
              <a:srgbClr val="2F721B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61" name="台形 60"/>
            <p:cNvSpPr/>
            <p:nvPr/>
          </p:nvSpPr>
          <p:spPr bwMode="auto">
            <a:xfrm rot="16200000">
              <a:off x="6562171" y="2066926"/>
              <a:ext cx="360363" cy="798512"/>
            </a:xfrm>
            <a:prstGeom prst="trapezoid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62" name="台形 61"/>
            <p:cNvSpPr/>
            <p:nvPr/>
          </p:nvSpPr>
          <p:spPr bwMode="auto">
            <a:xfrm rot="16200000">
              <a:off x="6515341" y="3021806"/>
              <a:ext cx="677862" cy="549275"/>
            </a:xfrm>
            <a:prstGeom prst="trapezoid">
              <a:avLst/>
            </a:prstGeom>
            <a:solidFill>
              <a:srgbClr val="80FF00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68" name="台形 67"/>
            <p:cNvSpPr/>
            <p:nvPr/>
          </p:nvSpPr>
          <p:spPr bwMode="auto">
            <a:xfrm rot="16200000">
              <a:off x="6499466" y="3461544"/>
              <a:ext cx="392112" cy="869950"/>
            </a:xfrm>
            <a:prstGeom prst="trapezoid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72" name="台形 71"/>
            <p:cNvSpPr/>
            <p:nvPr/>
          </p:nvSpPr>
          <p:spPr bwMode="auto">
            <a:xfrm rot="16200000">
              <a:off x="6632816" y="2242344"/>
              <a:ext cx="147637" cy="854075"/>
            </a:xfrm>
            <a:prstGeom prst="trapezoid">
              <a:avLst/>
            </a:prstGeom>
            <a:solidFill>
              <a:srgbClr val="B6BEC9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73" name="台形 72"/>
            <p:cNvSpPr/>
            <p:nvPr/>
          </p:nvSpPr>
          <p:spPr bwMode="auto">
            <a:xfrm rot="16200000">
              <a:off x="6684409" y="4252913"/>
              <a:ext cx="593725" cy="273050"/>
            </a:xfrm>
            <a:prstGeom prst="trapezoid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74" name="角丸四角形 73"/>
            <p:cNvSpPr/>
            <p:nvPr/>
          </p:nvSpPr>
          <p:spPr bwMode="auto">
            <a:xfrm rot="16200000">
              <a:off x="6585985" y="3418946"/>
              <a:ext cx="2016125" cy="698500"/>
            </a:xfrm>
            <a:prstGeom prst="roundRect">
              <a:avLst>
                <a:gd name="adj" fmla="val 21667"/>
              </a:avLst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rIns="0" anchor="ctr">
              <a:prstTxWarp prst="textNoShape">
                <a:avLst/>
              </a:prstTxWarp>
            </a:bodyPr>
            <a:lstStyle/>
            <a:p>
              <a:pPr algn="ctr"/>
              <a:r>
                <a:rPr lang="en-US" altLang="ja-JP" sz="1600" dirty="0" smtClean="0">
                  <a:solidFill>
                    <a:srgbClr val="000000"/>
                  </a:solidFill>
                  <a:cs typeface="ＭＳ Ｐゴシック" charset="-128"/>
                </a:rPr>
                <a:t>Large-scale Virtualized Computing Resource Infrastructure</a:t>
              </a:r>
              <a:endParaRPr lang="en-US" altLang="ja-JP" sz="1600" dirty="0">
                <a:solidFill>
                  <a:srgbClr val="000000"/>
                </a:solidFill>
                <a:cs typeface="ＭＳ Ｐゴシック" charset="-128"/>
              </a:endParaRPr>
            </a:p>
          </p:txBody>
        </p:sp>
        <p:sp>
          <p:nvSpPr>
            <p:cNvPr id="75" name="正方形/長方形 74"/>
            <p:cNvSpPr/>
            <p:nvPr/>
          </p:nvSpPr>
          <p:spPr bwMode="auto">
            <a:xfrm>
              <a:off x="6239909" y="2189162"/>
              <a:ext cx="500061" cy="2365376"/>
            </a:xfrm>
            <a:prstGeom prst="rect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77" name="正方形/長方形 76"/>
            <p:cNvSpPr/>
            <p:nvPr/>
          </p:nvSpPr>
          <p:spPr bwMode="auto">
            <a:xfrm>
              <a:off x="6773310" y="2155825"/>
              <a:ext cx="378354" cy="2603500"/>
            </a:xfrm>
            <a:prstGeom prst="rect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78" name="正方形/長方形 77"/>
            <p:cNvSpPr/>
            <p:nvPr/>
          </p:nvSpPr>
          <p:spPr bwMode="auto">
            <a:xfrm>
              <a:off x="7193997" y="2108284"/>
              <a:ext cx="811212" cy="2784919"/>
            </a:xfrm>
            <a:prstGeom prst="rect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79" name="テキスト ボックス 78"/>
            <p:cNvSpPr txBox="1"/>
            <p:nvPr/>
          </p:nvSpPr>
          <p:spPr>
            <a:xfrm>
              <a:off x="6104436" y="4953000"/>
              <a:ext cx="2201359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kumimoji="1" lang="en-US" altLang="ja-JP" sz="1200" dirty="0" err="1" smtClean="0"/>
                <a:t>SaaS</a:t>
              </a:r>
              <a:r>
                <a:rPr kumimoji="1" lang="en-US" altLang="ja-JP" sz="1200" dirty="0" smtClean="0"/>
                <a:t>: Software-as-a-Service</a:t>
              </a:r>
              <a:br>
                <a:rPr kumimoji="1" lang="en-US" altLang="ja-JP" sz="1200" dirty="0" smtClean="0"/>
              </a:br>
              <a:r>
                <a:rPr kumimoji="1" lang="en-US" altLang="ja-JP" sz="1200" dirty="0" err="1" smtClean="0"/>
                <a:t>PaaS</a:t>
              </a:r>
              <a:r>
                <a:rPr kumimoji="1" lang="en-US" altLang="ja-JP" sz="1200" dirty="0" smtClean="0"/>
                <a:t>: Platform-as-a-Service</a:t>
              </a:r>
              <a:br>
                <a:rPr kumimoji="1" lang="en-US" altLang="ja-JP" sz="1200" dirty="0" smtClean="0"/>
              </a:br>
              <a:r>
                <a:rPr kumimoji="1" lang="en-US" altLang="ja-JP" sz="1200" dirty="0" err="1" smtClean="0"/>
                <a:t>IaaS</a:t>
              </a:r>
              <a:r>
                <a:rPr kumimoji="1" lang="en-US" altLang="ja-JP" sz="1200" dirty="0" smtClean="0"/>
                <a:t>:  Infrastructure-as-a-Service</a:t>
              </a:r>
              <a:endParaRPr kumimoji="1" lang="ja-JP" altLang="en-US" sz="1200" dirty="0"/>
            </a:p>
          </p:txBody>
        </p:sp>
        <p:sp>
          <p:nvSpPr>
            <p:cNvPr id="80" name="テキスト ボックス 77"/>
            <p:cNvSpPr txBox="1">
              <a:spLocks noChangeArrowheads="1"/>
            </p:cNvSpPr>
            <p:nvPr/>
          </p:nvSpPr>
          <p:spPr bwMode="auto">
            <a:xfrm>
              <a:off x="2170113" y="5045037"/>
              <a:ext cx="3365500" cy="338554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600" dirty="0" smtClean="0"/>
                <a:t>Personal Applications</a:t>
              </a:r>
              <a:endParaRPr lang="ja-JP" altLang="en-US" sz="1100" dirty="0"/>
            </a:p>
          </p:txBody>
        </p:sp>
        <p:sp>
          <p:nvSpPr>
            <p:cNvPr id="81" name="テキスト ボックス 74"/>
            <p:cNvSpPr txBox="1">
              <a:spLocks noChangeArrowheads="1"/>
            </p:cNvSpPr>
            <p:nvPr/>
          </p:nvSpPr>
          <p:spPr bwMode="auto">
            <a:xfrm>
              <a:off x="2125134" y="1551045"/>
              <a:ext cx="3413125" cy="338554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600" dirty="0" smtClean="0">
                  <a:latin typeface="Calibri" charset="0"/>
                </a:rPr>
                <a:t>National-level HPC Applications</a:t>
              </a:r>
              <a:endParaRPr lang="ja-JP" altLang="en-US" sz="1600" dirty="0">
                <a:latin typeface="Calibri" charset="0"/>
              </a:endParaRPr>
            </a:p>
          </p:txBody>
        </p:sp>
        <p:cxnSp>
          <p:nvCxnSpPr>
            <p:cNvPr id="82" name="直線コネクタ 69"/>
            <p:cNvCxnSpPr>
              <a:cxnSpLocks noChangeShapeType="1"/>
            </p:cNvCxnSpPr>
            <p:nvPr/>
          </p:nvCxnSpPr>
          <p:spPr bwMode="auto">
            <a:xfrm>
              <a:off x="1695961" y="2000251"/>
              <a:ext cx="648000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83" name="直線コネクタ 69"/>
            <p:cNvCxnSpPr>
              <a:cxnSpLocks noChangeShapeType="1"/>
            </p:cNvCxnSpPr>
            <p:nvPr/>
          </p:nvCxnSpPr>
          <p:spPr bwMode="auto">
            <a:xfrm>
              <a:off x="1673074" y="4951412"/>
              <a:ext cx="662400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84" name="Line 8"/>
            <p:cNvSpPr>
              <a:spLocks noChangeShapeType="1"/>
            </p:cNvSpPr>
            <p:nvPr/>
          </p:nvSpPr>
          <p:spPr bwMode="auto">
            <a:xfrm rot="10821191" flipH="1" flipV="1">
              <a:off x="1780434" y="2001867"/>
              <a:ext cx="18211" cy="29542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5" name="テキスト ボックス 74"/>
            <p:cNvSpPr txBox="1">
              <a:spLocks noChangeArrowheads="1"/>
            </p:cNvSpPr>
            <p:nvPr/>
          </p:nvSpPr>
          <p:spPr bwMode="auto">
            <a:xfrm rot="16200000">
              <a:off x="120639" y="3307348"/>
              <a:ext cx="2949574" cy="338554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600" dirty="0" smtClean="0">
                  <a:latin typeface="Calibri" charset="0"/>
                </a:rPr>
                <a:t>Target for Academic Refactoring</a:t>
              </a:r>
              <a:endParaRPr lang="ja-JP" altLang="en-US" sz="1600" dirty="0">
                <a:latin typeface="Calibri" charset="0"/>
              </a:endParaRPr>
            </a:p>
          </p:txBody>
        </p:sp>
        <p:sp>
          <p:nvSpPr>
            <p:cNvPr id="86" name="角丸四角形吹き出し 85"/>
            <p:cNvSpPr/>
            <p:nvPr/>
          </p:nvSpPr>
          <p:spPr bwMode="auto">
            <a:xfrm>
              <a:off x="5538259" y="1580621"/>
              <a:ext cx="616857" cy="293688"/>
            </a:xfrm>
            <a:prstGeom prst="wedgeRoundRectCallout">
              <a:avLst>
                <a:gd name="adj1" fmla="val 77194"/>
                <a:gd name="adj2" fmla="val 181278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>
                <a:defRPr/>
              </a:pPr>
              <a:r>
                <a:rPr lang="en-US" altLang="ja-JP" sz="1600" dirty="0" err="1" smtClean="0">
                  <a:solidFill>
                    <a:srgbClr val="000000"/>
                  </a:solidFill>
                </a:rPr>
                <a:t>SaaS</a:t>
              </a:r>
              <a:endParaRPr lang="en-US" altLang="ja-JP" sz="1600" dirty="0">
                <a:solidFill>
                  <a:srgbClr val="000000"/>
                </a:solidFill>
              </a:endParaRPr>
            </a:p>
          </p:txBody>
        </p:sp>
        <p:sp>
          <p:nvSpPr>
            <p:cNvPr id="87" name="角丸四角形吹き出し 86"/>
            <p:cNvSpPr/>
            <p:nvPr/>
          </p:nvSpPr>
          <p:spPr bwMode="auto">
            <a:xfrm>
              <a:off x="6432003" y="1580621"/>
              <a:ext cx="616857" cy="293688"/>
            </a:xfrm>
            <a:prstGeom prst="wedgeRoundRectCallout">
              <a:avLst>
                <a:gd name="adj1" fmla="val 40135"/>
                <a:gd name="adj2" fmla="val 163982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>
                <a:defRPr/>
              </a:pPr>
              <a:r>
                <a:rPr lang="en-US" altLang="ja-JP" sz="1600" dirty="0" err="1" smtClean="0">
                  <a:solidFill>
                    <a:srgbClr val="000000"/>
                  </a:solidFill>
                </a:rPr>
                <a:t>PaaS</a:t>
              </a:r>
              <a:endParaRPr lang="en-US" altLang="ja-JP" sz="1600" dirty="0">
                <a:solidFill>
                  <a:srgbClr val="000000"/>
                </a:solidFill>
              </a:endParaRPr>
            </a:p>
          </p:txBody>
        </p:sp>
        <p:sp>
          <p:nvSpPr>
            <p:cNvPr id="88" name="角丸四角形吹き出し 87"/>
            <p:cNvSpPr/>
            <p:nvPr/>
          </p:nvSpPr>
          <p:spPr bwMode="auto">
            <a:xfrm>
              <a:off x="7301040" y="1580621"/>
              <a:ext cx="616857" cy="293688"/>
            </a:xfrm>
            <a:prstGeom prst="wedgeRoundRectCallout">
              <a:avLst>
                <a:gd name="adj1" fmla="val -49081"/>
                <a:gd name="adj2" fmla="val 146685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>
                <a:defRPr/>
              </a:pPr>
              <a:r>
                <a:rPr lang="en-US" altLang="ja-JP" sz="1600" dirty="0" err="1" smtClean="0">
                  <a:solidFill>
                    <a:srgbClr val="000000"/>
                  </a:solidFill>
                </a:rPr>
                <a:t>IaaS</a:t>
              </a:r>
              <a:endParaRPr lang="en-US" altLang="ja-JP" sz="16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5599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63907" y="274638"/>
            <a:ext cx="8653153" cy="114300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京都大学アカデミッククラウド環境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（</a:t>
            </a:r>
            <a:r>
              <a:rPr lang="ja-JP" altLang="en-US" dirty="0" smtClean="0"/>
              <a:t>理想）</a:t>
            </a:r>
            <a:endParaRPr kumimoji="1" lang="ja-JP" altLang="en-US" dirty="0"/>
          </a:p>
        </p:txBody>
      </p:sp>
      <p:sp>
        <p:nvSpPr>
          <p:cNvPr id="18" name="台形 17"/>
          <p:cNvSpPr/>
          <p:nvPr/>
        </p:nvSpPr>
        <p:spPr bwMode="auto">
          <a:xfrm>
            <a:off x="1929067" y="4321527"/>
            <a:ext cx="4732269" cy="1321896"/>
          </a:xfrm>
          <a:prstGeom prst="trapezoid">
            <a:avLst/>
          </a:prstGeom>
          <a:solidFill>
            <a:srgbClr val="FF33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216000" anchor="ctr"/>
          <a:lstStyle/>
          <a:p>
            <a:pPr algn="ctr">
              <a:defRPr/>
            </a:pPr>
            <a:endParaRPr lang="en-US" altLang="ja-JP" sz="2400" dirty="0">
              <a:solidFill>
                <a:srgbClr val="000000"/>
              </a:solidFill>
            </a:endParaRPr>
          </a:p>
        </p:txBody>
      </p:sp>
      <p:sp>
        <p:nvSpPr>
          <p:cNvPr id="19" name="台形 18"/>
          <p:cNvSpPr/>
          <p:nvPr/>
        </p:nvSpPr>
        <p:spPr bwMode="auto">
          <a:xfrm>
            <a:off x="5774440" y="4341981"/>
            <a:ext cx="2032738" cy="1301441"/>
          </a:xfrm>
          <a:prstGeom prst="trapezoid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000" dirty="0" smtClean="0">
                <a:solidFill>
                  <a:srgbClr val="000000"/>
                </a:solidFill>
              </a:rPr>
              <a:t>スパ</a:t>
            </a:r>
            <a:r>
              <a:rPr lang="en-US" altLang="ja-JP" sz="2000" dirty="0" smtClean="0">
                <a:solidFill>
                  <a:srgbClr val="000000"/>
                </a:solidFill>
              </a:rPr>
              <a:t/>
            </a:r>
            <a:br>
              <a:rPr lang="en-US" altLang="ja-JP" sz="2000" dirty="0" smtClean="0">
                <a:solidFill>
                  <a:srgbClr val="000000"/>
                </a:solidFill>
              </a:rPr>
            </a:br>
            <a:r>
              <a:rPr lang="ja-JP" altLang="en-US" sz="2000" dirty="0" smtClean="0">
                <a:solidFill>
                  <a:srgbClr val="000000"/>
                </a:solidFill>
              </a:rPr>
              <a:t>コン</a:t>
            </a:r>
            <a:endParaRPr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25" name="台形 24"/>
          <p:cNvSpPr/>
          <p:nvPr/>
        </p:nvSpPr>
        <p:spPr bwMode="auto">
          <a:xfrm>
            <a:off x="1815778" y="5689446"/>
            <a:ext cx="6101456" cy="329833"/>
          </a:xfrm>
          <a:prstGeom prst="trapezoid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dirty="0" smtClean="0">
                <a:solidFill>
                  <a:srgbClr val="000000"/>
                </a:solidFill>
              </a:rPr>
              <a:t>SINET  </a:t>
            </a:r>
            <a:endParaRPr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30" name="正方形/長方形 29"/>
          <p:cNvSpPr/>
          <p:nvPr/>
        </p:nvSpPr>
        <p:spPr bwMode="auto">
          <a:xfrm rot="5400000">
            <a:off x="4142683" y="2298235"/>
            <a:ext cx="1360248" cy="6117638"/>
          </a:xfrm>
          <a:prstGeom prst="rect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3200"/>
          </a:p>
        </p:txBody>
      </p:sp>
      <p:sp>
        <p:nvSpPr>
          <p:cNvPr id="32" name="台形 31"/>
          <p:cNvSpPr/>
          <p:nvPr/>
        </p:nvSpPr>
        <p:spPr bwMode="auto">
          <a:xfrm>
            <a:off x="4806624" y="2991961"/>
            <a:ext cx="802738" cy="460235"/>
          </a:xfrm>
          <a:prstGeom prst="trapezoid">
            <a:avLst/>
          </a:prstGeom>
          <a:solidFill>
            <a:srgbClr val="2F721B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algn="ctr">
              <a:defRPr/>
            </a:pPr>
            <a:endParaRPr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33" name="台形 32"/>
          <p:cNvSpPr/>
          <p:nvPr/>
        </p:nvSpPr>
        <p:spPr bwMode="auto">
          <a:xfrm>
            <a:off x="6548046" y="3012417"/>
            <a:ext cx="734765" cy="1286100"/>
          </a:xfrm>
          <a:prstGeom prst="trapezoid">
            <a:avLst/>
          </a:prstGeom>
          <a:solidFill>
            <a:srgbClr val="80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algn="ctr">
              <a:defRPr/>
            </a:pPr>
            <a:endParaRPr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34" name="台形 33"/>
          <p:cNvSpPr/>
          <p:nvPr/>
        </p:nvSpPr>
        <p:spPr bwMode="auto">
          <a:xfrm>
            <a:off x="4531493" y="3393389"/>
            <a:ext cx="1382132" cy="884672"/>
          </a:xfrm>
          <a:prstGeom prst="trapezoid">
            <a:avLst/>
          </a:prstGeom>
          <a:solidFill>
            <a:srgbClr val="80FF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algn="ctr">
              <a:defRPr/>
            </a:pPr>
            <a:endParaRPr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35" name="台形 34"/>
          <p:cNvSpPr/>
          <p:nvPr/>
        </p:nvSpPr>
        <p:spPr bwMode="auto">
          <a:xfrm>
            <a:off x="3599279" y="2879460"/>
            <a:ext cx="799501" cy="1401157"/>
          </a:xfrm>
          <a:prstGeom prst="trapezoid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algn="ctr">
              <a:defRPr/>
            </a:pPr>
            <a:endParaRPr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36" name="台形 35"/>
          <p:cNvSpPr/>
          <p:nvPr/>
        </p:nvSpPr>
        <p:spPr bwMode="auto">
          <a:xfrm>
            <a:off x="6350598" y="2910141"/>
            <a:ext cx="301025" cy="1375589"/>
          </a:xfrm>
          <a:prstGeom prst="trapezoid">
            <a:avLst/>
          </a:prstGeom>
          <a:solidFill>
            <a:srgbClr val="B6BEC9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algn="ctr">
              <a:defRPr/>
            </a:pPr>
            <a:endParaRPr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37" name="台形 36"/>
          <p:cNvSpPr/>
          <p:nvPr/>
        </p:nvSpPr>
        <p:spPr bwMode="auto">
          <a:xfrm>
            <a:off x="2388699" y="3820381"/>
            <a:ext cx="1210579" cy="439780"/>
          </a:xfrm>
          <a:prstGeom prst="trapezoid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algn="ctr">
              <a:defRPr/>
            </a:pPr>
            <a:endParaRPr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38" name="正方形/長方形 37"/>
          <p:cNvSpPr/>
          <p:nvPr/>
        </p:nvSpPr>
        <p:spPr bwMode="auto">
          <a:xfrm rot="5400000">
            <a:off x="4297374" y="285065"/>
            <a:ext cx="1050867" cy="6162955"/>
          </a:xfrm>
          <a:prstGeom prst="rect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3200"/>
          </a:p>
        </p:txBody>
      </p:sp>
      <p:sp>
        <p:nvSpPr>
          <p:cNvPr id="8" name="角丸四角形 7"/>
          <p:cNvSpPr/>
          <p:nvPr/>
        </p:nvSpPr>
        <p:spPr bwMode="auto">
          <a:xfrm>
            <a:off x="2466384" y="4423800"/>
            <a:ext cx="3392216" cy="1125017"/>
          </a:xfrm>
          <a:prstGeom prst="roundRect">
            <a:avLst>
              <a:gd name="adj" fmla="val 21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ja-JP" altLang="en-US" sz="2400" dirty="0" smtClean="0">
                <a:solidFill>
                  <a:srgbClr val="000000"/>
                </a:solidFill>
              </a:rPr>
              <a:t>大規模仮想化</a:t>
            </a:r>
            <a:endParaRPr lang="en-US" altLang="ja-JP" sz="2400" dirty="0" smtClean="0">
              <a:solidFill>
                <a:srgbClr val="000000"/>
              </a:solidFill>
            </a:endParaRPr>
          </a:p>
          <a:p>
            <a:pPr algn="ctr">
              <a:defRPr/>
            </a:pPr>
            <a:r>
              <a:rPr lang="ja-JP" altLang="en-US" sz="2400" dirty="0" smtClean="0">
                <a:solidFill>
                  <a:srgbClr val="000000"/>
                </a:solidFill>
              </a:rPr>
              <a:t>計算機リソース基盤</a:t>
            </a:r>
            <a:endParaRPr lang="en-US" altLang="ja-JP" sz="2400" dirty="0">
              <a:solidFill>
                <a:srgbClr val="000000"/>
              </a:solidFill>
            </a:endParaRPr>
          </a:p>
        </p:txBody>
      </p:sp>
      <p:sp>
        <p:nvSpPr>
          <p:cNvPr id="5" name="正方形/長方形 4"/>
          <p:cNvSpPr/>
          <p:nvPr/>
        </p:nvSpPr>
        <p:spPr bwMode="auto">
          <a:xfrm rot="5400000">
            <a:off x="4480193" y="1204253"/>
            <a:ext cx="685239" cy="6162953"/>
          </a:xfrm>
          <a:prstGeom prst="rect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3200"/>
          </a:p>
        </p:txBody>
      </p:sp>
      <p:grpSp>
        <p:nvGrpSpPr>
          <p:cNvPr id="11" name="図形グループ 10"/>
          <p:cNvGrpSpPr/>
          <p:nvPr/>
        </p:nvGrpSpPr>
        <p:grpSpPr>
          <a:xfrm>
            <a:off x="763809" y="4676931"/>
            <a:ext cx="5586788" cy="1301437"/>
            <a:chOff x="763809" y="4676931"/>
            <a:chExt cx="5586788" cy="1301437"/>
          </a:xfrm>
        </p:grpSpPr>
        <p:sp>
          <p:nvSpPr>
            <p:cNvPr id="6" name="角丸四角形吹き出し 5"/>
            <p:cNvSpPr/>
            <p:nvPr/>
          </p:nvSpPr>
          <p:spPr bwMode="auto">
            <a:xfrm rot="5400000">
              <a:off x="574750" y="5200204"/>
              <a:ext cx="967223" cy="589105"/>
            </a:xfrm>
            <a:prstGeom prst="wedgeRoundRectCallout">
              <a:avLst>
                <a:gd name="adj1" fmla="val 874"/>
                <a:gd name="adj2" fmla="val -126714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>
                <a:defRPr/>
              </a:pPr>
              <a:r>
                <a:rPr lang="en-US" altLang="ja-JP" sz="2000" dirty="0" err="1" smtClean="0">
                  <a:solidFill>
                    <a:srgbClr val="000000"/>
                  </a:solidFill>
                </a:rPr>
                <a:t>IaaS</a:t>
              </a:r>
              <a:r>
                <a:rPr lang="ja-JP" altLang="en-US" sz="2000" dirty="0" smtClean="0">
                  <a:solidFill>
                    <a:srgbClr val="000000"/>
                  </a:solidFill>
                </a:rPr>
                <a:t>型</a:t>
              </a:r>
              <a:endParaRPr lang="ja-JP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48" name="正方形/長方形 47"/>
            <p:cNvSpPr/>
            <p:nvPr/>
          </p:nvSpPr>
          <p:spPr>
            <a:xfrm>
              <a:off x="1723466" y="4676931"/>
              <a:ext cx="4627131" cy="1012516"/>
            </a:xfrm>
            <a:prstGeom prst="rect">
              <a:avLst/>
            </a:prstGeom>
            <a:solidFill>
              <a:schemeClr val="bg1">
                <a:lumMod val="75000"/>
                <a:alpha val="58000"/>
              </a:schemeClr>
            </a:solidFill>
            <a:ln w="57150" cmpd="sng"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" name="図形グループ 11"/>
          <p:cNvGrpSpPr/>
          <p:nvPr/>
        </p:nvGrpSpPr>
        <p:grpSpPr>
          <a:xfrm>
            <a:off x="763801" y="3452197"/>
            <a:ext cx="5586797" cy="1298882"/>
            <a:chOff x="763801" y="3452197"/>
            <a:chExt cx="5586797" cy="1298882"/>
          </a:xfrm>
        </p:grpSpPr>
        <p:sp>
          <p:nvSpPr>
            <p:cNvPr id="20" name="角丸四角形吹き出し 19"/>
            <p:cNvSpPr/>
            <p:nvPr/>
          </p:nvSpPr>
          <p:spPr bwMode="auto">
            <a:xfrm rot="5400000">
              <a:off x="567439" y="3965609"/>
              <a:ext cx="981832" cy="589107"/>
            </a:xfrm>
            <a:prstGeom prst="wedgeRoundRectCallout">
              <a:avLst>
                <a:gd name="adj1" fmla="val 874"/>
                <a:gd name="adj2" fmla="val -126714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>
                <a:defRPr/>
              </a:pPr>
              <a:r>
                <a:rPr lang="en-US" altLang="ja-JP" sz="2000" dirty="0" err="1" smtClean="0">
                  <a:solidFill>
                    <a:srgbClr val="000000"/>
                  </a:solidFill>
                </a:rPr>
                <a:t>PaaS</a:t>
              </a:r>
              <a:r>
                <a:rPr lang="ja-JP" altLang="en-US" sz="2000" dirty="0" smtClean="0">
                  <a:solidFill>
                    <a:srgbClr val="000000"/>
                  </a:solidFill>
                </a:rPr>
                <a:t>型</a:t>
              </a:r>
              <a:endParaRPr lang="ja-JP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56" name="正方形/長方形 55"/>
            <p:cNvSpPr/>
            <p:nvPr/>
          </p:nvSpPr>
          <p:spPr>
            <a:xfrm>
              <a:off x="1711138" y="3452197"/>
              <a:ext cx="4639460" cy="1128904"/>
            </a:xfrm>
            <a:prstGeom prst="rect">
              <a:avLst/>
            </a:prstGeom>
            <a:noFill/>
            <a:ln w="57150" cmpd="sng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" name="図形グループ 3"/>
          <p:cNvGrpSpPr/>
          <p:nvPr/>
        </p:nvGrpSpPr>
        <p:grpSpPr>
          <a:xfrm>
            <a:off x="1697472" y="1427625"/>
            <a:ext cx="2035662" cy="3153476"/>
            <a:chOff x="1697472" y="1427625"/>
            <a:chExt cx="2035662" cy="3153476"/>
          </a:xfrm>
        </p:grpSpPr>
        <p:sp>
          <p:nvSpPr>
            <p:cNvPr id="44" name="正方形/長方形 43"/>
            <p:cNvSpPr/>
            <p:nvPr/>
          </p:nvSpPr>
          <p:spPr>
            <a:xfrm>
              <a:off x="1723466" y="2299156"/>
              <a:ext cx="2009668" cy="2281945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800" dirty="0" smtClean="0">
                  <a:solidFill>
                    <a:schemeClr val="tx1"/>
                  </a:solidFill>
                </a:rPr>
                <a:t>事務</a:t>
              </a:r>
              <a:r>
                <a:rPr lang="en-US" altLang="ja-JP" sz="2800" dirty="0" smtClean="0">
                  <a:solidFill>
                    <a:schemeClr val="tx1"/>
                  </a:solidFill>
                </a:rPr>
                <a:t/>
              </a:r>
              <a:br>
                <a:rPr lang="en-US" altLang="ja-JP" sz="2800" dirty="0" smtClean="0">
                  <a:solidFill>
                    <a:schemeClr val="tx1"/>
                  </a:solidFill>
                </a:rPr>
              </a:br>
              <a:r>
                <a:rPr kumimoji="1" lang="ja-JP" altLang="en-US" sz="2800" dirty="0" smtClean="0">
                  <a:solidFill>
                    <a:schemeClr val="tx1"/>
                  </a:solidFill>
                </a:rPr>
                <a:t>支援</a:t>
              </a:r>
              <a:endParaRPr kumimoji="1" lang="ja-JP" alt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1697472" y="1427625"/>
              <a:ext cx="19909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Administrative</a:t>
              </a:r>
            </a:p>
            <a:p>
              <a:pPr algn="ctr"/>
              <a:r>
                <a:rPr lang="en-US" altLang="ja-JP" sz="2400" dirty="0" smtClean="0"/>
                <a:t>Computing</a:t>
              </a:r>
              <a:endParaRPr kumimoji="1" lang="ja-JP" altLang="en-US" sz="2400" dirty="0"/>
            </a:p>
          </p:txBody>
        </p:sp>
      </p:grpSp>
      <p:grpSp>
        <p:nvGrpSpPr>
          <p:cNvPr id="7" name="図形グループ 6"/>
          <p:cNvGrpSpPr/>
          <p:nvPr/>
        </p:nvGrpSpPr>
        <p:grpSpPr>
          <a:xfrm>
            <a:off x="3799111" y="1425388"/>
            <a:ext cx="2009668" cy="3153477"/>
            <a:chOff x="3799111" y="1425388"/>
            <a:chExt cx="2009668" cy="3153477"/>
          </a:xfrm>
        </p:grpSpPr>
        <p:sp>
          <p:nvSpPr>
            <p:cNvPr id="43" name="正方形/長方形 42"/>
            <p:cNvSpPr/>
            <p:nvPr/>
          </p:nvSpPr>
          <p:spPr>
            <a:xfrm>
              <a:off x="3799111" y="2296920"/>
              <a:ext cx="2009668" cy="228194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tint val="100000"/>
                    <a:shade val="100000"/>
                    <a:satMod val="130000"/>
                    <a:alpha val="55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  <a:alpha val="55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800" dirty="0" smtClean="0">
                  <a:solidFill>
                    <a:schemeClr val="tx1"/>
                  </a:solidFill>
                </a:rPr>
                <a:t>教育</a:t>
              </a:r>
              <a:endParaRPr lang="en-US" altLang="ja-JP" sz="2800" dirty="0" smtClean="0">
                <a:solidFill>
                  <a:schemeClr val="tx1"/>
                </a:solidFill>
              </a:endParaRPr>
            </a:p>
            <a:p>
              <a:pPr algn="ctr"/>
              <a:r>
                <a:rPr kumimoji="1" lang="ja-JP" altLang="en-US" sz="2800" dirty="0" smtClean="0">
                  <a:solidFill>
                    <a:schemeClr val="tx1"/>
                  </a:solidFill>
                </a:rPr>
                <a:t>支援</a:t>
              </a:r>
              <a:endParaRPr kumimoji="1" lang="ja-JP" alt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3811155" y="1425388"/>
              <a:ext cx="19909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Academic</a:t>
              </a:r>
            </a:p>
            <a:p>
              <a:pPr algn="ctr"/>
              <a:r>
                <a:rPr lang="en-US" altLang="ja-JP" sz="2400" dirty="0" smtClean="0"/>
                <a:t>Computing</a:t>
              </a:r>
              <a:endParaRPr kumimoji="1" lang="ja-JP" altLang="en-US" sz="2400" dirty="0"/>
            </a:p>
          </p:txBody>
        </p:sp>
      </p:grpSp>
      <p:grpSp>
        <p:nvGrpSpPr>
          <p:cNvPr id="9" name="図形グループ 8"/>
          <p:cNvGrpSpPr/>
          <p:nvPr/>
        </p:nvGrpSpPr>
        <p:grpSpPr>
          <a:xfrm>
            <a:off x="5873608" y="1441810"/>
            <a:ext cx="2009668" cy="3137055"/>
            <a:chOff x="5873608" y="1441810"/>
            <a:chExt cx="2009668" cy="3137055"/>
          </a:xfrm>
        </p:grpSpPr>
        <p:sp>
          <p:nvSpPr>
            <p:cNvPr id="42" name="正方形/長方形 41"/>
            <p:cNvSpPr/>
            <p:nvPr/>
          </p:nvSpPr>
          <p:spPr>
            <a:xfrm>
              <a:off x="5873608" y="2296920"/>
              <a:ext cx="2009668" cy="228194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52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52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800" dirty="0" smtClean="0">
                  <a:solidFill>
                    <a:schemeClr val="tx1"/>
                  </a:solidFill>
                </a:rPr>
                <a:t>研究</a:t>
              </a:r>
              <a:endParaRPr kumimoji="1" lang="en-US" altLang="ja-JP" sz="2800" dirty="0" smtClean="0">
                <a:solidFill>
                  <a:schemeClr val="tx1"/>
                </a:solidFill>
              </a:endParaRPr>
            </a:p>
            <a:p>
              <a:pPr algn="ctr"/>
              <a:r>
                <a:rPr kumimoji="1" lang="ja-JP" altLang="en-US" sz="2800" dirty="0" smtClean="0">
                  <a:solidFill>
                    <a:schemeClr val="tx1"/>
                  </a:solidFill>
                </a:rPr>
                <a:t>支援</a:t>
              </a:r>
              <a:endParaRPr kumimoji="1" lang="ja-JP" alt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5890689" y="1441810"/>
              <a:ext cx="19909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Research</a:t>
              </a:r>
            </a:p>
            <a:p>
              <a:pPr algn="ctr"/>
              <a:r>
                <a:rPr lang="en-US" altLang="ja-JP" sz="2400" dirty="0" smtClean="0"/>
                <a:t>Computing</a:t>
              </a:r>
              <a:endParaRPr kumimoji="1" lang="ja-JP" altLang="en-US" sz="2400" dirty="0"/>
            </a:p>
          </p:txBody>
        </p:sp>
      </p:grpSp>
      <p:grpSp>
        <p:nvGrpSpPr>
          <p:cNvPr id="13" name="図形グループ 12"/>
          <p:cNvGrpSpPr/>
          <p:nvPr/>
        </p:nvGrpSpPr>
        <p:grpSpPr>
          <a:xfrm>
            <a:off x="754091" y="2247918"/>
            <a:ext cx="5615043" cy="1287558"/>
            <a:chOff x="754091" y="2247918"/>
            <a:chExt cx="5615043" cy="1287558"/>
          </a:xfrm>
        </p:grpSpPr>
        <p:sp>
          <p:nvSpPr>
            <p:cNvPr id="21" name="角丸四角形吹き出し 20"/>
            <p:cNvSpPr/>
            <p:nvPr/>
          </p:nvSpPr>
          <p:spPr bwMode="auto">
            <a:xfrm rot="5400000">
              <a:off x="556739" y="2739307"/>
              <a:ext cx="993521" cy="598818"/>
            </a:xfrm>
            <a:prstGeom prst="wedgeRoundRectCallout">
              <a:avLst>
                <a:gd name="adj1" fmla="val 331"/>
                <a:gd name="adj2" fmla="val -112775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>
                <a:defRPr/>
              </a:pPr>
              <a:r>
                <a:rPr lang="en-US" altLang="ja-JP" sz="2000" dirty="0" err="1" smtClean="0">
                  <a:solidFill>
                    <a:srgbClr val="000000"/>
                  </a:solidFill>
                </a:rPr>
                <a:t>SaaS</a:t>
              </a:r>
              <a:r>
                <a:rPr lang="ja-JP" altLang="en-US" sz="2000" dirty="0" smtClean="0">
                  <a:solidFill>
                    <a:srgbClr val="000000"/>
                  </a:solidFill>
                </a:rPr>
                <a:t>型</a:t>
              </a:r>
              <a:endParaRPr lang="en-US" altLang="ja-JP" sz="2000" dirty="0">
                <a:solidFill>
                  <a:srgbClr val="000000"/>
                </a:solidFill>
              </a:endParaRPr>
            </a:p>
          </p:txBody>
        </p:sp>
        <p:sp>
          <p:nvSpPr>
            <p:cNvPr id="46" name="正方形/長方形 45"/>
            <p:cNvSpPr/>
            <p:nvPr/>
          </p:nvSpPr>
          <p:spPr>
            <a:xfrm>
              <a:off x="1729674" y="2247918"/>
              <a:ext cx="4639460" cy="1128904"/>
            </a:xfrm>
            <a:prstGeom prst="rect">
              <a:avLst/>
            </a:prstGeom>
            <a:noFill/>
            <a:ln w="57150" cmpd="sng">
              <a:solidFill>
                <a:srgbClr val="3366FF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9" name="正方形/長方形 48"/>
          <p:cNvSpPr/>
          <p:nvPr/>
        </p:nvSpPr>
        <p:spPr>
          <a:xfrm>
            <a:off x="6112933" y="2247917"/>
            <a:ext cx="1791356" cy="3441529"/>
          </a:xfrm>
          <a:prstGeom prst="rect">
            <a:avLst/>
          </a:prstGeom>
          <a:noFill/>
          <a:ln w="5715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2723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63907" y="274638"/>
            <a:ext cx="8653153" cy="114300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京都大学アカデミッククラウド環境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（</a:t>
            </a:r>
            <a:r>
              <a:rPr lang="ja-JP" altLang="en-US" dirty="0" smtClean="0"/>
              <a:t>現実）</a:t>
            </a:r>
            <a:endParaRPr kumimoji="1" lang="ja-JP" altLang="en-US" dirty="0"/>
          </a:p>
        </p:txBody>
      </p:sp>
      <p:grpSp>
        <p:nvGrpSpPr>
          <p:cNvPr id="41" name="図形グループ 40"/>
          <p:cNvGrpSpPr/>
          <p:nvPr/>
        </p:nvGrpSpPr>
        <p:grpSpPr>
          <a:xfrm rot="5400000">
            <a:off x="3231248" y="1351191"/>
            <a:ext cx="3196069" cy="6175904"/>
            <a:chOff x="5931944" y="2441358"/>
            <a:chExt cx="2178718" cy="3325598"/>
          </a:xfrm>
        </p:grpSpPr>
        <p:sp>
          <p:nvSpPr>
            <p:cNvPr id="18" name="台形 17"/>
            <p:cNvSpPr/>
            <p:nvPr/>
          </p:nvSpPr>
          <p:spPr bwMode="auto">
            <a:xfrm rot="16200000">
              <a:off x="6117570" y="3941189"/>
              <a:ext cx="2548230" cy="901119"/>
            </a:xfrm>
            <a:prstGeom prst="trapezoid">
              <a:avLst/>
            </a:prstGeom>
            <a:solidFill>
              <a:srgbClr val="FF3300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Ins="216000" anchor="ctr"/>
            <a:lstStyle/>
            <a:p>
              <a:pPr algn="ctr">
                <a:defRPr/>
              </a:pPr>
              <a:endParaRPr lang="en-US" altLang="ja-JP" sz="2400" dirty="0">
                <a:solidFill>
                  <a:srgbClr val="000000"/>
                </a:solidFill>
              </a:endParaRPr>
            </a:p>
          </p:txBody>
        </p:sp>
        <p:sp>
          <p:nvSpPr>
            <p:cNvPr id="19" name="台形 18"/>
            <p:cNvSpPr/>
            <p:nvPr/>
          </p:nvSpPr>
          <p:spPr bwMode="auto">
            <a:xfrm rot="16200000">
              <a:off x="6851362" y="2604327"/>
              <a:ext cx="1094588" cy="887175"/>
            </a:xfrm>
            <a:prstGeom prst="trapezoid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ja-JP" altLang="en-US" sz="2000" dirty="0" smtClean="0">
                  <a:solidFill>
                    <a:srgbClr val="000000"/>
                  </a:solidFill>
                </a:rPr>
                <a:t>スパ</a:t>
              </a:r>
              <a:r>
                <a:rPr lang="en-US" altLang="ja-JP" sz="2000" dirty="0" smtClean="0">
                  <a:solidFill>
                    <a:srgbClr val="000000"/>
                  </a:solidFill>
                </a:rPr>
                <a:t/>
              </a:r>
              <a:br>
                <a:rPr lang="en-US" altLang="ja-JP" sz="2000" dirty="0" smtClean="0">
                  <a:solidFill>
                    <a:srgbClr val="000000"/>
                  </a:solidFill>
                </a:rPr>
              </a:br>
              <a:r>
                <a:rPr lang="ja-JP" altLang="en-US" sz="2000" dirty="0" smtClean="0">
                  <a:solidFill>
                    <a:srgbClr val="000000"/>
                  </a:solidFill>
                </a:rPr>
                <a:t>コン</a:t>
              </a:r>
              <a:endParaRPr lang="ja-JP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25" name="台形 24"/>
            <p:cNvSpPr/>
            <p:nvPr/>
          </p:nvSpPr>
          <p:spPr bwMode="auto">
            <a:xfrm rot="16200000">
              <a:off x="6343285" y="3971691"/>
              <a:ext cx="3285509" cy="224843"/>
            </a:xfrm>
            <a:prstGeom prst="trapezoid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dirty="0" smtClean="0">
                  <a:solidFill>
                    <a:srgbClr val="000000"/>
                  </a:solidFill>
                </a:rPr>
                <a:t>SINET  </a:t>
              </a:r>
              <a:endParaRPr lang="ja-JP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30" name="正方形/長方形 29"/>
            <p:cNvSpPr/>
            <p:nvPr/>
          </p:nvSpPr>
          <p:spPr bwMode="auto">
            <a:xfrm>
              <a:off x="7183399" y="2460532"/>
              <a:ext cx="927263" cy="3294223"/>
            </a:xfrm>
            <a:prstGeom prst="rect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3200"/>
            </a:p>
          </p:txBody>
        </p:sp>
        <p:sp>
          <p:nvSpPr>
            <p:cNvPr id="32" name="台形 31"/>
            <p:cNvSpPr/>
            <p:nvPr/>
          </p:nvSpPr>
          <p:spPr bwMode="auto">
            <a:xfrm rot="16200000">
              <a:off x="5975517" y="3743361"/>
              <a:ext cx="432258" cy="313736"/>
            </a:xfrm>
            <a:prstGeom prst="trapezoid">
              <a:avLst/>
            </a:prstGeom>
            <a:solidFill>
              <a:srgbClr val="2F721B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>
                <a:defRPr/>
              </a:pPr>
              <a:endParaRPr lang="ja-JP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33" name="台形 32"/>
            <p:cNvSpPr/>
            <p:nvPr/>
          </p:nvSpPr>
          <p:spPr bwMode="auto">
            <a:xfrm rot="16200000">
              <a:off x="6289253" y="2542451"/>
              <a:ext cx="395656" cy="876717"/>
            </a:xfrm>
            <a:prstGeom prst="trapezoid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>
                <a:defRPr/>
              </a:pPr>
              <a:endParaRPr lang="ja-JP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34" name="台形 33"/>
            <p:cNvSpPr/>
            <p:nvPr/>
          </p:nvSpPr>
          <p:spPr bwMode="auto">
            <a:xfrm rot="16200000">
              <a:off x="6237836" y="3590851"/>
              <a:ext cx="744250" cy="603069"/>
            </a:xfrm>
            <a:prstGeom prst="trapezoid">
              <a:avLst/>
            </a:prstGeom>
            <a:solidFill>
              <a:srgbClr val="80FF00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>
                <a:defRPr/>
              </a:pPr>
              <a:endParaRPr lang="ja-JP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35" name="台形 34"/>
            <p:cNvSpPr/>
            <p:nvPr/>
          </p:nvSpPr>
          <p:spPr bwMode="auto">
            <a:xfrm rot="16200000">
              <a:off x="6220405" y="4073656"/>
              <a:ext cx="430515" cy="955150"/>
            </a:xfrm>
            <a:prstGeom prst="trapezoid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>
                <a:defRPr/>
              </a:pPr>
              <a:endParaRPr lang="ja-JP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36" name="台形 35"/>
            <p:cNvSpPr/>
            <p:nvPr/>
          </p:nvSpPr>
          <p:spPr bwMode="auto">
            <a:xfrm rot="16200000">
              <a:off x="6366815" y="2735051"/>
              <a:ext cx="162096" cy="937721"/>
            </a:xfrm>
            <a:prstGeom prst="trapezoid">
              <a:avLst/>
            </a:prstGeom>
            <a:solidFill>
              <a:srgbClr val="B6BEC9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>
                <a:defRPr/>
              </a:pPr>
              <a:endParaRPr lang="ja-JP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37" name="台形 36"/>
            <p:cNvSpPr/>
            <p:nvPr/>
          </p:nvSpPr>
          <p:spPr bwMode="auto">
            <a:xfrm rot="16200000">
              <a:off x="6423461" y="4942529"/>
              <a:ext cx="651872" cy="299792"/>
            </a:xfrm>
            <a:prstGeom prst="trapezoid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>
                <a:defRPr/>
              </a:pPr>
              <a:endParaRPr lang="ja-JP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38" name="正方形/長方形 37"/>
            <p:cNvSpPr/>
            <p:nvPr/>
          </p:nvSpPr>
          <p:spPr bwMode="auto">
            <a:xfrm>
              <a:off x="5931944" y="2448331"/>
              <a:ext cx="716362" cy="3318625"/>
            </a:xfrm>
            <a:prstGeom prst="rect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3200"/>
            </a:p>
          </p:txBody>
        </p:sp>
        <p:sp>
          <p:nvSpPr>
            <p:cNvPr id="8" name="角丸四角形 7"/>
            <p:cNvSpPr/>
            <p:nvPr/>
          </p:nvSpPr>
          <p:spPr bwMode="auto">
            <a:xfrm rot="16200000">
              <a:off x="6480979" y="4079755"/>
              <a:ext cx="1826639" cy="766909"/>
            </a:xfrm>
            <a:prstGeom prst="roundRect">
              <a:avLst>
                <a:gd name="adj" fmla="val 21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rIns="0" anchor="ctr"/>
            <a:lstStyle/>
            <a:p>
              <a:pPr algn="ctr">
                <a:defRPr/>
              </a:pPr>
              <a:r>
                <a:rPr lang="ja-JP" altLang="en-US" sz="2400" dirty="0" smtClean="0">
                  <a:solidFill>
                    <a:srgbClr val="000000"/>
                  </a:solidFill>
                </a:rPr>
                <a:t>大規模仮想化</a:t>
              </a:r>
              <a:endParaRPr lang="en-US" altLang="ja-JP" sz="2400" dirty="0" smtClean="0">
                <a:solidFill>
                  <a:srgbClr val="000000"/>
                </a:solidFill>
              </a:endParaRPr>
            </a:p>
            <a:p>
              <a:pPr algn="ctr">
                <a:defRPr/>
              </a:pPr>
              <a:r>
                <a:rPr lang="ja-JP" altLang="en-US" sz="2400" dirty="0" smtClean="0">
                  <a:solidFill>
                    <a:srgbClr val="000000"/>
                  </a:solidFill>
                </a:rPr>
                <a:t>計算機リソース基盤</a:t>
              </a:r>
              <a:endParaRPr lang="en-US" altLang="ja-JP" sz="2400" dirty="0">
                <a:solidFill>
                  <a:srgbClr val="000000"/>
                </a:solidFill>
              </a:endParaRPr>
            </a:p>
          </p:txBody>
        </p:sp>
        <p:sp>
          <p:nvSpPr>
            <p:cNvPr id="5" name="正方形/長方形 4"/>
            <p:cNvSpPr/>
            <p:nvPr/>
          </p:nvSpPr>
          <p:spPr bwMode="auto">
            <a:xfrm>
              <a:off x="6683164" y="2448329"/>
              <a:ext cx="467118" cy="3318624"/>
            </a:xfrm>
            <a:prstGeom prst="rect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3200"/>
            </a:p>
          </p:txBody>
        </p:sp>
      </p:grpSp>
      <p:sp>
        <p:nvSpPr>
          <p:cNvPr id="48" name="正方形/長方形 47"/>
          <p:cNvSpPr/>
          <p:nvPr/>
        </p:nvSpPr>
        <p:spPr>
          <a:xfrm>
            <a:off x="1723467" y="4676931"/>
            <a:ext cx="2009668" cy="1012516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 w="57150" cmpd="sng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" name="図形グループ 3"/>
          <p:cNvGrpSpPr/>
          <p:nvPr/>
        </p:nvGrpSpPr>
        <p:grpSpPr>
          <a:xfrm>
            <a:off x="1697472" y="1427625"/>
            <a:ext cx="2035662" cy="3153476"/>
            <a:chOff x="1697472" y="1427625"/>
            <a:chExt cx="2035662" cy="3153476"/>
          </a:xfrm>
        </p:grpSpPr>
        <p:sp>
          <p:nvSpPr>
            <p:cNvPr id="44" name="正方形/長方形 43"/>
            <p:cNvSpPr/>
            <p:nvPr/>
          </p:nvSpPr>
          <p:spPr>
            <a:xfrm>
              <a:off x="1723466" y="2299156"/>
              <a:ext cx="2009668" cy="2281945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800" dirty="0" smtClean="0">
                  <a:solidFill>
                    <a:schemeClr val="tx1"/>
                  </a:solidFill>
                </a:rPr>
                <a:t>事務</a:t>
              </a:r>
              <a:r>
                <a:rPr lang="en-US" altLang="ja-JP" sz="2800" dirty="0" smtClean="0">
                  <a:solidFill>
                    <a:schemeClr val="tx1"/>
                  </a:solidFill>
                </a:rPr>
                <a:t/>
              </a:r>
              <a:br>
                <a:rPr lang="en-US" altLang="ja-JP" sz="2800" dirty="0" smtClean="0">
                  <a:solidFill>
                    <a:schemeClr val="tx1"/>
                  </a:solidFill>
                </a:rPr>
              </a:br>
              <a:r>
                <a:rPr kumimoji="1" lang="ja-JP" altLang="en-US" sz="2800" dirty="0" smtClean="0">
                  <a:solidFill>
                    <a:schemeClr val="tx1"/>
                  </a:solidFill>
                </a:rPr>
                <a:t>支援</a:t>
              </a:r>
              <a:endParaRPr kumimoji="1" lang="ja-JP" alt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1697472" y="1427625"/>
              <a:ext cx="19909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Administrative</a:t>
              </a:r>
            </a:p>
            <a:p>
              <a:pPr algn="ctr"/>
              <a:r>
                <a:rPr lang="en-US" altLang="ja-JP" sz="2400" dirty="0" smtClean="0"/>
                <a:t>Computing</a:t>
              </a:r>
              <a:endParaRPr kumimoji="1" lang="ja-JP" altLang="en-US" sz="2400" dirty="0"/>
            </a:p>
          </p:txBody>
        </p:sp>
      </p:grpSp>
      <p:grpSp>
        <p:nvGrpSpPr>
          <p:cNvPr id="7" name="図形グループ 6"/>
          <p:cNvGrpSpPr/>
          <p:nvPr/>
        </p:nvGrpSpPr>
        <p:grpSpPr>
          <a:xfrm>
            <a:off x="3799111" y="1425388"/>
            <a:ext cx="2009668" cy="3153477"/>
            <a:chOff x="3799111" y="1425388"/>
            <a:chExt cx="2009668" cy="3153477"/>
          </a:xfrm>
        </p:grpSpPr>
        <p:sp>
          <p:nvSpPr>
            <p:cNvPr id="43" name="正方形/長方形 42"/>
            <p:cNvSpPr/>
            <p:nvPr/>
          </p:nvSpPr>
          <p:spPr>
            <a:xfrm>
              <a:off x="3799111" y="2296920"/>
              <a:ext cx="2009668" cy="228194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tint val="100000"/>
                    <a:shade val="100000"/>
                    <a:satMod val="130000"/>
                    <a:alpha val="55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  <a:alpha val="55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800" dirty="0" smtClean="0">
                  <a:solidFill>
                    <a:schemeClr val="tx1"/>
                  </a:solidFill>
                </a:rPr>
                <a:t>教育</a:t>
              </a:r>
              <a:endParaRPr lang="en-US" altLang="ja-JP" sz="2800" dirty="0" smtClean="0">
                <a:solidFill>
                  <a:schemeClr val="tx1"/>
                </a:solidFill>
              </a:endParaRPr>
            </a:p>
            <a:p>
              <a:pPr algn="ctr"/>
              <a:r>
                <a:rPr kumimoji="1" lang="ja-JP" altLang="en-US" sz="2800" dirty="0" smtClean="0">
                  <a:solidFill>
                    <a:schemeClr val="tx1"/>
                  </a:solidFill>
                </a:rPr>
                <a:t>支援</a:t>
              </a:r>
              <a:endParaRPr kumimoji="1" lang="ja-JP" alt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3811155" y="1425388"/>
              <a:ext cx="19909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Academic</a:t>
              </a:r>
            </a:p>
            <a:p>
              <a:pPr algn="ctr"/>
              <a:r>
                <a:rPr lang="en-US" altLang="ja-JP" sz="2400" dirty="0" smtClean="0"/>
                <a:t>Computing</a:t>
              </a:r>
              <a:endParaRPr kumimoji="1" lang="ja-JP" altLang="en-US" sz="2400" dirty="0"/>
            </a:p>
          </p:txBody>
        </p:sp>
      </p:grpSp>
      <p:grpSp>
        <p:nvGrpSpPr>
          <p:cNvPr id="9" name="図形グループ 8"/>
          <p:cNvGrpSpPr/>
          <p:nvPr/>
        </p:nvGrpSpPr>
        <p:grpSpPr>
          <a:xfrm>
            <a:off x="5873608" y="1441810"/>
            <a:ext cx="2009668" cy="3137055"/>
            <a:chOff x="5873608" y="1441810"/>
            <a:chExt cx="2009668" cy="3137055"/>
          </a:xfrm>
        </p:grpSpPr>
        <p:sp>
          <p:nvSpPr>
            <p:cNvPr id="42" name="正方形/長方形 41"/>
            <p:cNvSpPr/>
            <p:nvPr/>
          </p:nvSpPr>
          <p:spPr>
            <a:xfrm>
              <a:off x="5873608" y="2296920"/>
              <a:ext cx="2009668" cy="228194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52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52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800" dirty="0" smtClean="0">
                  <a:solidFill>
                    <a:schemeClr val="tx1"/>
                  </a:solidFill>
                </a:rPr>
                <a:t>研究</a:t>
              </a:r>
              <a:endParaRPr kumimoji="1" lang="en-US" altLang="ja-JP" sz="2800" dirty="0" smtClean="0">
                <a:solidFill>
                  <a:schemeClr val="tx1"/>
                </a:solidFill>
              </a:endParaRPr>
            </a:p>
            <a:p>
              <a:pPr algn="ctr"/>
              <a:r>
                <a:rPr kumimoji="1" lang="ja-JP" altLang="en-US" sz="2800" dirty="0" smtClean="0">
                  <a:solidFill>
                    <a:schemeClr val="tx1"/>
                  </a:solidFill>
                </a:rPr>
                <a:t>支援</a:t>
              </a:r>
              <a:endParaRPr kumimoji="1" lang="ja-JP" alt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5890689" y="1441810"/>
              <a:ext cx="19909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Research</a:t>
              </a:r>
            </a:p>
            <a:p>
              <a:pPr algn="ctr"/>
              <a:r>
                <a:rPr lang="en-US" altLang="ja-JP" sz="2400" dirty="0" smtClean="0"/>
                <a:t>Computing</a:t>
              </a:r>
              <a:endParaRPr kumimoji="1" lang="ja-JP" altLang="en-US" sz="2400" dirty="0"/>
            </a:p>
          </p:txBody>
        </p:sp>
      </p:grpSp>
      <p:sp>
        <p:nvSpPr>
          <p:cNvPr id="49" name="正方形/長方形 48"/>
          <p:cNvSpPr/>
          <p:nvPr/>
        </p:nvSpPr>
        <p:spPr>
          <a:xfrm>
            <a:off x="6651623" y="2247917"/>
            <a:ext cx="1252666" cy="3441529"/>
          </a:xfrm>
          <a:prstGeom prst="rect">
            <a:avLst/>
          </a:prstGeom>
          <a:noFill/>
          <a:ln w="5715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正方形/長方形 44"/>
          <p:cNvSpPr/>
          <p:nvPr/>
        </p:nvSpPr>
        <p:spPr>
          <a:xfrm>
            <a:off x="3801790" y="4670684"/>
            <a:ext cx="871810" cy="1012516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 w="57150" cmpd="sng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正方形/長方形 46"/>
          <p:cNvSpPr/>
          <p:nvPr/>
        </p:nvSpPr>
        <p:spPr>
          <a:xfrm>
            <a:off x="4752042" y="4662217"/>
            <a:ext cx="871810" cy="1012516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 w="57150" cmpd="sng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50"/>
          <p:cNvSpPr/>
          <p:nvPr/>
        </p:nvSpPr>
        <p:spPr>
          <a:xfrm>
            <a:off x="5697598" y="4662217"/>
            <a:ext cx="871810" cy="1012516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 w="57150" cmpd="sng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正方形/長方形 51"/>
          <p:cNvSpPr/>
          <p:nvPr/>
        </p:nvSpPr>
        <p:spPr>
          <a:xfrm>
            <a:off x="1753467" y="4298517"/>
            <a:ext cx="4815941" cy="282584"/>
          </a:xfrm>
          <a:prstGeom prst="rect">
            <a:avLst/>
          </a:prstGeom>
          <a:noFill/>
          <a:ln w="57150" cmpd="sng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4709" y="4260161"/>
            <a:ext cx="1319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ユーザ認証</a:t>
            </a:r>
            <a:endParaRPr kumimoji="1" lang="ja-JP" altLang="en-US" dirty="0"/>
          </a:p>
        </p:txBody>
      </p:sp>
      <p:sp>
        <p:nvSpPr>
          <p:cNvPr id="65" name="正方形/長方形 64"/>
          <p:cNvSpPr/>
          <p:nvPr/>
        </p:nvSpPr>
        <p:spPr>
          <a:xfrm>
            <a:off x="2014436" y="2373870"/>
            <a:ext cx="1584843" cy="593192"/>
          </a:xfrm>
          <a:prstGeom prst="rect">
            <a:avLst/>
          </a:prstGeom>
          <a:noFill/>
          <a:ln w="57150" cmpd="sng">
            <a:solidFill>
              <a:srgbClr val="3366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rgbClr val="000000"/>
                </a:solidFill>
              </a:rPr>
              <a:t> </a:t>
            </a:r>
            <a:r>
              <a:rPr lang="ja-JP" altLang="en-US" dirty="0" smtClean="0">
                <a:solidFill>
                  <a:srgbClr val="000000"/>
                </a:solidFill>
              </a:rPr>
              <a:t>全学メール（教職員）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62000" y="6273800"/>
            <a:ext cx="1845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事務用汎用コン</a:t>
            </a:r>
            <a:endParaRPr kumimoji="1" lang="ja-JP" altLang="en-US" dirty="0"/>
          </a:p>
        </p:txBody>
      </p:sp>
      <p:cxnSp>
        <p:nvCxnSpPr>
          <p:cNvPr id="13" name="直線コネクタ 12"/>
          <p:cNvCxnSpPr>
            <a:stCxn id="11" idx="0"/>
          </p:cNvCxnSpPr>
          <p:nvPr/>
        </p:nvCxnSpPr>
        <p:spPr>
          <a:xfrm flipV="1">
            <a:off x="1684867" y="5249333"/>
            <a:ext cx="1008743" cy="1024467"/>
          </a:xfrm>
          <a:prstGeom prst="line">
            <a:avLst/>
          </a:prstGeom>
          <a:ln>
            <a:solidFill>
              <a:schemeClr val="tx1"/>
            </a:solidFill>
            <a:prstDash val="sysDash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/>
          <p:cNvCxnSpPr/>
          <p:nvPr/>
        </p:nvCxnSpPr>
        <p:spPr>
          <a:xfrm flipV="1">
            <a:off x="3811155" y="5249334"/>
            <a:ext cx="426350" cy="1024466"/>
          </a:xfrm>
          <a:prstGeom prst="line">
            <a:avLst/>
          </a:prstGeom>
          <a:ln>
            <a:solidFill>
              <a:schemeClr val="tx1"/>
            </a:solidFill>
            <a:prstDash val="sysDash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テキスト ボックス 67"/>
          <p:cNvSpPr txBox="1"/>
          <p:nvPr/>
        </p:nvSpPr>
        <p:spPr>
          <a:xfrm>
            <a:off x="3163857" y="6299200"/>
            <a:ext cx="1234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/>
              <a:t>教育コン</a:t>
            </a:r>
            <a:endParaRPr kumimoji="1" lang="ja-JP" altLang="en-US" dirty="0"/>
          </a:p>
        </p:txBody>
      </p:sp>
      <p:cxnSp>
        <p:nvCxnSpPr>
          <p:cNvPr id="69" name="直線コネクタ 68"/>
          <p:cNvCxnSpPr>
            <a:stCxn id="70" idx="0"/>
          </p:cNvCxnSpPr>
          <p:nvPr/>
        </p:nvCxnSpPr>
        <p:spPr>
          <a:xfrm flipH="1" flipV="1">
            <a:off x="5152993" y="5249334"/>
            <a:ext cx="71029" cy="956728"/>
          </a:xfrm>
          <a:prstGeom prst="line">
            <a:avLst/>
          </a:prstGeom>
          <a:ln>
            <a:solidFill>
              <a:schemeClr val="tx1"/>
            </a:solidFill>
            <a:prstDash val="sysDash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テキスト ボックス 69"/>
          <p:cNvSpPr txBox="1"/>
          <p:nvPr/>
        </p:nvSpPr>
        <p:spPr>
          <a:xfrm>
            <a:off x="4606560" y="6206062"/>
            <a:ext cx="1234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/>
              <a:t>高度情報教育コン</a:t>
            </a:r>
            <a:endParaRPr kumimoji="1" lang="ja-JP" altLang="en-US" dirty="0"/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5987795" y="6273800"/>
            <a:ext cx="1234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/>
              <a:t>汎用コン</a:t>
            </a:r>
            <a:endParaRPr kumimoji="1" lang="ja-JP" altLang="en-US" dirty="0"/>
          </a:p>
        </p:txBody>
      </p:sp>
      <p:cxnSp>
        <p:nvCxnSpPr>
          <p:cNvPr id="72" name="直線コネクタ 71"/>
          <p:cNvCxnSpPr/>
          <p:nvPr/>
        </p:nvCxnSpPr>
        <p:spPr>
          <a:xfrm flipH="1" flipV="1">
            <a:off x="6152061" y="5249333"/>
            <a:ext cx="395986" cy="956729"/>
          </a:xfrm>
          <a:prstGeom prst="line">
            <a:avLst/>
          </a:prstGeom>
          <a:ln>
            <a:solidFill>
              <a:schemeClr val="tx1"/>
            </a:solidFill>
            <a:prstDash val="sysDash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正方形/長方形 74"/>
          <p:cNvSpPr/>
          <p:nvPr/>
        </p:nvSpPr>
        <p:spPr>
          <a:xfrm>
            <a:off x="3163857" y="3699603"/>
            <a:ext cx="1073648" cy="572879"/>
          </a:xfrm>
          <a:prstGeom prst="rect">
            <a:avLst/>
          </a:prstGeom>
          <a:noFill/>
          <a:ln w="57150" cmpd="sng">
            <a:solidFill>
              <a:srgbClr val="3366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rgbClr val="000000"/>
                </a:solidFill>
              </a:rPr>
              <a:t>Web</a:t>
            </a:r>
            <a:br>
              <a:rPr lang="en-US" altLang="ja-JP" dirty="0" smtClean="0">
                <a:solidFill>
                  <a:srgbClr val="000000"/>
                </a:solidFill>
              </a:rPr>
            </a:br>
            <a:r>
              <a:rPr lang="ja-JP" altLang="en-US" dirty="0" smtClean="0">
                <a:solidFill>
                  <a:srgbClr val="000000"/>
                </a:solidFill>
              </a:rPr>
              <a:t>ﾎｽﾃｨﾝｸﾞ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76" name="正方形/長方形 75"/>
          <p:cNvSpPr/>
          <p:nvPr/>
        </p:nvSpPr>
        <p:spPr>
          <a:xfrm>
            <a:off x="3953082" y="2373870"/>
            <a:ext cx="1584843" cy="593192"/>
          </a:xfrm>
          <a:prstGeom prst="rect">
            <a:avLst/>
          </a:prstGeom>
          <a:noFill/>
          <a:ln w="57150" cmpd="sng">
            <a:solidFill>
              <a:srgbClr val="3366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rgbClr val="000000"/>
                </a:solidFill>
              </a:rPr>
              <a:t> </a:t>
            </a:r>
            <a:r>
              <a:rPr lang="ja-JP" altLang="en-US" dirty="0" smtClean="0">
                <a:solidFill>
                  <a:srgbClr val="000000"/>
                </a:solidFill>
              </a:rPr>
              <a:t>全学メール（学生）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77" name="正方形/長方形 76"/>
          <p:cNvSpPr/>
          <p:nvPr/>
        </p:nvSpPr>
        <p:spPr>
          <a:xfrm>
            <a:off x="5510724" y="3692679"/>
            <a:ext cx="1073648" cy="572879"/>
          </a:xfrm>
          <a:prstGeom prst="rect">
            <a:avLst/>
          </a:prstGeom>
          <a:noFill/>
          <a:ln w="57150" cmpd="sng">
            <a:solidFill>
              <a:srgbClr val="3366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rgbClr val="000000"/>
                </a:solidFill>
              </a:rPr>
              <a:t>Web</a:t>
            </a:r>
            <a:br>
              <a:rPr lang="en-US" altLang="ja-JP" dirty="0" smtClean="0">
                <a:solidFill>
                  <a:srgbClr val="000000"/>
                </a:solidFill>
              </a:rPr>
            </a:br>
            <a:r>
              <a:rPr lang="ja-JP" altLang="en-US" dirty="0" smtClean="0">
                <a:solidFill>
                  <a:srgbClr val="000000"/>
                </a:solidFill>
              </a:rPr>
              <a:t>ﾎｽﾃｨﾝｸﾞ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001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63907" y="274638"/>
            <a:ext cx="8653153" cy="114300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京都大学</a:t>
            </a:r>
            <a:r>
              <a:rPr lang="ja-JP" altLang="en-US" dirty="0" smtClean="0"/>
              <a:t>プライベートクラウド環境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dirty="0" smtClean="0"/>
              <a:t>（＝汎用コン）</a:t>
            </a:r>
            <a:endParaRPr kumimoji="1" lang="ja-JP" altLang="en-US" dirty="0"/>
          </a:p>
        </p:txBody>
      </p:sp>
      <p:grpSp>
        <p:nvGrpSpPr>
          <p:cNvPr id="41" name="図形グループ 40"/>
          <p:cNvGrpSpPr/>
          <p:nvPr/>
        </p:nvGrpSpPr>
        <p:grpSpPr>
          <a:xfrm rot="5400000">
            <a:off x="3231248" y="1351191"/>
            <a:ext cx="3196069" cy="6175904"/>
            <a:chOff x="5931944" y="2441358"/>
            <a:chExt cx="2178718" cy="3325598"/>
          </a:xfrm>
        </p:grpSpPr>
        <p:sp>
          <p:nvSpPr>
            <p:cNvPr id="18" name="台形 17"/>
            <p:cNvSpPr/>
            <p:nvPr/>
          </p:nvSpPr>
          <p:spPr bwMode="auto">
            <a:xfrm rot="16200000">
              <a:off x="6117570" y="3941189"/>
              <a:ext cx="2548230" cy="901119"/>
            </a:xfrm>
            <a:prstGeom prst="trapezoid">
              <a:avLst/>
            </a:prstGeom>
            <a:solidFill>
              <a:srgbClr val="FF3300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Ins="216000" anchor="ctr"/>
            <a:lstStyle/>
            <a:p>
              <a:pPr algn="ctr">
                <a:defRPr/>
              </a:pPr>
              <a:endParaRPr lang="en-US" altLang="ja-JP" sz="2400" dirty="0">
                <a:solidFill>
                  <a:srgbClr val="000000"/>
                </a:solidFill>
              </a:endParaRPr>
            </a:p>
          </p:txBody>
        </p:sp>
        <p:sp>
          <p:nvSpPr>
            <p:cNvPr id="19" name="台形 18"/>
            <p:cNvSpPr/>
            <p:nvPr/>
          </p:nvSpPr>
          <p:spPr bwMode="auto">
            <a:xfrm rot="16200000">
              <a:off x="6851362" y="2604327"/>
              <a:ext cx="1094588" cy="887175"/>
            </a:xfrm>
            <a:prstGeom prst="trapezoid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ja-JP" altLang="en-US" sz="2000" dirty="0" smtClean="0">
                  <a:solidFill>
                    <a:srgbClr val="000000"/>
                  </a:solidFill>
                </a:rPr>
                <a:t>スパ</a:t>
              </a:r>
              <a:r>
                <a:rPr lang="en-US" altLang="ja-JP" sz="2000" dirty="0" smtClean="0">
                  <a:solidFill>
                    <a:srgbClr val="000000"/>
                  </a:solidFill>
                </a:rPr>
                <a:t/>
              </a:r>
              <a:br>
                <a:rPr lang="en-US" altLang="ja-JP" sz="2000" dirty="0" smtClean="0">
                  <a:solidFill>
                    <a:srgbClr val="000000"/>
                  </a:solidFill>
                </a:rPr>
              </a:br>
              <a:r>
                <a:rPr lang="ja-JP" altLang="en-US" sz="2000" dirty="0" smtClean="0">
                  <a:solidFill>
                    <a:srgbClr val="000000"/>
                  </a:solidFill>
                </a:rPr>
                <a:t>コン</a:t>
              </a:r>
              <a:endParaRPr lang="ja-JP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25" name="台形 24"/>
            <p:cNvSpPr/>
            <p:nvPr/>
          </p:nvSpPr>
          <p:spPr bwMode="auto">
            <a:xfrm rot="16200000">
              <a:off x="6343285" y="3971691"/>
              <a:ext cx="3285509" cy="224843"/>
            </a:xfrm>
            <a:prstGeom prst="trapezoid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dirty="0" smtClean="0">
                  <a:solidFill>
                    <a:srgbClr val="000000"/>
                  </a:solidFill>
                </a:rPr>
                <a:t>SINET  </a:t>
              </a:r>
              <a:endParaRPr lang="ja-JP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30" name="正方形/長方形 29"/>
            <p:cNvSpPr/>
            <p:nvPr/>
          </p:nvSpPr>
          <p:spPr bwMode="auto">
            <a:xfrm>
              <a:off x="7183399" y="2460532"/>
              <a:ext cx="927263" cy="3294223"/>
            </a:xfrm>
            <a:prstGeom prst="rect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3200"/>
            </a:p>
          </p:txBody>
        </p:sp>
        <p:sp>
          <p:nvSpPr>
            <p:cNvPr id="32" name="台形 31"/>
            <p:cNvSpPr/>
            <p:nvPr/>
          </p:nvSpPr>
          <p:spPr bwMode="auto">
            <a:xfrm rot="16200000">
              <a:off x="5975517" y="3743361"/>
              <a:ext cx="432258" cy="313736"/>
            </a:xfrm>
            <a:prstGeom prst="trapezoid">
              <a:avLst/>
            </a:prstGeom>
            <a:solidFill>
              <a:srgbClr val="2F721B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>
                <a:defRPr/>
              </a:pPr>
              <a:endParaRPr lang="ja-JP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33" name="台形 32"/>
            <p:cNvSpPr/>
            <p:nvPr/>
          </p:nvSpPr>
          <p:spPr bwMode="auto">
            <a:xfrm rot="16200000">
              <a:off x="6289253" y="2542451"/>
              <a:ext cx="395656" cy="876717"/>
            </a:xfrm>
            <a:prstGeom prst="trapezoid">
              <a:avLst/>
            </a:prstGeom>
            <a:solidFill>
              <a:srgbClr val="800000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>
                <a:defRPr/>
              </a:pPr>
              <a:endParaRPr lang="ja-JP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34" name="台形 33"/>
            <p:cNvSpPr/>
            <p:nvPr/>
          </p:nvSpPr>
          <p:spPr bwMode="auto">
            <a:xfrm rot="16200000">
              <a:off x="6237836" y="3590851"/>
              <a:ext cx="744250" cy="603069"/>
            </a:xfrm>
            <a:prstGeom prst="trapezoid">
              <a:avLst/>
            </a:prstGeom>
            <a:solidFill>
              <a:srgbClr val="80FF00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>
                <a:defRPr/>
              </a:pPr>
              <a:endParaRPr lang="ja-JP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35" name="台形 34"/>
            <p:cNvSpPr/>
            <p:nvPr/>
          </p:nvSpPr>
          <p:spPr bwMode="auto">
            <a:xfrm rot="16200000">
              <a:off x="6220405" y="4073656"/>
              <a:ext cx="430515" cy="955150"/>
            </a:xfrm>
            <a:prstGeom prst="trapezoid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>
                <a:defRPr/>
              </a:pPr>
              <a:endParaRPr lang="ja-JP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36" name="台形 35"/>
            <p:cNvSpPr/>
            <p:nvPr/>
          </p:nvSpPr>
          <p:spPr bwMode="auto">
            <a:xfrm rot="16200000">
              <a:off x="6366815" y="2735051"/>
              <a:ext cx="162096" cy="937721"/>
            </a:xfrm>
            <a:prstGeom prst="trapezoid">
              <a:avLst/>
            </a:prstGeom>
            <a:solidFill>
              <a:srgbClr val="B6BEC9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>
                <a:defRPr/>
              </a:pPr>
              <a:endParaRPr lang="ja-JP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37" name="台形 36"/>
            <p:cNvSpPr/>
            <p:nvPr/>
          </p:nvSpPr>
          <p:spPr bwMode="auto">
            <a:xfrm rot="16200000">
              <a:off x="6423461" y="4942529"/>
              <a:ext cx="651872" cy="299792"/>
            </a:xfrm>
            <a:prstGeom prst="trapezoid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>
                <a:defRPr/>
              </a:pPr>
              <a:endParaRPr lang="ja-JP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38" name="正方形/長方形 37"/>
            <p:cNvSpPr/>
            <p:nvPr/>
          </p:nvSpPr>
          <p:spPr bwMode="auto">
            <a:xfrm>
              <a:off x="5931944" y="2448331"/>
              <a:ext cx="716362" cy="3318625"/>
            </a:xfrm>
            <a:prstGeom prst="rect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3200"/>
            </a:p>
          </p:txBody>
        </p:sp>
        <p:sp>
          <p:nvSpPr>
            <p:cNvPr id="8" name="角丸四角形 7"/>
            <p:cNvSpPr/>
            <p:nvPr/>
          </p:nvSpPr>
          <p:spPr bwMode="auto">
            <a:xfrm rot="16200000">
              <a:off x="6480979" y="4079755"/>
              <a:ext cx="1826639" cy="766909"/>
            </a:xfrm>
            <a:prstGeom prst="roundRect">
              <a:avLst>
                <a:gd name="adj" fmla="val 21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rIns="0" anchor="ctr"/>
            <a:lstStyle/>
            <a:p>
              <a:pPr algn="ctr">
                <a:defRPr/>
              </a:pPr>
              <a:r>
                <a:rPr lang="ja-JP" altLang="en-US" sz="2400" dirty="0" smtClean="0">
                  <a:solidFill>
                    <a:srgbClr val="000000"/>
                  </a:solidFill>
                </a:rPr>
                <a:t>大規模仮想化</a:t>
              </a:r>
              <a:endParaRPr lang="en-US" altLang="ja-JP" sz="2400" dirty="0" smtClean="0">
                <a:solidFill>
                  <a:srgbClr val="000000"/>
                </a:solidFill>
              </a:endParaRPr>
            </a:p>
            <a:p>
              <a:pPr algn="ctr">
                <a:defRPr/>
              </a:pPr>
              <a:r>
                <a:rPr lang="ja-JP" altLang="en-US" sz="2400" dirty="0" smtClean="0">
                  <a:solidFill>
                    <a:srgbClr val="000000"/>
                  </a:solidFill>
                </a:rPr>
                <a:t>計算機リソース基盤</a:t>
              </a:r>
              <a:endParaRPr lang="en-US" altLang="ja-JP" sz="2400" dirty="0">
                <a:solidFill>
                  <a:srgbClr val="000000"/>
                </a:solidFill>
              </a:endParaRPr>
            </a:p>
          </p:txBody>
        </p:sp>
        <p:sp>
          <p:nvSpPr>
            <p:cNvPr id="5" name="正方形/長方形 4"/>
            <p:cNvSpPr/>
            <p:nvPr/>
          </p:nvSpPr>
          <p:spPr bwMode="auto">
            <a:xfrm>
              <a:off x="6683164" y="2448329"/>
              <a:ext cx="467118" cy="3318624"/>
            </a:xfrm>
            <a:prstGeom prst="rect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3200"/>
            </a:p>
          </p:txBody>
        </p:sp>
      </p:grpSp>
      <p:grpSp>
        <p:nvGrpSpPr>
          <p:cNvPr id="4" name="図形グループ 3"/>
          <p:cNvGrpSpPr/>
          <p:nvPr/>
        </p:nvGrpSpPr>
        <p:grpSpPr>
          <a:xfrm>
            <a:off x="1697472" y="1427625"/>
            <a:ext cx="2035662" cy="3153476"/>
            <a:chOff x="1697472" y="1427625"/>
            <a:chExt cx="2035662" cy="3153476"/>
          </a:xfrm>
        </p:grpSpPr>
        <p:sp>
          <p:nvSpPr>
            <p:cNvPr id="44" name="正方形/長方形 43"/>
            <p:cNvSpPr/>
            <p:nvPr/>
          </p:nvSpPr>
          <p:spPr>
            <a:xfrm>
              <a:off x="1723466" y="2299156"/>
              <a:ext cx="2009668" cy="2281945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800" dirty="0" smtClean="0">
                  <a:solidFill>
                    <a:schemeClr val="tx1"/>
                  </a:solidFill>
                </a:rPr>
                <a:t>事務</a:t>
              </a:r>
              <a:r>
                <a:rPr lang="en-US" altLang="ja-JP" sz="2800" dirty="0" smtClean="0">
                  <a:solidFill>
                    <a:schemeClr val="tx1"/>
                  </a:solidFill>
                </a:rPr>
                <a:t/>
              </a:r>
              <a:br>
                <a:rPr lang="en-US" altLang="ja-JP" sz="2800" dirty="0" smtClean="0">
                  <a:solidFill>
                    <a:schemeClr val="tx1"/>
                  </a:solidFill>
                </a:rPr>
              </a:br>
              <a:r>
                <a:rPr kumimoji="1" lang="ja-JP" altLang="en-US" sz="2800" dirty="0" smtClean="0">
                  <a:solidFill>
                    <a:schemeClr val="tx1"/>
                  </a:solidFill>
                </a:rPr>
                <a:t>支援</a:t>
              </a:r>
              <a:endParaRPr kumimoji="1" lang="ja-JP" alt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1697472" y="1427625"/>
              <a:ext cx="19909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Administrative</a:t>
              </a:r>
            </a:p>
            <a:p>
              <a:pPr algn="ctr"/>
              <a:r>
                <a:rPr lang="en-US" altLang="ja-JP" sz="2400" dirty="0" smtClean="0"/>
                <a:t>Computing</a:t>
              </a:r>
              <a:endParaRPr kumimoji="1" lang="ja-JP" altLang="en-US" sz="2400" dirty="0"/>
            </a:p>
          </p:txBody>
        </p:sp>
      </p:grpSp>
      <p:grpSp>
        <p:nvGrpSpPr>
          <p:cNvPr id="7" name="図形グループ 6"/>
          <p:cNvGrpSpPr/>
          <p:nvPr/>
        </p:nvGrpSpPr>
        <p:grpSpPr>
          <a:xfrm>
            <a:off x="3799111" y="1425388"/>
            <a:ext cx="2009668" cy="3153477"/>
            <a:chOff x="3799111" y="1425388"/>
            <a:chExt cx="2009668" cy="3153477"/>
          </a:xfrm>
        </p:grpSpPr>
        <p:sp>
          <p:nvSpPr>
            <p:cNvPr id="43" name="正方形/長方形 42"/>
            <p:cNvSpPr/>
            <p:nvPr/>
          </p:nvSpPr>
          <p:spPr>
            <a:xfrm>
              <a:off x="3799111" y="2296920"/>
              <a:ext cx="2009668" cy="228194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tint val="100000"/>
                    <a:shade val="100000"/>
                    <a:satMod val="130000"/>
                    <a:alpha val="55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  <a:alpha val="55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800" dirty="0" smtClean="0">
                  <a:solidFill>
                    <a:schemeClr val="tx1"/>
                  </a:solidFill>
                </a:rPr>
                <a:t>教育</a:t>
              </a:r>
              <a:endParaRPr lang="en-US" altLang="ja-JP" sz="2800" dirty="0" smtClean="0">
                <a:solidFill>
                  <a:schemeClr val="tx1"/>
                </a:solidFill>
              </a:endParaRPr>
            </a:p>
            <a:p>
              <a:pPr algn="ctr"/>
              <a:r>
                <a:rPr kumimoji="1" lang="ja-JP" altLang="en-US" sz="2800" dirty="0" smtClean="0">
                  <a:solidFill>
                    <a:schemeClr val="tx1"/>
                  </a:solidFill>
                </a:rPr>
                <a:t>支援</a:t>
              </a:r>
              <a:endParaRPr kumimoji="1" lang="ja-JP" alt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3811155" y="1425388"/>
              <a:ext cx="19909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Academic</a:t>
              </a:r>
            </a:p>
            <a:p>
              <a:pPr algn="ctr"/>
              <a:r>
                <a:rPr lang="en-US" altLang="ja-JP" sz="2400" dirty="0" smtClean="0"/>
                <a:t>Computing</a:t>
              </a:r>
              <a:endParaRPr kumimoji="1" lang="ja-JP" altLang="en-US" sz="2400" dirty="0"/>
            </a:p>
          </p:txBody>
        </p:sp>
      </p:grpSp>
      <p:grpSp>
        <p:nvGrpSpPr>
          <p:cNvPr id="9" name="図形グループ 8"/>
          <p:cNvGrpSpPr/>
          <p:nvPr/>
        </p:nvGrpSpPr>
        <p:grpSpPr>
          <a:xfrm>
            <a:off x="5873608" y="1441810"/>
            <a:ext cx="2009668" cy="3137055"/>
            <a:chOff x="5873608" y="1441810"/>
            <a:chExt cx="2009668" cy="3137055"/>
          </a:xfrm>
        </p:grpSpPr>
        <p:sp>
          <p:nvSpPr>
            <p:cNvPr id="42" name="正方形/長方形 41"/>
            <p:cNvSpPr/>
            <p:nvPr/>
          </p:nvSpPr>
          <p:spPr>
            <a:xfrm>
              <a:off x="5873608" y="2296920"/>
              <a:ext cx="2009668" cy="228194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52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52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800" dirty="0" smtClean="0">
                  <a:solidFill>
                    <a:schemeClr val="tx1"/>
                  </a:solidFill>
                </a:rPr>
                <a:t>研究</a:t>
              </a:r>
              <a:endParaRPr kumimoji="1" lang="en-US" altLang="ja-JP" sz="2800" dirty="0" smtClean="0">
                <a:solidFill>
                  <a:schemeClr val="tx1"/>
                </a:solidFill>
              </a:endParaRPr>
            </a:p>
            <a:p>
              <a:pPr algn="ctr"/>
              <a:r>
                <a:rPr kumimoji="1" lang="ja-JP" altLang="en-US" sz="2800" dirty="0" smtClean="0">
                  <a:solidFill>
                    <a:schemeClr val="tx1"/>
                  </a:solidFill>
                </a:rPr>
                <a:t>支援</a:t>
              </a:r>
              <a:endParaRPr kumimoji="1" lang="ja-JP" alt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5890689" y="1441810"/>
              <a:ext cx="19909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Research</a:t>
              </a:r>
            </a:p>
            <a:p>
              <a:pPr algn="ctr"/>
              <a:r>
                <a:rPr lang="en-US" altLang="ja-JP" sz="2400" dirty="0" smtClean="0"/>
                <a:t>Computing</a:t>
              </a:r>
              <a:endParaRPr kumimoji="1" lang="ja-JP" altLang="en-US" sz="2400" dirty="0"/>
            </a:p>
          </p:txBody>
        </p:sp>
      </p:grpSp>
      <p:sp>
        <p:nvSpPr>
          <p:cNvPr id="49" name="正方形/長方形 48"/>
          <p:cNvSpPr/>
          <p:nvPr/>
        </p:nvSpPr>
        <p:spPr>
          <a:xfrm>
            <a:off x="6651623" y="2247917"/>
            <a:ext cx="1252666" cy="3441529"/>
          </a:xfrm>
          <a:prstGeom prst="rect">
            <a:avLst/>
          </a:prstGeom>
          <a:noFill/>
          <a:ln w="5715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50"/>
          <p:cNvSpPr/>
          <p:nvPr/>
        </p:nvSpPr>
        <p:spPr>
          <a:xfrm>
            <a:off x="5697598" y="4662217"/>
            <a:ext cx="871810" cy="1012516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 w="57150" cmpd="sng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正方形/長方形 64"/>
          <p:cNvSpPr/>
          <p:nvPr/>
        </p:nvSpPr>
        <p:spPr>
          <a:xfrm>
            <a:off x="2014436" y="2373870"/>
            <a:ext cx="1584843" cy="593192"/>
          </a:xfrm>
          <a:prstGeom prst="rect">
            <a:avLst/>
          </a:prstGeom>
          <a:noFill/>
          <a:ln w="57150" cmpd="sng">
            <a:solidFill>
              <a:srgbClr val="3366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rgbClr val="000000"/>
                </a:solidFill>
              </a:rPr>
              <a:t> </a:t>
            </a:r>
            <a:r>
              <a:rPr lang="ja-JP" altLang="en-US" dirty="0" smtClean="0">
                <a:solidFill>
                  <a:srgbClr val="000000"/>
                </a:solidFill>
              </a:rPr>
              <a:t>全学メール（教職員）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5609363" y="6273800"/>
            <a:ext cx="2818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VM</a:t>
            </a:r>
            <a:r>
              <a:rPr kumimoji="1" lang="ja-JP" altLang="en-US" dirty="0" smtClean="0"/>
              <a:t>ホスティングサービス</a:t>
            </a:r>
            <a:endParaRPr kumimoji="1" lang="ja-JP" altLang="en-US" dirty="0"/>
          </a:p>
        </p:txBody>
      </p:sp>
      <p:cxnSp>
        <p:nvCxnSpPr>
          <p:cNvPr id="72" name="直線コネクタ 71"/>
          <p:cNvCxnSpPr/>
          <p:nvPr/>
        </p:nvCxnSpPr>
        <p:spPr>
          <a:xfrm flipH="1" flipV="1">
            <a:off x="6152061" y="5249333"/>
            <a:ext cx="395986" cy="956729"/>
          </a:xfrm>
          <a:prstGeom prst="line">
            <a:avLst/>
          </a:prstGeom>
          <a:ln>
            <a:solidFill>
              <a:schemeClr val="tx1"/>
            </a:solidFill>
            <a:prstDash val="sysDash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正方形/長方形 74"/>
          <p:cNvSpPr/>
          <p:nvPr/>
        </p:nvSpPr>
        <p:spPr>
          <a:xfrm>
            <a:off x="3163857" y="3699603"/>
            <a:ext cx="1073648" cy="572879"/>
          </a:xfrm>
          <a:prstGeom prst="rect">
            <a:avLst/>
          </a:prstGeom>
          <a:noFill/>
          <a:ln w="57150" cmpd="sng">
            <a:solidFill>
              <a:srgbClr val="3366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rgbClr val="000000"/>
                </a:solidFill>
              </a:rPr>
              <a:t>Web</a:t>
            </a:r>
            <a:br>
              <a:rPr lang="en-US" altLang="ja-JP" dirty="0" smtClean="0">
                <a:solidFill>
                  <a:srgbClr val="000000"/>
                </a:solidFill>
              </a:rPr>
            </a:br>
            <a:r>
              <a:rPr lang="ja-JP" altLang="en-US" dirty="0" smtClean="0">
                <a:solidFill>
                  <a:srgbClr val="000000"/>
                </a:solidFill>
              </a:rPr>
              <a:t>ﾎｽﾃｨﾝｸﾞ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77" name="正方形/長方形 76"/>
          <p:cNvSpPr/>
          <p:nvPr/>
        </p:nvSpPr>
        <p:spPr>
          <a:xfrm>
            <a:off x="5510724" y="3692679"/>
            <a:ext cx="1073648" cy="572879"/>
          </a:xfrm>
          <a:prstGeom prst="rect">
            <a:avLst/>
          </a:prstGeom>
          <a:noFill/>
          <a:ln w="57150" cmpd="sng">
            <a:solidFill>
              <a:srgbClr val="3366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rgbClr val="000000"/>
                </a:solidFill>
              </a:rPr>
              <a:t>Web</a:t>
            </a:r>
            <a:br>
              <a:rPr lang="en-US" altLang="ja-JP" dirty="0" smtClean="0">
                <a:solidFill>
                  <a:srgbClr val="000000"/>
                </a:solidFill>
              </a:rPr>
            </a:br>
            <a:r>
              <a:rPr lang="ja-JP" altLang="en-US" dirty="0" smtClean="0">
                <a:solidFill>
                  <a:srgbClr val="000000"/>
                </a:solidFill>
              </a:rPr>
              <a:t>ﾎｽﾃｨﾝｸﾞ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939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0"/>
            <a:ext cx="8991600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l">
              <a:defRPr/>
            </a:pPr>
            <a:r>
              <a:rPr lang="ja-JP" altLang="en-US" sz="3200" dirty="0" smtClean="0">
                <a:solidFill>
                  <a:schemeClr val="tx2"/>
                </a:solidFill>
                <a:latin typeface="+mj-ea"/>
                <a:ea typeface="+mj-ea"/>
              </a:rPr>
              <a:t>全体構成図（簡略版）</a:t>
            </a:r>
            <a:endParaRPr lang="ja-JP" altLang="en-US" sz="320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pic>
        <p:nvPicPr>
          <p:cNvPr id="14339" name="Grafik 12" descr="py-cx400-bac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185865"/>
            <a:ext cx="12954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60" descr="Cisco720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1628775"/>
            <a:ext cx="1330325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Grafik 12" descr="py-cx400-bac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189040"/>
            <a:ext cx="12954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Grafik 12" descr="py-cx400-bac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3" y="3184277"/>
            <a:ext cx="12969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7" name="Picture 6" descr="D:\Users\ABGKRAMPEM\Desktop\dx400-front-ext-shelfs-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492625"/>
            <a:ext cx="11017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正方形/長方形 13"/>
          <p:cNvSpPr/>
          <p:nvPr/>
        </p:nvSpPr>
        <p:spPr bwMode="auto">
          <a:xfrm>
            <a:off x="2688277" y="4492625"/>
            <a:ext cx="973138" cy="593725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sp>
        <p:nvSpPr>
          <p:cNvPr id="15" name="角丸四角形 14"/>
          <p:cNvSpPr/>
          <p:nvPr/>
        </p:nvSpPr>
        <p:spPr bwMode="auto">
          <a:xfrm>
            <a:off x="2720975" y="4581525"/>
            <a:ext cx="914400" cy="431800"/>
          </a:xfrm>
          <a:prstGeom prst="roundRect">
            <a:avLst>
              <a:gd name="adj" fmla="val 23281"/>
            </a:avLst>
          </a:prstGeom>
          <a:pattFill prst="pct6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cxnSp>
        <p:nvCxnSpPr>
          <p:cNvPr id="14390" name="直線コネクタ 16"/>
          <p:cNvCxnSpPr>
            <a:cxnSpLocks noChangeShapeType="1"/>
          </p:cNvCxnSpPr>
          <p:nvPr/>
        </p:nvCxnSpPr>
        <p:spPr bwMode="auto">
          <a:xfrm>
            <a:off x="2824131" y="4581727"/>
            <a:ext cx="0" cy="431959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91" name="直線コネクタ 17"/>
          <p:cNvCxnSpPr>
            <a:cxnSpLocks noChangeShapeType="1"/>
          </p:cNvCxnSpPr>
          <p:nvPr/>
        </p:nvCxnSpPr>
        <p:spPr bwMode="auto">
          <a:xfrm>
            <a:off x="2976698" y="4581727"/>
            <a:ext cx="0" cy="431959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正方形/長方形 18"/>
          <p:cNvSpPr/>
          <p:nvPr/>
        </p:nvSpPr>
        <p:spPr bwMode="auto">
          <a:xfrm>
            <a:off x="3376613" y="4722813"/>
            <a:ext cx="144462" cy="152400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cxnSp>
        <p:nvCxnSpPr>
          <p:cNvPr id="14348" name="直線コネクタ 25"/>
          <p:cNvCxnSpPr>
            <a:cxnSpLocks noChangeShapeType="1"/>
            <a:stCxn id="14340" idx="2"/>
            <a:endCxn id="14341" idx="0"/>
          </p:cNvCxnSpPr>
          <p:nvPr/>
        </p:nvCxnSpPr>
        <p:spPr bwMode="auto">
          <a:xfrm flipH="1">
            <a:off x="2555875" y="2220913"/>
            <a:ext cx="630238" cy="968127"/>
          </a:xfrm>
          <a:prstGeom prst="line">
            <a:avLst/>
          </a:prstGeom>
          <a:noFill/>
          <a:ln w="34925" algn="ctr">
            <a:solidFill>
              <a:srgbClr val="33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51" name="直線コネクタ 33"/>
          <p:cNvCxnSpPr>
            <a:cxnSpLocks noChangeShapeType="1"/>
            <a:stCxn id="14340" idx="2"/>
            <a:endCxn id="14339" idx="0"/>
          </p:cNvCxnSpPr>
          <p:nvPr/>
        </p:nvCxnSpPr>
        <p:spPr bwMode="auto">
          <a:xfrm flipH="1">
            <a:off x="1187450" y="2220913"/>
            <a:ext cx="1998663" cy="964952"/>
          </a:xfrm>
          <a:prstGeom prst="line">
            <a:avLst/>
          </a:prstGeom>
          <a:noFill/>
          <a:ln w="34925" algn="ctr">
            <a:solidFill>
              <a:srgbClr val="33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52" name="直線コネクタ 35"/>
          <p:cNvCxnSpPr>
            <a:cxnSpLocks noChangeShapeType="1"/>
            <a:stCxn id="14340" idx="2"/>
            <a:endCxn id="14342" idx="0"/>
          </p:cNvCxnSpPr>
          <p:nvPr/>
        </p:nvCxnSpPr>
        <p:spPr bwMode="auto">
          <a:xfrm>
            <a:off x="3186113" y="2220913"/>
            <a:ext cx="1766094" cy="963364"/>
          </a:xfrm>
          <a:prstGeom prst="line">
            <a:avLst/>
          </a:prstGeom>
          <a:noFill/>
          <a:ln w="34925" algn="ctr">
            <a:solidFill>
              <a:srgbClr val="33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53" name="直線コネクタ 39"/>
          <p:cNvCxnSpPr>
            <a:cxnSpLocks noChangeShapeType="1"/>
            <a:stCxn id="14339" idx="2"/>
            <a:endCxn id="14" idx="0"/>
          </p:cNvCxnSpPr>
          <p:nvPr/>
        </p:nvCxnSpPr>
        <p:spPr bwMode="auto">
          <a:xfrm>
            <a:off x="1187450" y="3498602"/>
            <a:ext cx="1987396" cy="994023"/>
          </a:xfrm>
          <a:prstGeom prst="line">
            <a:avLst/>
          </a:prstGeom>
          <a:noFill/>
          <a:ln w="444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54" name="直線コネクタ 41"/>
          <p:cNvCxnSpPr>
            <a:cxnSpLocks noChangeShapeType="1"/>
            <a:stCxn id="14341" idx="2"/>
            <a:endCxn id="14" idx="0"/>
          </p:cNvCxnSpPr>
          <p:nvPr/>
        </p:nvCxnSpPr>
        <p:spPr bwMode="auto">
          <a:xfrm>
            <a:off x="2555875" y="3500190"/>
            <a:ext cx="618971" cy="992435"/>
          </a:xfrm>
          <a:prstGeom prst="line">
            <a:avLst/>
          </a:prstGeom>
          <a:noFill/>
          <a:ln w="444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55" name="直線コネクタ 43"/>
          <p:cNvCxnSpPr>
            <a:cxnSpLocks noChangeShapeType="1"/>
            <a:stCxn id="14342" idx="2"/>
            <a:endCxn id="14" idx="0"/>
          </p:cNvCxnSpPr>
          <p:nvPr/>
        </p:nvCxnSpPr>
        <p:spPr bwMode="auto">
          <a:xfrm flipH="1">
            <a:off x="3174846" y="3497015"/>
            <a:ext cx="1777361" cy="995610"/>
          </a:xfrm>
          <a:prstGeom prst="line">
            <a:avLst/>
          </a:prstGeom>
          <a:noFill/>
          <a:ln w="444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381" name="Picture 6" descr="D:\Users\ABGKRAMPEM\Desktop\dx400-front-ext-shelfs-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217" y="3402013"/>
            <a:ext cx="892175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正方形/長方形 48"/>
          <p:cNvSpPr/>
          <p:nvPr/>
        </p:nvSpPr>
        <p:spPr bwMode="auto">
          <a:xfrm>
            <a:off x="7254894" y="3402013"/>
            <a:ext cx="787400" cy="512762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sp>
        <p:nvSpPr>
          <p:cNvPr id="50" name="角丸四角形 49"/>
          <p:cNvSpPr/>
          <p:nvPr/>
        </p:nvSpPr>
        <p:spPr bwMode="auto">
          <a:xfrm>
            <a:off x="7284417" y="3479800"/>
            <a:ext cx="741363" cy="373063"/>
          </a:xfrm>
          <a:prstGeom prst="roundRect">
            <a:avLst>
              <a:gd name="adj" fmla="val 23281"/>
            </a:avLst>
          </a:prstGeom>
          <a:pattFill prst="pct6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cxnSp>
        <p:nvCxnSpPr>
          <p:cNvPr id="14384" name="直線コネクタ 50"/>
          <p:cNvCxnSpPr>
            <a:cxnSpLocks noChangeShapeType="1"/>
          </p:cNvCxnSpPr>
          <p:nvPr/>
        </p:nvCxnSpPr>
        <p:spPr bwMode="auto">
          <a:xfrm>
            <a:off x="7367600" y="3479044"/>
            <a:ext cx="0" cy="37344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85" name="直線コネクタ 51"/>
          <p:cNvCxnSpPr>
            <a:cxnSpLocks noChangeShapeType="1"/>
          </p:cNvCxnSpPr>
          <p:nvPr/>
        </p:nvCxnSpPr>
        <p:spPr bwMode="auto">
          <a:xfrm>
            <a:off x="7491148" y="3479044"/>
            <a:ext cx="0" cy="37344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正方形/長方形 52"/>
          <p:cNvSpPr/>
          <p:nvPr/>
        </p:nvSpPr>
        <p:spPr bwMode="auto">
          <a:xfrm>
            <a:off x="7814642" y="3600450"/>
            <a:ext cx="117475" cy="131763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cxnSp>
        <p:nvCxnSpPr>
          <p:cNvPr id="14357" name="直線コネクタ 54"/>
          <p:cNvCxnSpPr>
            <a:cxnSpLocks noChangeShapeType="1"/>
            <a:stCxn id="61" idx="2"/>
            <a:endCxn id="49" idx="0"/>
          </p:cNvCxnSpPr>
          <p:nvPr/>
        </p:nvCxnSpPr>
        <p:spPr bwMode="auto">
          <a:xfrm>
            <a:off x="6913563" y="2791365"/>
            <a:ext cx="735031" cy="610648"/>
          </a:xfrm>
          <a:prstGeom prst="line">
            <a:avLst/>
          </a:prstGeom>
          <a:noFill/>
          <a:ln w="34925" algn="ctr">
            <a:solidFill>
              <a:srgbClr val="33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58" name="直線コネクタ 56"/>
          <p:cNvCxnSpPr>
            <a:cxnSpLocks noChangeShapeType="1"/>
            <a:stCxn id="60" idx="2"/>
            <a:endCxn id="49" idx="0"/>
          </p:cNvCxnSpPr>
          <p:nvPr/>
        </p:nvCxnSpPr>
        <p:spPr bwMode="auto">
          <a:xfrm flipH="1">
            <a:off x="7648594" y="2828893"/>
            <a:ext cx="720706" cy="573120"/>
          </a:xfrm>
          <a:prstGeom prst="line">
            <a:avLst/>
          </a:prstGeom>
          <a:noFill/>
          <a:ln w="34925" algn="ctr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4359" name="オブジェクト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7915060"/>
              </p:ext>
            </p:extLst>
          </p:nvPr>
        </p:nvGraphicFramePr>
        <p:xfrm>
          <a:off x="7091883" y="1668463"/>
          <a:ext cx="115252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" name="Visio" r:id="rId8" imgW="1449111" imgH="458323" progId="Visio.Drawing.11">
                  <p:embed/>
                </p:oleObj>
              </mc:Choice>
              <mc:Fallback>
                <p:oleObj name="Visio" r:id="rId8" imgW="1449111" imgH="458323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1883" y="1668463"/>
                        <a:ext cx="1152525" cy="36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360" name="直線コネクタ 59"/>
          <p:cNvCxnSpPr>
            <a:cxnSpLocks noChangeShapeType="1"/>
            <a:stCxn id="14359" idx="2"/>
            <a:endCxn id="61" idx="0"/>
          </p:cNvCxnSpPr>
          <p:nvPr/>
        </p:nvCxnSpPr>
        <p:spPr bwMode="auto">
          <a:xfrm flipH="1">
            <a:off x="6913563" y="2033588"/>
            <a:ext cx="754582" cy="584998"/>
          </a:xfrm>
          <a:prstGeom prst="line">
            <a:avLst/>
          </a:prstGeom>
          <a:noFill/>
          <a:ln w="34925" algn="ctr">
            <a:solidFill>
              <a:srgbClr val="33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61" name="直線コネクタ 62"/>
          <p:cNvCxnSpPr>
            <a:cxnSpLocks noChangeShapeType="1"/>
            <a:stCxn id="14359" idx="2"/>
            <a:endCxn id="60" idx="0"/>
          </p:cNvCxnSpPr>
          <p:nvPr/>
        </p:nvCxnSpPr>
        <p:spPr bwMode="auto">
          <a:xfrm>
            <a:off x="7668145" y="2033588"/>
            <a:ext cx="701155" cy="584998"/>
          </a:xfrm>
          <a:prstGeom prst="line">
            <a:avLst/>
          </a:prstGeom>
          <a:noFill/>
          <a:ln w="34925" algn="ctr">
            <a:solidFill>
              <a:srgbClr val="33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62" name="直線コネクタ 64"/>
          <p:cNvCxnSpPr>
            <a:cxnSpLocks noChangeShapeType="1"/>
            <a:stCxn id="14340" idx="0"/>
          </p:cNvCxnSpPr>
          <p:nvPr/>
        </p:nvCxnSpPr>
        <p:spPr bwMode="auto">
          <a:xfrm flipH="1" flipV="1">
            <a:off x="3178175" y="1268413"/>
            <a:ext cx="0" cy="360362"/>
          </a:xfrm>
          <a:prstGeom prst="line">
            <a:avLst/>
          </a:prstGeom>
          <a:noFill/>
          <a:ln w="34925" algn="ctr">
            <a:solidFill>
              <a:srgbClr val="33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63" name="直線矢印コネクタ 66"/>
          <p:cNvCxnSpPr>
            <a:cxnSpLocks noChangeShapeType="1"/>
          </p:cNvCxnSpPr>
          <p:nvPr/>
        </p:nvCxnSpPr>
        <p:spPr bwMode="auto">
          <a:xfrm>
            <a:off x="3178175" y="1268413"/>
            <a:ext cx="4489970" cy="0"/>
          </a:xfrm>
          <a:prstGeom prst="straightConnector1">
            <a:avLst/>
          </a:prstGeom>
          <a:noFill/>
          <a:ln w="34925" algn="ctr">
            <a:solidFill>
              <a:srgbClr val="33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64" name="直線コネクタ 68"/>
          <p:cNvCxnSpPr>
            <a:cxnSpLocks noChangeShapeType="1"/>
          </p:cNvCxnSpPr>
          <p:nvPr/>
        </p:nvCxnSpPr>
        <p:spPr bwMode="auto">
          <a:xfrm>
            <a:off x="7668145" y="1268413"/>
            <a:ext cx="0" cy="400050"/>
          </a:xfrm>
          <a:prstGeom prst="line">
            <a:avLst/>
          </a:prstGeom>
          <a:noFill/>
          <a:ln w="34925" algn="ctr">
            <a:solidFill>
              <a:srgbClr val="33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4" name="正方形/長方形 73"/>
          <p:cNvSpPr/>
          <p:nvPr/>
        </p:nvSpPr>
        <p:spPr bwMode="auto">
          <a:xfrm>
            <a:off x="357188" y="2996952"/>
            <a:ext cx="5545137" cy="701675"/>
          </a:xfrm>
          <a:prstGeom prst="rect">
            <a:avLst/>
          </a:prstGeom>
          <a:noFill/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sp>
        <p:nvSpPr>
          <p:cNvPr id="76" name="四角形吹き出し 75"/>
          <p:cNvSpPr/>
          <p:nvPr/>
        </p:nvSpPr>
        <p:spPr bwMode="auto">
          <a:xfrm>
            <a:off x="179388" y="4149080"/>
            <a:ext cx="2016125" cy="1656184"/>
          </a:xfrm>
          <a:prstGeom prst="wedgeRectCallout">
            <a:avLst>
              <a:gd name="adj1" fmla="val 55293"/>
              <a:gd name="adj2" fmla="val -92794"/>
            </a:avLst>
          </a:prstGeom>
          <a:solidFill>
            <a:srgbClr val="CCFFCC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lnSpc>
                <a:spcPct val="90000"/>
              </a:lnSpc>
              <a:defRPr/>
            </a:pPr>
            <a:r>
              <a:rPr lang="ja-JP" altLang="en-US" sz="1600" b="1" dirty="0">
                <a:latin typeface="+mj-ea"/>
                <a:ea typeface="+mj-ea"/>
              </a:rPr>
              <a:t>汎用サーバシステム</a:t>
            </a:r>
            <a:endParaRPr lang="en-US" altLang="ja-JP" sz="1600" b="1" dirty="0">
              <a:latin typeface="+mj-ea"/>
              <a:ea typeface="+mj-ea"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ja-JP" sz="1600" b="1" u="sng" dirty="0" smtClean="0">
                <a:latin typeface="+mj-ea"/>
                <a:ea typeface="+mj-ea"/>
              </a:rPr>
              <a:t>PRIMERGY CX400</a:t>
            </a:r>
          </a:p>
          <a:p>
            <a:pPr>
              <a:lnSpc>
                <a:spcPct val="90000"/>
              </a:lnSpc>
              <a:defRPr/>
            </a:pPr>
            <a:r>
              <a:rPr lang="ja-JP" altLang="en-US" sz="1600" b="1" u="sng" dirty="0" smtClean="0">
                <a:latin typeface="+mj-ea"/>
                <a:ea typeface="+mj-ea"/>
              </a:rPr>
              <a:t>シャーシ</a:t>
            </a:r>
            <a:r>
              <a:rPr lang="en-US" altLang="ja-JP" sz="1600" dirty="0" smtClean="0">
                <a:latin typeface="+mj-ea"/>
                <a:ea typeface="+mj-ea"/>
              </a:rPr>
              <a:t>×32</a:t>
            </a:r>
            <a:r>
              <a:rPr lang="ja-JP" altLang="en-US" sz="1600" dirty="0" smtClean="0">
                <a:latin typeface="+mj-ea"/>
                <a:ea typeface="+mj-ea"/>
              </a:rPr>
              <a:t>台</a:t>
            </a:r>
            <a:endParaRPr lang="en-US" altLang="ja-JP" sz="1600" dirty="0" smtClean="0">
              <a:latin typeface="+mj-ea"/>
              <a:ea typeface="+mj-ea"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ja-JP" sz="1600" b="1" u="sng" dirty="0" smtClean="0">
                <a:latin typeface="+mj-ea"/>
                <a:ea typeface="+mj-ea"/>
              </a:rPr>
              <a:t>PRIMERGY </a:t>
            </a:r>
            <a:r>
              <a:rPr lang="en-US" altLang="ja-JP" sz="1600" b="1" u="sng" dirty="0">
                <a:latin typeface="+mj-ea"/>
                <a:ea typeface="+mj-ea"/>
              </a:rPr>
              <a:t>CX250</a:t>
            </a:r>
          </a:p>
          <a:p>
            <a:pPr>
              <a:lnSpc>
                <a:spcPct val="90000"/>
              </a:lnSpc>
              <a:defRPr/>
            </a:pPr>
            <a:r>
              <a:rPr lang="en-US" altLang="ja-JP" sz="1600" dirty="0">
                <a:latin typeface="+mj-ea"/>
                <a:ea typeface="+mj-ea"/>
              </a:rPr>
              <a:t>×</a:t>
            </a:r>
            <a:r>
              <a:rPr lang="en-US" altLang="ja-JP" sz="1600" dirty="0" smtClean="0">
                <a:latin typeface="+mj-ea"/>
                <a:ea typeface="+mj-ea"/>
              </a:rPr>
              <a:t>128</a:t>
            </a:r>
            <a:r>
              <a:rPr lang="ja-JP" altLang="en-US" sz="1600" dirty="0">
                <a:latin typeface="+mj-ea"/>
                <a:ea typeface="+mj-ea"/>
              </a:rPr>
              <a:t>ノード</a:t>
            </a:r>
            <a:endParaRPr lang="en-US" altLang="ja-JP" sz="1600" dirty="0" smtClean="0">
              <a:latin typeface="+mj-ea"/>
              <a:ea typeface="+mj-ea"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ja-JP" sz="1600" dirty="0" smtClean="0">
                <a:latin typeface="+mj-ea"/>
                <a:ea typeface="+mj-ea"/>
              </a:rPr>
              <a:t>CPU</a:t>
            </a:r>
            <a:r>
              <a:rPr lang="ja-JP" altLang="en-US" sz="1600" dirty="0" smtClean="0">
                <a:latin typeface="+mj-ea"/>
                <a:ea typeface="+mj-ea"/>
              </a:rPr>
              <a:t>コア数：</a:t>
            </a:r>
            <a:r>
              <a:rPr lang="en-US" altLang="ja-JP" sz="1600" dirty="0" smtClean="0">
                <a:latin typeface="+mj-ea"/>
                <a:ea typeface="+mj-ea"/>
              </a:rPr>
              <a:t>2048</a:t>
            </a:r>
          </a:p>
        </p:txBody>
      </p:sp>
      <p:sp>
        <p:nvSpPr>
          <p:cNvPr id="77" name="四角形吹き出し 76"/>
          <p:cNvSpPr/>
          <p:nvPr/>
        </p:nvSpPr>
        <p:spPr bwMode="auto">
          <a:xfrm>
            <a:off x="3944937" y="4319662"/>
            <a:ext cx="2016125" cy="1063550"/>
          </a:xfrm>
          <a:prstGeom prst="wedgeRectCallout">
            <a:avLst>
              <a:gd name="adj1" fmla="val -69910"/>
              <a:gd name="adj2" fmla="val 32190"/>
            </a:avLst>
          </a:prstGeom>
          <a:solidFill>
            <a:srgbClr val="CCFFCC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lnSpc>
                <a:spcPct val="90000"/>
              </a:lnSpc>
              <a:defRPr/>
            </a:pPr>
            <a:r>
              <a:rPr lang="ja-JP" altLang="en-US" sz="1600" b="1" dirty="0">
                <a:latin typeface="+mj-ea"/>
                <a:ea typeface="+mj-ea"/>
              </a:rPr>
              <a:t>ストレージシステム</a:t>
            </a:r>
            <a:endParaRPr lang="en-US" altLang="ja-JP" sz="1600" b="1" dirty="0">
              <a:latin typeface="+mj-ea"/>
              <a:ea typeface="+mj-ea"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ja-JP" sz="1600" b="1" u="sng" dirty="0">
                <a:latin typeface="+mj-ea"/>
                <a:ea typeface="+mj-ea"/>
              </a:rPr>
              <a:t>ETERNUS NR1000F</a:t>
            </a:r>
          </a:p>
          <a:p>
            <a:pPr>
              <a:lnSpc>
                <a:spcPct val="90000"/>
              </a:lnSpc>
              <a:defRPr/>
            </a:pPr>
            <a:r>
              <a:rPr lang="en-US" altLang="ja-JP" sz="1600" b="1" u="sng" dirty="0" smtClean="0">
                <a:latin typeface="+mj-ea"/>
                <a:ea typeface="+mj-ea"/>
              </a:rPr>
              <a:t>M3240</a:t>
            </a:r>
            <a:endParaRPr lang="en-US" altLang="ja-JP" sz="1600" b="1" u="sng" dirty="0">
              <a:latin typeface="+mj-ea"/>
              <a:ea typeface="+mj-ea"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ja-JP" sz="1600" dirty="0" smtClean="0">
                <a:latin typeface="+mj-ea"/>
                <a:ea typeface="+mj-ea"/>
              </a:rPr>
              <a:t>450TB</a:t>
            </a:r>
            <a:endParaRPr lang="ja-JP" altLang="en-US" sz="1600" dirty="0">
              <a:latin typeface="+mj-ea"/>
              <a:ea typeface="+mj-ea"/>
            </a:endParaRPr>
          </a:p>
        </p:txBody>
      </p:sp>
      <p:sp>
        <p:nvSpPr>
          <p:cNvPr id="78" name="四角形吹き出し 77"/>
          <p:cNvSpPr/>
          <p:nvPr/>
        </p:nvSpPr>
        <p:spPr bwMode="auto">
          <a:xfrm>
            <a:off x="467643" y="836712"/>
            <a:ext cx="2016125" cy="720303"/>
          </a:xfrm>
          <a:prstGeom prst="wedgeRectCallout">
            <a:avLst>
              <a:gd name="adj1" fmla="val 67153"/>
              <a:gd name="adj2" fmla="val 89644"/>
            </a:avLst>
          </a:prstGeom>
          <a:solidFill>
            <a:srgbClr val="CCFFCC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lnSpc>
                <a:spcPct val="90000"/>
              </a:lnSpc>
              <a:defRPr/>
            </a:pPr>
            <a:r>
              <a:rPr lang="ja-JP" altLang="en-US" sz="1600" b="1" dirty="0">
                <a:latin typeface="+mj-ea"/>
                <a:ea typeface="+mj-ea"/>
              </a:rPr>
              <a:t>ネットワークシステム</a:t>
            </a:r>
            <a:endParaRPr lang="en-US" altLang="ja-JP" sz="1600" b="1" dirty="0">
              <a:latin typeface="+mj-ea"/>
              <a:ea typeface="+mj-ea"/>
            </a:endParaRPr>
          </a:p>
          <a:p>
            <a:pPr algn="ctr">
              <a:defRPr/>
            </a:pPr>
            <a:r>
              <a:rPr lang="en-US" altLang="ja-JP" sz="1600" b="1" u="sng" dirty="0" smtClean="0">
                <a:latin typeface="+mj-ea"/>
                <a:ea typeface="+mj-ea"/>
              </a:rPr>
              <a:t>Catalyst4510R+E</a:t>
            </a:r>
            <a:endParaRPr lang="ja-JP" altLang="en-US" sz="1600" dirty="0">
              <a:latin typeface="+mj-ea"/>
              <a:ea typeface="+mj-ea"/>
            </a:endParaRPr>
          </a:p>
        </p:txBody>
      </p:sp>
      <p:cxnSp>
        <p:nvCxnSpPr>
          <p:cNvPr id="14372" name="直線コネクタ 79"/>
          <p:cNvCxnSpPr>
            <a:cxnSpLocks noChangeShapeType="1"/>
          </p:cNvCxnSpPr>
          <p:nvPr/>
        </p:nvCxnSpPr>
        <p:spPr bwMode="auto">
          <a:xfrm>
            <a:off x="6156325" y="836613"/>
            <a:ext cx="0" cy="56165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373" name="下矢印 80"/>
          <p:cNvSpPr>
            <a:spLocks noChangeArrowheads="1"/>
          </p:cNvSpPr>
          <p:nvPr/>
        </p:nvSpPr>
        <p:spPr bwMode="auto">
          <a:xfrm rot="5400000">
            <a:off x="5684045" y="5980906"/>
            <a:ext cx="360362" cy="441325"/>
          </a:xfrm>
          <a:prstGeom prst="downArrow">
            <a:avLst>
              <a:gd name="adj1" fmla="val 50000"/>
              <a:gd name="adj2" fmla="val 50036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374" name="下矢印 81"/>
          <p:cNvSpPr>
            <a:spLocks noChangeArrowheads="1"/>
          </p:cNvSpPr>
          <p:nvPr/>
        </p:nvSpPr>
        <p:spPr bwMode="auto">
          <a:xfrm rot="-5400000">
            <a:off x="6253957" y="5980906"/>
            <a:ext cx="360362" cy="441325"/>
          </a:xfrm>
          <a:prstGeom prst="downArrow">
            <a:avLst>
              <a:gd name="adj1" fmla="val 50000"/>
              <a:gd name="adj2" fmla="val 50036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375" name="テキスト ボックス 82"/>
          <p:cNvSpPr txBox="1">
            <a:spLocks noChangeArrowheads="1"/>
          </p:cNvSpPr>
          <p:nvPr/>
        </p:nvSpPr>
        <p:spPr bwMode="auto">
          <a:xfrm>
            <a:off x="4149725" y="6019800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ja-JP" altLang="en-US" sz="1800"/>
              <a:t>京都大学</a:t>
            </a:r>
          </a:p>
        </p:txBody>
      </p:sp>
      <p:sp>
        <p:nvSpPr>
          <p:cNvPr id="14376" name="テキスト ボックス 83"/>
          <p:cNvSpPr txBox="1">
            <a:spLocks noChangeArrowheads="1"/>
          </p:cNvSpPr>
          <p:nvPr/>
        </p:nvSpPr>
        <p:spPr bwMode="auto">
          <a:xfrm>
            <a:off x="6718300" y="6019800"/>
            <a:ext cx="2533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l" eaLnBrk="1" hangingPunct="1"/>
            <a:r>
              <a:rPr lang="ja-JP" altLang="en-US" sz="1800"/>
              <a:t>館林システムセンター</a:t>
            </a:r>
          </a:p>
        </p:txBody>
      </p:sp>
      <p:sp>
        <p:nvSpPr>
          <p:cNvPr id="85" name="四角形吹き出し 84"/>
          <p:cNvSpPr/>
          <p:nvPr/>
        </p:nvSpPr>
        <p:spPr bwMode="auto">
          <a:xfrm>
            <a:off x="3924300" y="1572878"/>
            <a:ext cx="2160588" cy="1296069"/>
          </a:xfrm>
          <a:prstGeom prst="wedgeRectCallout">
            <a:avLst>
              <a:gd name="adj1" fmla="val -54352"/>
              <a:gd name="adj2" fmla="val 76072"/>
            </a:avLst>
          </a:prstGeom>
          <a:solidFill>
            <a:srgbClr val="FFE1E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lnSpc>
                <a:spcPct val="90000"/>
              </a:lnSpc>
              <a:defRPr/>
            </a:pPr>
            <a:r>
              <a:rPr lang="ja-JP" altLang="en-US" sz="1600" b="1" dirty="0">
                <a:latin typeface="+mj-ea"/>
                <a:ea typeface="+mj-ea"/>
              </a:rPr>
              <a:t>仮想化・クラウド管理</a:t>
            </a:r>
            <a:endParaRPr lang="en-US" altLang="ja-JP" sz="1600" b="1" dirty="0">
              <a:latin typeface="+mj-ea"/>
              <a:ea typeface="+mj-ea"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ja-JP" sz="1600" b="1" u="sng" dirty="0" err="1">
                <a:latin typeface="+mj-ea"/>
                <a:ea typeface="+mj-ea"/>
              </a:rPr>
              <a:t>ServerView</a:t>
            </a:r>
            <a:r>
              <a:rPr lang="en-US" altLang="ja-JP" sz="1600" b="1" u="sng" dirty="0">
                <a:latin typeface="+mj-ea"/>
                <a:ea typeface="+mj-ea"/>
              </a:rPr>
              <a:t> Resource</a:t>
            </a:r>
          </a:p>
          <a:p>
            <a:pPr>
              <a:lnSpc>
                <a:spcPct val="90000"/>
              </a:lnSpc>
              <a:defRPr/>
            </a:pPr>
            <a:r>
              <a:rPr lang="en-US" altLang="ja-JP" sz="1600" b="1" u="sng" dirty="0" smtClean="0">
                <a:latin typeface="+mj-ea"/>
                <a:ea typeface="+mj-ea"/>
              </a:rPr>
              <a:t>Orchestrator</a:t>
            </a:r>
            <a:endParaRPr lang="en-US" altLang="ja-JP" sz="1600" dirty="0">
              <a:latin typeface="+mj-ea"/>
              <a:ea typeface="+mj-ea"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ja-JP" sz="1600" b="1" u="sng" dirty="0" smtClean="0">
                <a:latin typeface="+mj-ea"/>
                <a:ea typeface="+mj-ea"/>
              </a:rPr>
              <a:t>VMware</a:t>
            </a:r>
            <a:r>
              <a:rPr lang="ja-JP" altLang="en-US" sz="1600" b="1" u="sng" dirty="0" err="1" smtClean="0">
                <a:latin typeface="+mj-ea"/>
                <a:ea typeface="+mj-ea"/>
              </a:rPr>
              <a:t>、</a:t>
            </a:r>
            <a:r>
              <a:rPr lang="en-US" altLang="ja-JP" sz="1600" b="1" u="sng" dirty="0" smtClean="0">
                <a:latin typeface="+mj-ea"/>
                <a:ea typeface="+mj-ea"/>
              </a:rPr>
              <a:t>RHEL KVM</a:t>
            </a:r>
          </a:p>
          <a:p>
            <a:pPr>
              <a:lnSpc>
                <a:spcPct val="90000"/>
              </a:lnSpc>
              <a:defRPr/>
            </a:pPr>
            <a:r>
              <a:rPr lang="ja-JP" altLang="en-US" sz="1600" dirty="0" smtClean="0">
                <a:latin typeface="+mj-ea"/>
                <a:ea typeface="+mj-ea"/>
              </a:rPr>
              <a:t>仮想マシン数：</a:t>
            </a:r>
            <a:r>
              <a:rPr lang="en-US" altLang="ja-JP" sz="1600" dirty="0" smtClean="0">
                <a:latin typeface="+mj-ea"/>
                <a:ea typeface="+mj-ea"/>
              </a:rPr>
              <a:t>410</a:t>
            </a:r>
            <a:endParaRPr lang="ja-JP" altLang="en-US" sz="1600" dirty="0">
              <a:latin typeface="+mj-ea"/>
              <a:ea typeface="+mj-ea"/>
            </a:endParaRPr>
          </a:p>
        </p:txBody>
      </p:sp>
      <p:sp>
        <p:nvSpPr>
          <p:cNvPr id="86" name="四角形吹き出し 85"/>
          <p:cNvSpPr/>
          <p:nvPr/>
        </p:nvSpPr>
        <p:spPr bwMode="auto">
          <a:xfrm>
            <a:off x="6257925" y="4293096"/>
            <a:ext cx="2232025" cy="1008285"/>
          </a:xfrm>
          <a:prstGeom prst="wedgeRectCallout">
            <a:avLst>
              <a:gd name="adj1" fmla="val -1677"/>
              <a:gd name="adj2" fmla="val -108900"/>
            </a:avLst>
          </a:prstGeom>
          <a:solidFill>
            <a:srgbClr val="FFE1E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lnSpc>
                <a:spcPct val="90000"/>
              </a:lnSpc>
              <a:defRPr/>
            </a:pPr>
            <a:r>
              <a:rPr lang="ja-JP" altLang="en-US" sz="1600" b="1" dirty="0">
                <a:latin typeface="+mj-ea"/>
                <a:ea typeface="+mj-ea"/>
              </a:rPr>
              <a:t>電子メールサービス</a:t>
            </a:r>
            <a:endParaRPr lang="en-US" altLang="ja-JP" sz="1600" b="1" dirty="0">
              <a:latin typeface="+mj-ea"/>
              <a:ea typeface="+mj-ea"/>
            </a:endParaRPr>
          </a:p>
          <a:p>
            <a:pPr>
              <a:lnSpc>
                <a:spcPct val="90000"/>
              </a:lnSpc>
              <a:defRPr/>
            </a:pPr>
            <a:r>
              <a:rPr lang="ja-JP" altLang="en-US" sz="1600" b="1" dirty="0" smtClean="0">
                <a:latin typeface="+mj-ea"/>
                <a:ea typeface="+mj-ea"/>
              </a:rPr>
              <a:t>システム（</a:t>
            </a:r>
            <a:r>
              <a:rPr lang="en-US" altLang="ja-JP" sz="1600" b="1" u="sng" dirty="0" err="1" smtClean="0">
                <a:latin typeface="+mj-ea"/>
                <a:ea typeface="+mj-ea"/>
              </a:rPr>
              <a:t>Deepmail</a:t>
            </a:r>
            <a:r>
              <a:rPr lang="ja-JP" altLang="en-US" sz="1600" b="1" dirty="0" smtClean="0">
                <a:latin typeface="+mj-ea"/>
                <a:ea typeface="+mj-ea"/>
              </a:rPr>
              <a:t>）</a:t>
            </a:r>
            <a:endParaRPr lang="en-US" altLang="ja-JP" sz="1600" b="1" dirty="0" smtClean="0">
              <a:latin typeface="+mj-ea"/>
              <a:ea typeface="+mj-ea"/>
            </a:endParaRPr>
          </a:p>
          <a:p>
            <a:pPr>
              <a:lnSpc>
                <a:spcPct val="90000"/>
              </a:lnSpc>
              <a:defRPr/>
            </a:pPr>
            <a:r>
              <a:rPr lang="ja-JP" altLang="en-US" sz="1600" b="1" dirty="0" smtClean="0">
                <a:latin typeface="+mj-ea"/>
                <a:ea typeface="+mj-ea"/>
              </a:rPr>
              <a:t>・バックアップシステム</a:t>
            </a:r>
            <a:endParaRPr lang="ja-JP" altLang="en-US" sz="1600" b="1" dirty="0">
              <a:latin typeface="+mj-ea"/>
              <a:ea typeface="+mj-ea"/>
            </a:endParaRPr>
          </a:p>
        </p:txBody>
      </p:sp>
      <p:sp>
        <p:nvSpPr>
          <p:cNvPr id="87" name="四角形吹き出し 86"/>
          <p:cNvSpPr/>
          <p:nvPr/>
        </p:nvSpPr>
        <p:spPr bwMode="auto">
          <a:xfrm>
            <a:off x="6669088" y="260350"/>
            <a:ext cx="2232025" cy="863600"/>
          </a:xfrm>
          <a:prstGeom prst="wedgeRectCallout">
            <a:avLst>
              <a:gd name="adj1" fmla="val 30"/>
              <a:gd name="adj2" fmla="val 93341"/>
            </a:avLst>
          </a:prstGeom>
          <a:solidFill>
            <a:srgbClr val="FFFFCC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lnSpc>
                <a:spcPct val="90000"/>
              </a:lnSpc>
              <a:defRPr/>
            </a:pPr>
            <a:r>
              <a:rPr lang="ja-JP" altLang="en-US" sz="1600" b="1" dirty="0">
                <a:latin typeface="+mj-ea"/>
                <a:ea typeface="+mj-ea"/>
              </a:rPr>
              <a:t>バックアップシステム</a:t>
            </a:r>
            <a:endParaRPr lang="en-US" altLang="ja-JP" sz="1600" b="1" dirty="0">
              <a:latin typeface="+mj-ea"/>
              <a:ea typeface="+mj-ea"/>
            </a:endParaRPr>
          </a:p>
          <a:p>
            <a:pPr>
              <a:lnSpc>
                <a:spcPct val="90000"/>
              </a:lnSpc>
              <a:defRPr/>
            </a:pPr>
            <a:r>
              <a:rPr lang="ja-JP" altLang="en-US" sz="1600" b="1" u="sng" dirty="0">
                <a:latin typeface="+mj-ea"/>
                <a:ea typeface="+mj-ea"/>
              </a:rPr>
              <a:t>館林システムセンター</a:t>
            </a:r>
            <a:endParaRPr lang="en-US" altLang="ja-JP" sz="1600" b="1" u="sng" dirty="0">
              <a:latin typeface="+mj-ea"/>
              <a:ea typeface="+mj-ea"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ja-JP" sz="1600" b="1" u="sng" dirty="0">
                <a:latin typeface="+mj-ea"/>
                <a:ea typeface="+mj-ea"/>
              </a:rPr>
              <a:t>IDC</a:t>
            </a:r>
            <a:r>
              <a:rPr lang="ja-JP" altLang="en-US" sz="1600" b="1" u="sng" dirty="0">
                <a:latin typeface="+mj-ea"/>
                <a:ea typeface="+mj-ea"/>
              </a:rPr>
              <a:t>サービス</a:t>
            </a:r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4191000" y="820738"/>
            <a:ext cx="1524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000" dirty="0">
                <a:latin typeface="+mj-ea"/>
                <a:ea typeface="+mj-ea"/>
              </a:rPr>
              <a:t>SINET4</a:t>
            </a:r>
            <a:endParaRPr lang="ja-JP" altLang="en-US" sz="2000" dirty="0">
              <a:latin typeface="+mj-ea"/>
              <a:ea typeface="+mj-ea"/>
            </a:endParaRPr>
          </a:p>
        </p:txBody>
      </p:sp>
      <p:pic>
        <p:nvPicPr>
          <p:cNvPr id="60" name="Picture 4" descr="G:\PRIMERGY\Picturemanagement_low\Visio-Shapes\2009\08_August\jpg\PRIMERGY RX200 S5_8x2.5_front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2618586"/>
            <a:ext cx="1295400" cy="21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8" descr="G:\1-PRIMERGY\Picturemanagement_low\Visio\2011\05-May\PY_TX120_TX140_RX100\jpg\PY-RX100-S7-front-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2618586"/>
            <a:ext cx="1311275" cy="17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0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371476" y="361949"/>
            <a:ext cx="8429624" cy="619125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>
            <a:solidFill>
              <a:schemeClr val="tx1"/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Verdana" pitchFamily="34" charset="0"/>
                <a:ea typeface="ＭＳ Ｐゴシック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Verdana" pitchFamily="34" charset="0"/>
                <a:ea typeface="ＭＳ Ｐゴシック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Verdana" pitchFamily="34" charset="0"/>
                <a:ea typeface="ＭＳ Ｐゴシック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endParaRPr lang="en-US" sz="2400" kern="0" dirty="0" smtClean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提供サービス</a:t>
            </a:r>
            <a:endParaRPr kumimoji="1" lang="ja-JP" altLang="en-US" dirty="0"/>
          </a:p>
        </p:txBody>
      </p:sp>
      <p:pic>
        <p:nvPicPr>
          <p:cNvPr id="12" name="図 11" descr="Screen Shot 2015-09-07 at 2.58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04" y="274638"/>
            <a:ext cx="8474271" cy="64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147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371476" y="361949"/>
            <a:ext cx="8429624" cy="619125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>
            <a:solidFill>
              <a:schemeClr val="tx1"/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Verdana" pitchFamily="34" charset="0"/>
                <a:ea typeface="ＭＳ Ｐゴシック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Verdana" pitchFamily="34" charset="0"/>
                <a:ea typeface="ＭＳ Ｐゴシック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Verdana" pitchFamily="34" charset="0"/>
                <a:ea typeface="ＭＳ Ｐゴシック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endParaRPr lang="en-US" sz="2400" kern="0" dirty="0" smtClean="0"/>
          </a:p>
        </p:txBody>
      </p:sp>
      <p:sp>
        <p:nvSpPr>
          <p:cNvPr id="10" name="テキスト ボックス 4"/>
          <p:cNvSpPr txBox="1">
            <a:spLocks noChangeArrowheads="1"/>
          </p:cNvSpPr>
          <p:nvPr/>
        </p:nvSpPr>
        <p:spPr bwMode="auto">
          <a:xfrm>
            <a:off x="661988" y="1100684"/>
            <a:ext cx="7767637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rgbClr val="0000FF"/>
              </a:buClr>
            </a:pPr>
            <a:endParaRPr lang="en-US" altLang="ja-JP" sz="1800" dirty="0" smtClean="0"/>
          </a:p>
          <a:p>
            <a:pPr marL="342900" indent="-342900" algn="l"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ja-JP" altLang="en-US" sz="1800" dirty="0" smtClean="0">
                <a:latin typeface="+mn-ea"/>
                <a:ea typeface="+mn-ea"/>
              </a:rPr>
              <a:t>仮想サーバ基本構成</a:t>
            </a:r>
            <a:endParaRPr lang="en-US" altLang="ja-JP" sz="1800" dirty="0">
              <a:latin typeface="+mn-ea"/>
              <a:ea typeface="+mn-ea"/>
            </a:endParaRPr>
          </a:p>
          <a:p>
            <a:pPr algn="l">
              <a:buClr>
                <a:srgbClr val="0000FF"/>
              </a:buClr>
            </a:pPr>
            <a:r>
              <a:rPr lang="en-US" altLang="ja-JP" sz="1800" dirty="0" smtClean="0">
                <a:latin typeface="+mn-ea"/>
                <a:ea typeface="+mn-ea"/>
              </a:rPr>
              <a:t>	OS</a:t>
            </a:r>
            <a:r>
              <a:rPr lang="ja-JP" altLang="en-US" sz="1800" dirty="0" smtClean="0">
                <a:latin typeface="+mn-ea"/>
                <a:ea typeface="+mn-ea"/>
              </a:rPr>
              <a:t>：</a:t>
            </a:r>
            <a:r>
              <a:rPr lang="en-US" altLang="ja-JP" sz="1800" dirty="0" smtClean="0">
                <a:latin typeface="+mn-ea"/>
                <a:ea typeface="+mn-ea"/>
              </a:rPr>
              <a:t>RedHat Linux 6</a:t>
            </a:r>
            <a:endParaRPr lang="en-US" altLang="ja-JP" sz="1800" dirty="0">
              <a:latin typeface="+mn-ea"/>
              <a:ea typeface="+mn-ea"/>
            </a:endParaRPr>
          </a:p>
          <a:p>
            <a:pPr lvl="1" algn="l">
              <a:buClr>
                <a:srgbClr val="0000FF"/>
              </a:buClr>
            </a:pPr>
            <a:r>
              <a:rPr lang="en-US" altLang="ja-JP" sz="1800" dirty="0" smtClean="0">
                <a:latin typeface="+mn-ea"/>
                <a:ea typeface="+mn-ea"/>
              </a:rPr>
              <a:t>	CPU</a:t>
            </a:r>
            <a:r>
              <a:rPr lang="ja-JP" altLang="en-US" sz="1800" dirty="0" smtClean="0">
                <a:latin typeface="+mn-ea"/>
                <a:ea typeface="+mn-ea"/>
              </a:rPr>
              <a:t>：</a:t>
            </a:r>
            <a:r>
              <a:rPr lang="en-US" altLang="ja-JP" sz="1800" dirty="0" smtClean="0">
                <a:latin typeface="+mn-ea"/>
                <a:ea typeface="+mn-ea"/>
              </a:rPr>
              <a:t>2</a:t>
            </a:r>
            <a:r>
              <a:rPr lang="ja-JP" altLang="en-US" sz="1800" dirty="0" smtClean="0">
                <a:latin typeface="+mn-ea"/>
                <a:ea typeface="+mn-ea"/>
              </a:rPr>
              <a:t>コア</a:t>
            </a:r>
            <a:endParaRPr lang="en-US" altLang="ja-JP" sz="1800" dirty="0">
              <a:latin typeface="+mn-ea"/>
              <a:ea typeface="+mn-ea"/>
            </a:endParaRPr>
          </a:p>
          <a:p>
            <a:pPr lvl="1" algn="l">
              <a:buClr>
                <a:srgbClr val="0000FF"/>
              </a:buClr>
            </a:pPr>
            <a:r>
              <a:rPr lang="en-US" altLang="ja-JP" sz="1800" dirty="0">
                <a:latin typeface="+mn-ea"/>
                <a:ea typeface="+mn-ea"/>
              </a:rPr>
              <a:t>	</a:t>
            </a:r>
            <a:r>
              <a:rPr lang="ja-JP" altLang="en-US" sz="1800" dirty="0" smtClean="0">
                <a:latin typeface="+mn-ea"/>
                <a:ea typeface="+mn-ea"/>
              </a:rPr>
              <a:t>メモリ：</a:t>
            </a:r>
            <a:r>
              <a:rPr lang="en-US" altLang="ja-JP" sz="1800" dirty="0" smtClean="0">
                <a:latin typeface="+mn-ea"/>
                <a:ea typeface="+mn-ea"/>
              </a:rPr>
              <a:t>8GB</a:t>
            </a:r>
            <a:endParaRPr lang="en-US" altLang="ja-JP" sz="1800" dirty="0">
              <a:latin typeface="+mn-ea"/>
              <a:ea typeface="+mn-ea"/>
            </a:endParaRPr>
          </a:p>
          <a:p>
            <a:pPr lvl="1" algn="l">
              <a:buClr>
                <a:srgbClr val="0000FF"/>
              </a:buClr>
            </a:pPr>
            <a:r>
              <a:rPr lang="en-US" altLang="ja-JP" sz="1800" dirty="0" smtClean="0">
                <a:latin typeface="+mn-ea"/>
                <a:ea typeface="+mn-ea"/>
              </a:rPr>
              <a:t>	</a:t>
            </a:r>
            <a:r>
              <a:rPr lang="ja-JP" altLang="en-US" sz="1800" dirty="0" smtClean="0">
                <a:latin typeface="+mn-ea"/>
                <a:ea typeface="+mn-ea"/>
              </a:rPr>
              <a:t>ディスク：</a:t>
            </a:r>
            <a:r>
              <a:rPr lang="en-US" altLang="ja-JP" sz="1800" dirty="0" smtClean="0">
                <a:latin typeface="+mn-ea"/>
                <a:ea typeface="+mn-ea"/>
              </a:rPr>
              <a:t>200GB</a:t>
            </a:r>
          </a:p>
          <a:p>
            <a:pPr lvl="1" algn="l">
              <a:buClr>
                <a:srgbClr val="0000FF"/>
              </a:buClr>
            </a:pPr>
            <a:r>
              <a:rPr lang="en-US" altLang="ja-JP" sz="1400" dirty="0" smtClean="0">
                <a:latin typeface="+mn-ea"/>
                <a:ea typeface="+mn-ea"/>
              </a:rPr>
              <a:t>	※</a:t>
            </a:r>
            <a:r>
              <a:rPr lang="ja-JP" altLang="en-US" sz="1400" dirty="0" smtClean="0">
                <a:latin typeface="+mn-ea"/>
                <a:ea typeface="+mn-ea"/>
              </a:rPr>
              <a:t>システム資源増量</a:t>
            </a:r>
            <a:r>
              <a:rPr lang="ja-JP" altLang="en-US" sz="1400" dirty="0">
                <a:latin typeface="+mn-ea"/>
                <a:ea typeface="+mn-ea"/>
              </a:rPr>
              <a:t>や</a:t>
            </a:r>
            <a:r>
              <a:rPr lang="en-US" altLang="ja-JP" sz="1400" dirty="0" smtClean="0">
                <a:latin typeface="+mn-ea"/>
                <a:ea typeface="+mn-ea"/>
              </a:rPr>
              <a:t>OS</a:t>
            </a:r>
            <a:r>
              <a:rPr lang="ja-JP" altLang="en-US" sz="1400" dirty="0" smtClean="0">
                <a:latin typeface="+mn-ea"/>
                <a:ea typeface="+mn-ea"/>
              </a:rPr>
              <a:t>変更</a:t>
            </a:r>
            <a:r>
              <a:rPr lang="ja-JP" altLang="en-US" sz="1400" dirty="0">
                <a:latin typeface="+mn-ea"/>
                <a:ea typeface="+mn-ea"/>
              </a:rPr>
              <a:t>にも</a:t>
            </a:r>
            <a:r>
              <a:rPr lang="ja-JP" altLang="en-US" sz="1400" dirty="0" smtClean="0">
                <a:latin typeface="+mn-ea"/>
                <a:ea typeface="+mn-ea"/>
              </a:rPr>
              <a:t>対応</a:t>
            </a:r>
            <a:endParaRPr lang="en-US" altLang="ja-JP" sz="1400" dirty="0" smtClean="0">
              <a:latin typeface="+mn-ea"/>
              <a:ea typeface="+mn-ea"/>
            </a:endParaRPr>
          </a:p>
          <a:p>
            <a:pPr lvl="1" algn="l">
              <a:buClr>
                <a:srgbClr val="0000FF"/>
              </a:buClr>
            </a:pPr>
            <a:r>
              <a:rPr lang="en-US" altLang="ja-JP" sz="1400" dirty="0" smtClean="0">
                <a:latin typeface="+mn-ea"/>
                <a:ea typeface="+mn-ea"/>
              </a:rPr>
              <a:t>	※</a:t>
            </a:r>
            <a:r>
              <a:rPr lang="ja-JP" altLang="en-US" sz="1400" dirty="0" smtClean="0">
                <a:latin typeface="+mn-ea"/>
                <a:ea typeface="+mn-ea"/>
              </a:rPr>
              <a:t>ファイル共有サーバ「</a:t>
            </a:r>
            <a:r>
              <a:rPr lang="en-US" altLang="ja-JP" sz="1400" dirty="0" smtClean="0">
                <a:latin typeface="+mn-ea"/>
                <a:ea typeface="+mn-ea"/>
              </a:rPr>
              <a:t>FreeNAS</a:t>
            </a:r>
            <a:r>
              <a:rPr lang="ja-JP" altLang="en-US" sz="1400" dirty="0" smtClean="0">
                <a:latin typeface="+mn-ea"/>
                <a:ea typeface="+mn-ea"/>
              </a:rPr>
              <a:t>」をあらかじめインストールした</a:t>
            </a:r>
            <a:endParaRPr lang="en-US" altLang="ja-JP" sz="1400" dirty="0" smtClean="0">
              <a:latin typeface="+mn-ea"/>
              <a:ea typeface="+mn-ea"/>
            </a:endParaRPr>
          </a:p>
          <a:p>
            <a:pPr lvl="1" algn="l">
              <a:buClr>
                <a:srgbClr val="0000FF"/>
              </a:buClr>
            </a:pPr>
            <a:r>
              <a:rPr lang="en-US" altLang="ja-JP" sz="1400" dirty="0">
                <a:latin typeface="+mn-ea"/>
                <a:ea typeface="+mn-ea"/>
              </a:rPr>
              <a:t>	</a:t>
            </a:r>
            <a:r>
              <a:rPr lang="ja-JP" altLang="en-US" sz="1400" dirty="0" smtClean="0">
                <a:latin typeface="+mn-ea"/>
                <a:ea typeface="+mn-ea"/>
              </a:rPr>
              <a:t>　　「</a:t>
            </a:r>
            <a:r>
              <a:rPr lang="en-US" altLang="ja-JP" sz="1400" dirty="0" smtClean="0">
                <a:latin typeface="+mn-ea"/>
                <a:ea typeface="+mn-ea"/>
              </a:rPr>
              <a:t>NAS</a:t>
            </a:r>
            <a:r>
              <a:rPr lang="ja-JP" altLang="en-US" sz="1400" dirty="0" smtClean="0">
                <a:latin typeface="+mn-ea"/>
                <a:ea typeface="+mn-ea"/>
              </a:rPr>
              <a:t>パッケージ」を選択可能</a:t>
            </a:r>
            <a:endParaRPr lang="en-US" altLang="ja-JP" sz="1800" dirty="0" smtClean="0">
              <a:latin typeface="+mn-ea"/>
              <a:ea typeface="+mn-ea"/>
            </a:endParaRPr>
          </a:p>
          <a:p>
            <a:pPr algn="l">
              <a:buClr>
                <a:srgbClr val="0000FF"/>
              </a:buClr>
            </a:pPr>
            <a:endParaRPr lang="en-US" altLang="ja-JP" sz="1800" dirty="0"/>
          </a:p>
          <a:p>
            <a:pPr marL="342900" indent="-342900" algn="l"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ja-JP" altLang="en-US" sz="1800" dirty="0" smtClean="0"/>
              <a:t>利用負担金（年額）</a:t>
            </a:r>
            <a:endParaRPr lang="en-US" altLang="ja-JP" sz="1800" dirty="0" smtClean="0"/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59946"/>
              </p:ext>
            </p:extLst>
          </p:nvPr>
        </p:nvGraphicFramePr>
        <p:xfrm>
          <a:off x="1513940" y="4177145"/>
          <a:ext cx="4229100" cy="18542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85975"/>
                <a:gridCol w="1104900"/>
                <a:gridCol w="1038225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latin typeface="+mn-ea"/>
                          <a:ea typeface="+mn-ea"/>
                        </a:rPr>
                        <a:t>KVM</a:t>
                      </a:r>
                      <a:endParaRPr kumimoji="1" lang="ja-JP" altLang="en-US" sz="1400" b="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latin typeface="+mn-ea"/>
                          <a:ea typeface="+mn-ea"/>
                        </a:rPr>
                        <a:t>VMware</a:t>
                      </a:r>
                      <a:endParaRPr kumimoji="1" lang="ja-JP" altLang="en-US" sz="1400" b="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latin typeface="+mn-ea"/>
                          <a:ea typeface="+mn-ea"/>
                        </a:rPr>
                        <a:t>VM</a:t>
                      </a:r>
                      <a:r>
                        <a:rPr kumimoji="1" lang="ja-JP" altLang="en-US" sz="1400" b="0" dirty="0" smtClean="0">
                          <a:latin typeface="+mn-ea"/>
                          <a:ea typeface="+mn-ea"/>
                        </a:rPr>
                        <a:t>サーバ（基本構成）</a:t>
                      </a:r>
                      <a:endParaRPr kumimoji="1" lang="ja-JP" altLang="en-US" sz="1400" b="0" dirty="0"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b="0" dirty="0" smtClean="0">
                          <a:latin typeface="+mn-ea"/>
                          <a:ea typeface="+mn-ea"/>
                        </a:rPr>
                        <a:t>72,000</a:t>
                      </a:r>
                      <a:r>
                        <a:rPr kumimoji="1" lang="ja-JP" altLang="en-US" sz="1400" b="0" dirty="0" smtClean="0">
                          <a:latin typeface="+mn-ea"/>
                          <a:ea typeface="+mn-ea"/>
                        </a:rPr>
                        <a:t>円</a:t>
                      </a:r>
                      <a:endParaRPr kumimoji="1" lang="ja-JP" altLang="en-US" sz="1400" b="0" dirty="0"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b="0" dirty="0" smtClean="0">
                          <a:latin typeface="+mn-ea"/>
                          <a:ea typeface="+mn-ea"/>
                        </a:rPr>
                        <a:t>144,000</a:t>
                      </a:r>
                      <a:r>
                        <a:rPr kumimoji="1" lang="ja-JP" altLang="en-US" sz="1400" b="0" dirty="0" smtClean="0">
                          <a:latin typeface="+mn-ea"/>
                          <a:ea typeface="+mn-ea"/>
                        </a:rPr>
                        <a:t>円</a:t>
                      </a:r>
                      <a:endParaRPr kumimoji="1" lang="ja-JP" altLang="en-US" sz="1400" b="0" dirty="0"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latin typeface="+mn-ea"/>
                          <a:ea typeface="+mn-ea"/>
                        </a:rPr>
                        <a:t>CPU</a:t>
                      </a:r>
                      <a:r>
                        <a:rPr kumimoji="1" lang="ja-JP" altLang="en-US" sz="1400" b="0" dirty="0" smtClean="0">
                          <a:latin typeface="+mn-ea"/>
                          <a:ea typeface="+mn-ea"/>
                        </a:rPr>
                        <a:t>：</a:t>
                      </a:r>
                      <a:r>
                        <a:rPr kumimoji="1" lang="en-US" altLang="ja-JP" sz="1400" b="0" dirty="0" smtClean="0">
                          <a:latin typeface="+mn-ea"/>
                          <a:ea typeface="+mn-ea"/>
                        </a:rPr>
                        <a:t>2</a:t>
                      </a:r>
                      <a:r>
                        <a:rPr kumimoji="1" lang="ja-JP" altLang="en-US" sz="1400" b="0" dirty="0" smtClean="0">
                          <a:latin typeface="+mn-ea"/>
                          <a:ea typeface="+mn-ea"/>
                        </a:rPr>
                        <a:t>コア増量</a:t>
                      </a:r>
                      <a:endParaRPr kumimoji="1" lang="en-US" altLang="ja-JP" sz="1400" b="0" dirty="0" smtClean="0"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b="0" dirty="0" smtClean="0">
                          <a:latin typeface="+mn-ea"/>
                          <a:ea typeface="+mn-ea"/>
                        </a:rPr>
                        <a:t>18,000</a:t>
                      </a:r>
                      <a:r>
                        <a:rPr kumimoji="1" lang="ja-JP" altLang="en-US" sz="1400" b="0" dirty="0" smtClean="0">
                          <a:latin typeface="+mn-ea"/>
                          <a:ea typeface="+mn-ea"/>
                        </a:rPr>
                        <a:t>円</a:t>
                      </a:r>
                      <a:endParaRPr kumimoji="1" lang="ja-JP" altLang="en-US" sz="1400" b="0" dirty="0"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b="0" dirty="0" smtClean="0">
                          <a:latin typeface="+mn-ea"/>
                          <a:ea typeface="+mn-ea"/>
                        </a:rPr>
                        <a:t>36,000</a:t>
                      </a:r>
                      <a:r>
                        <a:rPr kumimoji="1" lang="ja-JP" altLang="en-US" sz="1400" b="0" dirty="0" smtClean="0">
                          <a:latin typeface="+mn-ea"/>
                          <a:ea typeface="+mn-ea"/>
                        </a:rPr>
                        <a:t>円</a:t>
                      </a:r>
                      <a:endParaRPr kumimoji="1" lang="ja-JP" altLang="en-US" sz="1400" b="0" dirty="0"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400" b="0" dirty="0" smtClean="0">
                          <a:latin typeface="+mn-ea"/>
                          <a:ea typeface="+mn-ea"/>
                        </a:rPr>
                        <a:t>メモリ：</a:t>
                      </a:r>
                      <a:r>
                        <a:rPr kumimoji="1" lang="en-US" altLang="ja-JP" sz="1400" b="0" dirty="0" smtClean="0">
                          <a:latin typeface="+mn-ea"/>
                          <a:ea typeface="+mn-ea"/>
                        </a:rPr>
                        <a:t>8GB</a:t>
                      </a:r>
                      <a:r>
                        <a:rPr kumimoji="1" lang="ja-JP" altLang="en-US" sz="1400" b="0" dirty="0" smtClean="0">
                          <a:latin typeface="+mn-ea"/>
                          <a:ea typeface="+mn-ea"/>
                        </a:rPr>
                        <a:t>増量</a:t>
                      </a:r>
                      <a:endParaRPr kumimoji="1" lang="en-US" altLang="ja-JP" sz="1400" b="0" dirty="0" smtClean="0"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dirty="0" smtClean="0">
                          <a:latin typeface="+mn-ea"/>
                          <a:ea typeface="+mn-ea"/>
                        </a:rPr>
                        <a:t>18,000</a:t>
                      </a:r>
                      <a:r>
                        <a:rPr kumimoji="1" lang="ja-JP" altLang="en-US" sz="1400" b="0" dirty="0" smtClean="0">
                          <a:latin typeface="+mn-ea"/>
                          <a:ea typeface="+mn-ea"/>
                        </a:rPr>
                        <a:t>円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b="0" dirty="0" smtClean="0">
                          <a:latin typeface="+mn-ea"/>
                          <a:ea typeface="+mn-ea"/>
                        </a:rPr>
                        <a:t>36,000</a:t>
                      </a:r>
                      <a:r>
                        <a:rPr kumimoji="1" lang="ja-JP" altLang="en-US" sz="1400" b="0" dirty="0" smtClean="0">
                          <a:latin typeface="+mn-ea"/>
                          <a:ea typeface="+mn-ea"/>
                        </a:rPr>
                        <a:t>円</a:t>
                      </a:r>
                      <a:endParaRPr kumimoji="1" lang="ja-JP" altLang="en-US" sz="1400" b="0" dirty="0"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400" b="0" dirty="0" smtClean="0">
                          <a:latin typeface="+mn-ea"/>
                          <a:ea typeface="+mn-ea"/>
                        </a:rPr>
                        <a:t>ディスク：</a:t>
                      </a:r>
                      <a:r>
                        <a:rPr kumimoji="1" lang="en-US" altLang="ja-JP" sz="1400" b="0" dirty="0" smtClean="0">
                          <a:latin typeface="+mn-ea"/>
                          <a:ea typeface="+mn-ea"/>
                        </a:rPr>
                        <a:t>200GB</a:t>
                      </a:r>
                      <a:r>
                        <a:rPr kumimoji="1" lang="ja-JP" altLang="en-US" sz="1400" b="0" dirty="0" smtClean="0">
                          <a:latin typeface="+mn-ea"/>
                          <a:ea typeface="+mn-ea"/>
                        </a:rPr>
                        <a:t>増量</a:t>
                      </a:r>
                      <a:endParaRPr kumimoji="1" lang="en-US" altLang="ja-JP" sz="1400" b="0" dirty="0" smtClean="0"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dirty="0" smtClean="0">
                          <a:latin typeface="+mn-ea"/>
                          <a:ea typeface="+mn-ea"/>
                        </a:rPr>
                        <a:t>18,000</a:t>
                      </a:r>
                      <a:r>
                        <a:rPr kumimoji="1" lang="ja-JP" altLang="en-US" sz="1400" b="0" dirty="0" smtClean="0">
                          <a:latin typeface="+mn-ea"/>
                          <a:ea typeface="+mn-ea"/>
                        </a:rPr>
                        <a:t>円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dirty="0" smtClean="0">
                          <a:latin typeface="+mn-ea"/>
                          <a:ea typeface="+mn-ea"/>
                        </a:rPr>
                        <a:t>18,000</a:t>
                      </a:r>
                      <a:r>
                        <a:rPr kumimoji="1" lang="ja-JP" altLang="en-US" sz="1400" b="0" dirty="0" smtClean="0">
                          <a:latin typeface="+mn-ea"/>
                          <a:ea typeface="+mn-ea"/>
                        </a:rPr>
                        <a:t>円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テキスト ボックス 4"/>
          <p:cNvSpPr txBox="1">
            <a:spLocks noChangeArrowheads="1"/>
          </p:cNvSpPr>
          <p:nvPr/>
        </p:nvSpPr>
        <p:spPr bwMode="auto">
          <a:xfrm>
            <a:off x="5476126" y="4168354"/>
            <a:ext cx="235278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l">
              <a:buClr>
                <a:srgbClr val="0000FF"/>
              </a:buClr>
            </a:pPr>
            <a:r>
              <a:rPr lang="en-US" altLang="ja-JP" sz="1400" dirty="0" smtClean="0">
                <a:latin typeface="+mn-ea"/>
                <a:ea typeface="+mn-ea"/>
              </a:rPr>
              <a:t>※KVM</a:t>
            </a:r>
            <a:r>
              <a:rPr lang="ja-JP" altLang="en-US" sz="1400" dirty="0" smtClean="0">
                <a:latin typeface="+mn-ea"/>
                <a:ea typeface="+mn-ea"/>
              </a:rPr>
              <a:t>：標準的仮想化ソフトウェア</a:t>
            </a:r>
            <a:endParaRPr lang="en-US" altLang="ja-JP" sz="1400" dirty="0" smtClean="0">
              <a:latin typeface="+mn-ea"/>
              <a:ea typeface="+mn-ea"/>
            </a:endParaRPr>
          </a:p>
          <a:p>
            <a:pPr lvl="1" algn="l">
              <a:buClr>
                <a:srgbClr val="0000FF"/>
              </a:buClr>
            </a:pPr>
            <a:endParaRPr lang="en-US" altLang="ja-JP" sz="1400" dirty="0" smtClean="0">
              <a:latin typeface="+mn-ea"/>
              <a:ea typeface="+mn-ea"/>
            </a:endParaRPr>
          </a:p>
          <a:p>
            <a:pPr lvl="1" algn="l">
              <a:buClr>
                <a:srgbClr val="0000FF"/>
              </a:buClr>
            </a:pPr>
            <a:r>
              <a:rPr lang="en-US" altLang="ja-JP" sz="1400" dirty="0" smtClean="0">
                <a:latin typeface="+mn-ea"/>
                <a:ea typeface="+mn-ea"/>
              </a:rPr>
              <a:t>※</a:t>
            </a:r>
            <a:r>
              <a:rPr lang="en-US" altLang="ja-JP" sz="1400" dirty="0" err="1" smtClean="0">
                <a:latin typeface="+mn-ea"/>
                <a:ea typeface="+mn-ea"/>
              </a:rPr>
              <a:t>Vmware</a:t>
            </a:r>
            <a:r>
              <a:rPr lang="ja-JP" altLang="en-US" sz="1400" dirty="0" smtClean="0">
                <a:latin typeface="+mn-ea"/>
                <a:ea typeface="+mn-ea"/>
              </a:rPr>
              <a:t>：</a:t>
            </a:r>
            <a:r>
              <a:rPr lang="en-US" altLang="ja-JP" sz="1400" dirty="0" smtClean="0">
                <a:latin typeface="+mn-ea"/>
                <a:ea typeface="+mn-ea"/>
              </a:rPr>
              <a:t>KVM</a:t>
            </a:r>
            <a:r>
              <a:rPr lang="ja-JP" altLang="en-US" sz="1400" dirty="0" smtClean="0">
                <a:latin typeface="+mn-ea"/>
                <a:ea typeface="+mn-ea"/>
              </a:rPr>
              <a:t>より高機能かつ対応</a:t>
            </a:r>
            <a:r>
              <a:rPr lang="en-US" altLang="ja-JP" sz="1400" dirty="0" smtClean="0">
                <a:latin typeface="+mn-ea"/>
                <a:ea typeface="+mn-ea"/>
              </a:rPr>
              <a:t>OS</a:t>
            </a:r>
            <a:r>
              <a:rPr lang="ja-JP" altLang="en-US" sz="1400" dirty="0" smtClean="0">
                <a:latin typeface="+mn-ea"/>
                <a:ea typeface="+mn-ea"/>
              </a:rPr>
              <a:t>の多い仮想化ソフトウェア</a:t>
            </a:r>
            <a:endParaRPr lang="en-US" altLang="ja-JP" sz="1400" dirty="0" smtClean="0">
              <a:latin typeface="+mn-ea"/>
              <a:ea typeface="+mn-ea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VM</a:t>
            </a:r>
            <a:r>
              <a:rPr kumimoji="1" lang="ja-JP" altLang="en-US" dirty="0" smtClean="0"/>
              <a:t>ホスティングサービス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98612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Agenda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Role of Central IT in Academic Cloud Era</a:t>
            </a:r>
          </a:p>
          <a:p>
            <a:pPr lvl="1"/>
            <a:r>
              <a:rPr kumimoji="1" lang="en-US" altLang="ja-JP" dirty="0" smtClean="0"/>
              <a:t>Current Status at Kyoto University</a:t>
            </a:r>
          </a:p>
          <a:p>
            <a:r>
              <a:rPr kumimoji="1" lang="en-US" altLang="ja-JP" dirty="0" smtClean="0"/>
              <a:t>Case Studies for Research Data Management</a:t>
            </a:r>
          </a:p>
          <a:p>
            <a:pPr lvl="1"/>
            <a:r>
              <a:rPr lang="en-US" altLang="ja-JP" dirty="0" smtClean="0"/>
              <a:t>New York University</a:t>
            </a:r>
          </a:p>
          <a:p>
            <a:pPr lvl="1"/>
            <a:r>
              <a:rPr lang="en-US" altLang="ja-JP" dirty="0" smtClean="0"/>
              <a:t>University of Chicago</a:t>
            </a:r>
          </a:p>
          <a:p>
            <a:pPr lvl="1"/>
            <a:r>
              <a:rPr kumimoji="1" lang="en-US" altLang="ja-JP" dirty="0" smtClean="0"/>
              <a:t>Kyoto University</a:t>
            </a:r>
          </a:p>
          <a:p>
            <a:r>
              <a:rPr lang="en-US" altLang="ja-JP" dirty="0" smtClean="0"/>
              <a:t>Concluding Remark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3656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371476" y="361949"/>
            <a:ext cx="8429624" cy="619125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>
            <a:solidFill>
              <a:schemeClr val="tx1"/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Verdana" pitchFamily="34" charset="0"/>
                <a:ea typeface="ＭＳ Ｐゴシック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Verdana" pitchFamily="34" charset="0"/>
                <a:ea typeface="ＭＳ Ｐゴシック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Verdana" pitchFamily="34" charset="0"/>
                <a:ea typeface="ＭＳ Ｐゴシック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endParaRPr lang="en-US" sz="2400" kern="0" dirty="0" smtClean="0"/>
          </a:p>
        </p:txBody>
      </p:sp>
      <p:graphicFrame>
        <p:nvGraphicFramePr>
          <p:cNvPr id="7" name="グラフ 6"/>
          <p:cNvGraphicFramePr/>
          <p:nvPr>
            <p:extLst>
              <p:ext uri="{D42A27DB-BD31-4B8C-83A1-F6EECF244321}">
                <p14:modId xmlns:p14="http://schemas.microsoft.com/office/powerpoint/2010/main" val="3071995956"/>
              </p:ext>
            </p:extLst>
          </p:nvPr>
        </p:nvGraphicFramePr>
        <p:xfrm>
          <a:off x="1021958" y="1699418"/>
          <a:ext cx="6962775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タイトル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VM</a:t>
            </a:r>
            <a:r>
              <a:rPr kumimoji="1" lang="ja-JP" altLang="en-US" dirty="0" smtClean="0"/>
              <a:t>ホスティングサービス利用件数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56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371476" y="361949"/>
            <a:ext cx="8429624" cy="619125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>
            <a:solidFill>
              <a:schemeClr val="tx1"/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Verdana" pitchFamily="34" charset="0"/>
                <a:ea typeface="ＭＳ Ｐゴシック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Verdana" pitchFamily="34" charset="0"/>
                <a:ea typeface="ＭＳ Ｐゴシック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Verdana" pitchFamily="34" charset="0"/>
                <a:ea typeface="ＭＳ Ｐゴシック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endParaRPr lang="en-US" sz="2400" kern="0" dirty="0" smtClean="0"/>
          </a:p>
        </p:txBody>
      </p:sp>
      <p:sp>
        <p:nvSpPr>
          <p:cNvPr id="10" name="テキスト ボックス 4"/>
          <p:cNvSpPr txBox="1">
            <a:spLocks noChangeArrowheads="1"/>
          </p:cNvSpPr>
          <p:nvPr/>
        </p:nvSpPr>
        <p:spPr bwMode="auto">
          <a:xfrm>
            <a:off x="661988" y="1090412"/>
            <a:ext cx="7767637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rgbClr val="0000FF"/>
              </a:buClr>
            </a:pPr>
            <a:endParaRPr lang="en-US" altLang="ja-JP" sz="1800" dirty="0" smtClean="0"/>
          </a:p>
          <a:p>
            <a:pPr marL="342900" indent="-342900" algn="l"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ja-JP" altLang="en-US" sz="1800" dirty="0" smtClean="0">
                <a:latin typeface="+mn-ea"/>
                <a:ea typeface="+mn-ea"/>
              </a:rPr>
              <a:t>主な機能</a:t>
            </a:r>
            <a:endParaRPr lang="en-US" altLang="ja-JP" sz="1800" dirty="0">
              <a:latin typeface="+mn-ea"/>
              <a:ea typeface="+mn-ea"/>
            </a:endParaRPr>
          </a:p>
          <a:p>
            <a:pPr lvl="1" algn="l">
              <a:buClr>
                <a:srgbClr val="0000FF"/>
              </a:buClr>
            </a:pPr>
            <a:r>
              <a:rPr lang="en-US" altLang="ja-JP" dirty="0" smtClean="0">
                <a:latin typeface="+mn-ea"/>
                <a:ea typeface="+mn-ea"/>
              </a:rPr>
              <a:t>	</a:t>
            </a:r>
            <a:r>
              <a:rPr lang="ja-JP" altLang="en-US" dirty="0" smtClean="0">
                <a:latin typeface="+mn-ea"/>
                <a:ea typeface="+mn-ea"/>
              </a:rPr>
              <a:t>・独自ドメイン名での</a:t>
            </a:r>
            <a:r>
              <a:rPr lang="en-US" altLang="ja-JP" dirty="0" smtClean="0">
                <a:latin typeface="+mn-ea"/>
                <a:ea typeface="+mn-ea"/>
              </a:rPr>
              <a:t>WEB</a:t>
            </a:r>
            <a:r>
              <a:rPr lang="ja-JP" altLang="en-US" dirty="0" smtClean="0">
                <a:latin typeface="+mn-ea"/>
                <a:ea typeface="+mn-ea"/>
              </a:rPr>
              <a:t>サイト公開とメール転送の環境を提供</a:t>
            </a:r>
            <a:endParaRPr lang="en-US" altLang="ja-JP" dirty="0">
              <a:latin typeface="+mn-ea"/>
              <a:ea typeface="+mn-ea"/>
            </a:endParaRPr>
          </a:p>
          <a:p>
            <a:pPr lvl="1" algn="l">
              <a:buClr>
                <a:srgbClr val="0000FF"/>
              </a:buClr>
            </a:pPr>
            <a:r>
              <a:rPr lang="en-US" altLang="ja-JP" dirty="0">
                <a:latin typeface="+mn-ea"/>
                <a:ea typeface="+mn-ea"/>
              </a:rPr>
              <a:t>	</a:t>
            </a:r>
            <a:r>
              <a:rPr lang="ja-JP" altLang="en-US" dirty="0" smtClean="0">
                <a:latin typeface="+mn-ea"/>
                <a:ea typeface="+mn-ea"/>
              </a:rPr>
              <a:t>・公開スペース容量は</a:t>
            </a:r>
            <a:r>
              <a:rPr lang="ja-JP" altLang="en-US" dirty="0">
                <a:latin typeface="+mn-ea"/>
                <a:ea typeface="+mn-ea"/>
              </a:rPr>
              <a:t> </a:t>
            </a:r>
            <a:r>
              <a:rPr lang="en-US" altLang="ja-JP" dirty="0" smtClean="0">
                <a:latin typeface="+mn-ea"/>
                <a:ea typeface="+mn-ea"/>
              </a:rPr>
              <a:t>5GB, 20GB, 50GB </a:t>
            </a:r>
            <a:r>
              <a:rPr lang="ja-JP" altLang="en-US" dirty="0" smtClean="0">
                <a:latin typeface="+mn-ea"/>
                <a:ea typeface="+mn-ea"/>
              </a:rPr>
              <a:t>から選択して利用可能</a:t>
            </a:r>
            <a:endParaRPr lang="en-US" altLang="ja-JP" dirty="0">
              <a:latin typeface="+mn-ea"/>
              <a:ea typeface="+mn-ea"/>
            </a:endParaRPr>
          </a:p>
          <a:p>
            <a:pPr lvl="1" algn="l">
              <a:buClr>
                <a:srgbClr val="0000FF"/>
              </a:buClr>
            </a:pPr>
            <a:r>
              <a:rPr lang="en-US" altLang="ja-JP" dirty="0" smtClean="0">
                <a:latin typeface="+mn-ea"/>
                <a:ea typeface="+mn-ea"/>
              </a:rPr>
              <a:t>	</a:t>
            </a:r>
            <a:r>
              <a:rPr lang="ja-JP" altLang="en-US" dirty="0" smtClean="0">
                <a:latin typeface="+mn-ea"/>
                <a:ea typeface="+mn-ea"/>
              </a:rPr>
              <a:t>・</a:t>
            </a:r>
            <a:r>
              <a:rPr lang="en-US" altLang="ja-JP" dirty="0" smtClean="0">
                <a:latin typeface="+mn-ea"/>
                <a:ea typeface="+mn-ea"/>
              </a:rPr>
              <a:t>SSL, PHP, CGI </a:t>
            </a:r>
            <a:r>
              <a:rPr lang="ja-JP" altLang="en-US" dirty="0">
                <a:latin typeface="+mn-ea"/>
                <a:ea typeface="+mn-ea"/>
              </a:rPr>
              <a:t>が</a:t>
            </a:r>
            <a:r>
              <a:rPr lang="ja-JP" altLang="en-US" dirty="0" smtClean="0">
                <a:latin typeface="+mn-ea"/>
                <a:ea typeface="+mn-ea"/>
              </a:rPr>
              <a:t>利用可能</a:t>
            </a:r>
            <a:endParaRPr lang="en-US" altLang="ja-JP" dirty="0" smtClean="0">
              <a:latin typeface="+mn-ea"/>
              <a:ea typeface="+mn-ea"/>
            </a:endParaRPr>
          </a:p>
          <a:p>
            <a:pPr lvl="1" algn="l">
              <a:buClr>
                <a:srgbClr val="0000FF"/>
              </a:buClr>
            </a:pPr>
            <a:r>
              <a:rPr lang="en-US" altLang="ja-JP" dirty="0" smtClean="0">
                <a:latin typeface="+mn-ea"/>
                <a:ea typeface="+mn-ea"/>
              </a:rPr>
              <a:t>	</a:t>
            </a:r>
            <a:r>
              <a:rPr lang="ja-JP" altLang="en-US" dirty="0" smtClean="0">
                <a:latin typeface="+mn-ea"/>
                <a:ea typeface="+mn-ea"/>
              </a:rPr>
              <a:t>・データベース（</a:t>
            </a:r>
            <a:r>
              <a:rPr lang="en-US" altLang="ja-JP" dirty="0" smtClean="0">
                <a:latin typeface="+mn-ea"/>
                <a:ea typeface="+mn-ea"/>
              </a:rPr>
              <a:t>MySQL, PostgreSQL</a:t>
            </a:r>
            <a:r>
              <a:rPr lang="ja-JP" altLang="en-US" dirty="0" smtClean="0">
                <a:latin typeface="+mn-ea"/>
                <a:ea typeface="+mn-ea"/>
              </a:rPr>
              <a:t>）が利用可能</a:t>
            </a:r>
            <a:endParaRPr lang="en-US" altLang="ja-JP" dirty="0" smtClean="0">
              <a:latin typeface="+mn-ea"/>
              <a:ea typeface="+mn-ea"/>
            </a:endParaRPr>
          </a:p>
          <a:p>
            <a:pPr lvl="1" algn="l">
              <a:buClr>
                <a:srgbClr val="0000FF"/>
              </a:buClr>
            </a:pPr>
            <a:r>
              <a:rPr lang="en-US" altLang="ja-JP" dirty="0" smtClean="0">
                <a:latin typeface="+mn-ea"/>
                <a:ea typeface="+mn-ea"/>
              </a:rPr>
              <a:t>	</a:t>
            </a:r>
            <a:r>
              <a:rPr lang="ja-JP" altLang="en-US" dirty="0" smtClean="0">
                <a:latin typeface="+mn-ea"/>
                <a:ea typeface="+mn-ea"/>
              </a:rPr>
              <a:t>・</a:t>
            </a:r>
            <a:r>
              <a:rPr lang="en-US" altLang="ja-JP" dirty="0" smtClean="0">
                <a:latin typeface="+mn-ea"/>
                <a:ea typeface="+mn-ea"/>
              </a:rPr>
              <a:t>CMS</a:t>
            </a:r>
            <a:r>
              <a:rPr lang="ja-JP" altLang="en-US" dirty="0" smtClean="0">
                <a:latin typeface="+mn-ea"/>
                <a:ea typeface="+mn-ea"/>
              </a:rPr>
              <a:t>（コンテンツ管理システム</a:t>
            </a:r>
            <a:r>
              <a:rPr lang="ja-JP" altLang="en-US" dirty="0">
                <a:latin typeface="+mn-ea"/>
                <a:ea typeface="+mn-ea"/>
              </a:rPr>
              <a:t>）</a:t>
            </a:r>
            <a:r>
              <a:rPr lang="ja-JP" altLang="en-US" dirty="0" smtClean="0">
                <a:latin typeface="+mn-ea"/>
                <a:ea typeface="+mn-ea"/>
              </a:rPr>
              <a:t>「</a:t>
            </a:r>
            <a:r>
              <a:rPr lang="en-US" altLang="ja-JP" dirty="0" smtClean="0">
                <a:latin typeface="+mn-ea"/>
                <a:ea typeface="+mn-ea"/>
              </a:rPr>
              <a:t>WordPress</a:t>
            </a:r>
            <a:r>
              <a:rPr lang="ja-JP" altLang="en-US" dirty="0" smtClean="0">
                <a:latin typeface="+mn-ea"/>
                <a:ea typeface="+mn-ea"/>
              </a:rPr>
              <a:t>」</a:t>
            </a:r>
            <a:r>
              <a:rPr lang="ja-JP" altLang="en-US" dirty="0">
                <a:latin typeface="+mn-ea"/>
                <a:ea typeface="+mn-ea"/>
              </a:rPr>
              <a:t>を</a:t>
            </a:r>
            <a:r>
              <a:rPr lang="ja-JP" altLang="en-US" dirty="0" smtClean="0">
                <a:latin typeface="+mn-ea"/>
                <a:ea typeface="+mn-ea"/>
              </a:rPr>
              <a:t>インストールした</a:t>
            </a:r>
            <a:endParaRPr lang="en-US" altLang="ja-JP" dirty="0" smtClean="0">
              <a:latin typeface="+mn-ea"/>
              <a:ea typeface="+mn-ea"/>
            </a:endParaRPr>
          </a:p>
          <a:p>
            <a:pPr lvl="1" algn="l">
              <a:buClr>
                <a:srgbClr val="0000FF"/>
              </a:buClr>
            </a:pPr>
            <a:r>
              <a:rPr lang="en-US" altLang="ja-JP" dirty="0">
                <a:latin typeface="+mn-ea"/>
                <a:ea typeface="+mn-ea"/>
              </a:rPr>
              <a:t>	</a:t>
            </a:r>
            <a:r>
              <a:rPr lang="ja-JP" altLang="en-US" dirty="0" smtClean="0">
                <a:latin typeface="+mn-ea"/>
                <a:ea typeface="+mn-ea"/>
              </a:rPr>
              <a:t>　　「</a:t>
            </a:r>
            <a:r>
              <a:rPr lang="en-US" altLang="ja-JP" dirty="0" smtClean="0">
                <a:latin typeface="+mn-ea"/>
                <a:ea typeface="+mn-ea"/>
              </a:rPr>
              <a:t>WordPress</a:t>
            </a:r>
            <a:r>
              <a:rPr lang="ja-JP" altLang="en-US" dirty="0" smtClean="0">
                <a:latin typeface="+mn-ea"/>
                <a:ea typeface="+mn-ea"/>
              </a:rPr>
              <a:t>パッケージ」を選択可能</a:t>
            </a:r>
            <a:endParaRPr lang="en-US" altLang="ja-JP" dirty="0" smtClean="0">
              <a:latin typeface="+mn-ea"/>
              <a:ea typeface="+mn-ea"/>
            </a:endParaRPr>
          </a:p>
          <a:p>
            <a:pPr algn="l">
              <a:buClr>
                <a:srgbClr val="0000FF"/>
              </a:buClr>
            </a:pPr>
            <a:endParaRPr lang="en-US" altLang="ja-JP" sz="1800" dirty="0"/>
          </a:p>
          <a:p>
            <a:pPr marL="342900" indent="-342900" algn="l"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ja-JP" altLang="en-US" sz="1800" dirty="0" smtClean="0"/>
              <a:t>利用負担金（年額）</a:t>
            </a:r>
            <a:endParaRPr lang="en-US" altLang="ja-JP" sz="1800" dirty="0" smtClean="0"/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791141"/>
              </p:ext>
            </p:extLst>
          </p:nvPr>
        </p:nvGraphicFramePr>
        <p:xfrm>
          <a:off x="2726290" y="3992217"/>
          <a:ext cx="3190875" cy="14833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58032"/>
                <a:gridCol w="1632843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400" dirty="0" smtClean="0">
                          <a:latin typeface="+mn-ea"/>
                          <a:ea typeface="+mn-ea"/>
                        </a:rPr>
                        <a:t>公開スペース</a:t>
                      </a:r>
                      <a:endParaRPr kumimoji="1" lang="ja-JP" altLang="en-US" sz="1400" dirty="0"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0" dirty="0" smtClean="0">
                          <a:latin typeface="+mn-ea"/>
                          <a:ea typeface="+mn-ea"/>
                        </a:rPr>
                        <a:t>年額</a:t>
                      </a:r>
                      <a:endParaRPr kumimoji="1" lang="ja-JP" altLang="en-US" sz="1400" b="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latin typeface="+mn-ea"/>
                          <a:ea typeface="+mn-ea"/>
                        </a:rPr>
                        <a:t>5GB</a:t>
                      </a:r>
                      <a:endParaRPr kumimoji="1" lang="ja-JP" altLang="en-US" sz="1400" b="0" dirty="0"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b="0" dirty="0" smtClean="0">
                          <a:latin typeface="+mn-ea"/>
                          <a:ea typeface="+mn-ea"/>
                        </a:rPr>
                        <a:t>6,000</a:t>
                      </a:r>
                      <a:r>
                        <a:rPr kumimoji="1" lang="ja-JP" altLang="en-US" sz="1400" b="0" dirty="0" smtClean="0">
                          <a:latin typeface="+mn-ea"/>
                          <a:ea typeface="+mn-ea"/>
                        </a:rPr>
                        <a:t>円</a:t>
                      </a:r>
                      <a:endParaRPr kumimoji="1" lang="ja-JP" altLang="en-US" sz="1400" b="0" dirty="0"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latin typeface="+mn-ea"/>
                          <a:ea typeface="+mn-ea"/>
                        </a:rPr>
                        <a:t>20GB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b="0" dirty="0" smtClean="0">
                          <a:latin typeface="+mn-ea"/>
                          <a:ea typeface="+mn-ea"/>
                        </a:rPr>
                        <a:t>9,000</a:t>
                      </a:r>
                      <a:r>
                        <a:rPr kumimoji="1" lang="ja-JP" altLang="en-US" sz="1400" b="0" dirty="0" smtClean="0">
                          <a:latin typeface="+mn-ea"/>
                          <a:ea typeface="+mn-ea"/>
                        </a:rPr>
                        <a:t>円</a:t>
                      </a:r>
                      <a:endParaRPr kumimoji="1" lang="ja-JP" altLang="en-US" sz="1400" b="0" dirty="0"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latin typeface="+mn-ea"/>
                          <a:ea typeface="+mn-ea"/>
                        </a:rPr>
                        <a:t>50GB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dirty="0" smtClean="0">
                          <a:latin typeface="+mn-ea"/>
                          <a:ea typeface="+mn-ea"/>
                        </a:rPr>
                        <a:t>15,000</a:t>
                      </a:r>
                      <a:r>
                        <a:rPr kumimoji="1" lang="ja-JP" altLang="en-US" sz="1400" b="0" dirty="0" smtClean="0">
                          <a:latin typeface="+mn-ea"/>
                          <a:ea typeface="+mn-ea"/>
                        </a:rPr>
                        <a:t>円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Web </a:t>
            </a:r>
            <a:r>
              <a:rPr kumimoji="1" lang="ja-JP" altLang="en-US" dirty="0" smtClean="0"/>
              <a:t>ホスティングサービス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39874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371476" y="361949"/>
            <a:ext cx="8429624" cy="619125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>
            <a:solidFill>
              <a:schemeClr val="tx1"/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Verdana" pitchFamily="34" charset="0"/>
                <a:ea typeface="ＭＳ Ｐゴシック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Verdana" pitchFamily="34" charset="0"/>
                <a:ea typeface="ＭＳ Ｐゴシック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Verdana" pitchFamily="34" charset="0"/>
                <a:ea typeface="ＭＳ Ｐゴシック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endParaRPr lang="en-US" sz="2400" kern="0" dirty="0" smtClean="0"/>
          </a:p>
        </p:txBody>
      </p:sp>
      <p:graphicFrame>
        <p:nvGraphicFramePr>
          <p:cNvPr id="7" name="グラフ 6"/>
          <p:cNvGraphicFramePr/>
          <p:nvPr>
            <p:extLst>
              <p:ext uri="{D42A27DB-BD31-4B8C-83A1-F6EECF244321}">
                <p14:modId xmlns:p14="http://schemas.microsoft.com/office/powerpoint/2010/main" val="1906149648"/>
              </p:ext>
            </p:extLst>
          </p:nvPr>
        </p:nvGraphicFramePr>
        <p:xfrm>
          <a:off x="1083603" y="1719963"/>
          <a:ext cx="6962775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タイトル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Web </a:t>
            </a:r>
            <a:r>
              <a:rPr kumimoji="1" lang="ja-JP" altLang="en-US" dirty="0" smtClean="0"/>
              <a:t>ホスティングサービス利用件数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7617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96982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Case Studies for 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Research </a:t>
            </a:r>
            <a:r>
              <a:rPr lang="en-US" altLang="ja-JP" dirty="0"/>
              <a:t>Data </a:t>
            </a:r>
            <a:r>
              <a:rPr lang="en-US" altLang="ja-JP" dirty="0" smtClean="0"/>
              <a:t>Management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76348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675519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Case Study 1</a:t>
            </a:r>
            <a:br>
              <a:rPr kumimoji="1" lang="en-US" altLang="ja-JP" dirty="0" smtClean="0"/>
            </a:br>
            <a:r>
              <a:rPr lang="en-US" altLang="ja-JP" dirty="0" smtClean="0"/>
              <a:t>(New York University)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37974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Screen Shot 2015-12-07 at 13.42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9144000" cy="6633300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3546855" y="3513276"/>
            <a:ext cx="2044477" cy="808308"/>
          </a:xfrm>
          <a:prstGeom prst="rect">
            <a:avLst/>
          </a:prstGeom>
          <a:ln w="57150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endParaRPr lang="ja-JP" altLang="en-US" sz="2800" dirty="0"/>
          </a:p>
        </p:txBody>
      </p:sp>
      <p:pic>
        <p:nvPicPr>
          <p:cNvPr id="5" name="図 4" descr="Screen Shot 2015-12-07 at 13.30.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00" y="3656759"/>
            <a:ext cx="8255350" cy="320124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882451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Screen Shot 2015-12-07 at 13.25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9144000" cy="659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60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566778" y="6363732"/>
            <a:ext cx="81125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Source: https</a:t>
            </a:r>
            <a:r>
              <a:rPr lang="en-US" altLang="ja-JP" dirty="0"/>
              <a:t>://s3.amazonaws.com/</a:t>
            </a:r>
            <a:r>
              <a:rPr lang="en-US" altLang="ja-JP" dirty="0" err="1"/>
              <a:t>libapps</a:t>
            </a:r>
            <a:r>
              <a:rPr lang="en-US" altLang="ja-JP" dirty="0"/>
              <a:t>/accounts/63622/images/</a:t>
            </a:r>
            <a:r>
              <a:rPr lang="en-US" altLang="ja-JP" dirty="0" err="1"/>
              <a:t>Intro.png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26668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976229" y="6343152"/>
            <a:ext cx="54117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http://</a:t>
            </a:r>
            <a:r>
              <a:rPr lang="en-US" altLang="ja-JP" dirty="0" err="1"/>
              <a:t>guides.nyu.edu</a:t>
            </a:r>
            <a:r>
              <a:rPr lang="en-US" altLang="ja-JP" dirty="0"/>
              <a:t>/</a:t>
            </a:r>
            <a:r>
              <a:rPr lang="en-US" altLang="ja-JP" dirty="0" err="1"/>
              <a:t>data_management</a:t>
            </a:r>
            <a:r>
              <a:rPr lang="en-US" altLang="ja-JP" dirty="0"/>
              <a:t>/services</a:t>
            </a:r>
            <a:endParaRPr lang="ja-JP" altLang="en-US" dirty="0"/>
          </a:p>
        </p:txBody>
      </p:sp>
      <p:pic>
        <p:nvPicPr>
          <p:cNvPr id="3" name="図 2" descr="Screen Shot 2015-12-07 at 13.33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9598"/>
            <a:ext cx="9144000" cy="4398475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NYU Data Management Services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94492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 descr="Screen Shot 2015-12-07 at 13.49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0"/>
            <a:ext cx="8809653" cy="6858000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613238" y="6478685"/>
            <a:ext cx="7332334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dirty="0"/>
              <a:t>http://</a:t>
            </a:r>
            <a:r>
              <a:rPr lang="en-US" altLang="ja-JP" dirty="0" err="1"/>
              <a:t>guides.nyu.edu</a:t>
            </a:r>
            <a:r>
              <a:rPr lang="en-US" altLang="ja-JP" dirty="0"/>
              <a:t>/</a:t>
            </a:r>
            <a:r>
              <a:rPr lang="en-US" altLang="ja-JP" dirty="0" err="1"/>
              <a:t>data_management</a:t>
            </a:r>
            <a:r>
              <a:rPr lang="en-US" altLang="ja-JP" dirty="0"/>
              <a:t>/</a:t>
            </a:r>
            <a:r>
              <a:rPr lang="en-US" altLang="ja-JP" dirty="0" err="1"/>
              <a:t>storage_backup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01883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0373" y="57778"/>
            <a:ext cx="8973627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Central IT Organization at Kyoto University</a:t>
            </a:r>
            <a:endParaRPr kumimoji="1" lang="ja-JP" altLang="en-US" dirty="0"/>
          </a:p>
        </p:txBody>
      </p:sp>
      <p:pic>
        <p:nvPicPr>
          <p:cNvPr id="3" name="図 2" descr="Screen Shot 2015-09-07 at 3.11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2" y="1165086"/>
            <a:ext cx="7531399" cy="569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43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 descr="Screen Shot 2015-12-07 at 13.50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0"/>
            <a:ext cx="7943512" cy="6858000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216832" y="-15987"/>
            <a:ext cx="8728038" cy="25391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altLang="ja-JP" sz="1050" dirty="0" smtClean="0"/>
              <a:t>Source: http</a:t>
            </a:r>
            <a:r>
              <a:rPr lang="en-US" altLang="ja-JP" sz="1050" dirty="0"/>
              <a:t>://</a:t>
            </a:r>
            <a:r>
              <a:rPr lang="en-US" altLang="ja-JP" sz="1050" dirty="0" err="1"/>
              <a:t>www.nyu.edu</a:t>
            </a:r>
            <a:r>
              <a:rPr lang="en-US" altLang="ja-JP" sz="1050" dirty="0"/>
              <a:t>/life/resources-and-services/information-technology/websites-storage-and-sharing/file-storage-services-</a:t>
            </a:r>
            <a:r>
              <a:rPr lang="en-US" altLang="ja-JP" sz="1050" dirty="0" err="1"/>
              <a:t>comparison.html</a:t>
            </a:r>
            <a:endParaRPr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3978660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675519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Case Study 2</a:t>
            </a:r>
            <a:br>
              <a:rPr kumimoji="1" lang="en-US" altLang="ja-JP" dirty="0" smtClean="0"/>
            </a:br>
            <a:r>
              <a:rPr lang="en-US" altLang="ja-JP" dirty="0" smtClean="0"/>
              <a:t>(University of Chicago)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07343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4883" y="274638"/>
            <a:ext cx="8828423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EDUCAUSE 2015 Preconference Seminar</a:t>
            </a:r>
            <a:endParaRPr kumimoji="1" lang="ja-JP" altLang="en-US" dirty="0"/>
          </a:p>
        </p:txBody>
      </p:sp>
      <p:pic>
        <p:nvPicPr>
          <p:cNvPr id="3" name="図 2" descr="Screen Shot 2015-12-07 at 13.55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028"/>
            <a:ext cx="9144000" cy="5557180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3375826" y="5992626"/>
            <a:ext cx="5979204" cy="543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4400" baseline="30000" dirty="0" smtClean="0"/>
              <a:t>Info: http://</a:t>
            </a:r>
            <a:r>
              <a:rPr lang="en-US" altLang="ja-JP" sz="4400" baseline="30000" dirty="0" err="1" smtClean="0"/>
              <a:t>bit.ly</a:t>
            </a:r>
            <a:r>
              <a:rPr lang="en-US" altLang="ja-JP" sz="4400" baseline="30000" dirty="0" smtClean="0"/>
              <a:t>/educause2015</a:t>
            </a:r>
            <a:endParaRPr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3668914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Screen Shot 2015-12-07 at 13.58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646" cy="6858000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938504" y="6494174"/>
            <a:ext cx="7301357" cy="30777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altLang="ja-JP" sz="1400" dirty="0" smtClean="0"/>
              <a:t>Source: https</a:t>
            </a:r>
            <a:r>
              <a:rPr lang="en-US" altLang="ja-JP" sz="1400" dirty="0"/>
              <a:t>://</a:t>
            </a:r>
            <a:r>
              <a:rPr lang="en-US" altLang="ja-JP" sz="1400" dirty="0" err="1"/>
              <a:t>www.globus.org</a:t>
            </a:r>
            <a:r>
              <a:rPr lang="en-US" altLang="ja-JP" sz="1400" dirty="0"/>
              <a:t>/sites/default/files/151027_Educause2015_Globus_Seminar.pdf</a:t>
            </a:r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880981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Screen Shot 2015-12-07 at 14.00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01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938504" y="6494174"/>
            <a:ext cx="7301357" cy="30777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altLang="ja-JP" sz="1400" dirty="0" smtClean="0"/>
              <a:t>Source: https</a:t>
            </a:r>
            <a:r>
              <a:rPr lang="en-US" altLang="ja-JP" sz="1400" dirty="0"/>
              <a:t>://</a:t>
            </a:r>
            <a:r>
              <a:rPr lang="en-US" altLang="ja-JP" sz="1400" dirty="0" err="1"/>
              <a:t>www.globus.org</a:t>
            </a:r>
            <a:r>
              <a:rPr lang="en-US" altLang="ja-JP" sz="1400" dirty="0"/>
              <a:t>/sites/default/files/151027_Educause2015_Globus_Seminar.pdf</a:t>
            </a:r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754898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Screen Shot 2015-12-07 at 14.01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9072563" cy="685800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938504" y="6494174"/>
            <a:ext cx="7301357" cy="30777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altLang="ja-JP" sz="1400" dirty="0" smtClean="0"/>
              <a:t>Source: https</a:t>
            </a:r>
            <a:r>
              <a:rPr lang="en-US" altLang="ja-JP" sz="1400" dirty="0"/>
              <a:t>://</a:t>
            </a:r>
            <a:r>
              <a:rPr lang="en-US" altLang="ja-JP" sz="1400" dirty="0" err="1"/>
              <a:t>www.globus.org</a:t>
            </a:r>
            <a:r>
              <a:rPr lang="en-US" altLang="ja-JP" sz="1400" dirty="0"/>
              <a:t>/sites/default/files/151027_Educause2015_Globus_Seminar.pdf</a:t>
            </a:r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617705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Screen Shot 2015-12-07 at 14.03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980"/>
            <a:ext cx="9127958" cy="685800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938504" y="6556134"/>
            <a:ext cx="7301357" cy="30777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altLang="ja-JP" sz="1400" dirty="0" smtClean="0"/>
              <a:t>Source: https</a:t>
            </a:r>
            <a:r>
              <a:rPr lang="en-US" altLang="ja-JP" sz="1400" dirty="0"/>
              <a:t>://</a:t>
            </a:r>
            <a:r>
              <a:rPr lang="en-US" altLang="ja-JP" sz="1400" dirty="0" err="1"/>
              <a:t>www.globus.org</a:t>
            </a:r>
            <a:r>
              <a:rPr lang="en-US" altLang="ja-JP" sz="1400" dirty="0"/>
              <a:t>/sites/default/files/151027_Educause2015_Globus_Seminar.pdf</a:t>
            </a:r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454401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675519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Case Study 3</a:t>
            </a:r>
            <a:br>
              <a:rPr kumimoji="1" lang="en-US" altLang="ja-JP" dirty="0" smtClean="0"/>
            </a:br>
            <a:r>
              <a:rPr lang="en-US" altLang="ja-JP" dirty="0" smtClean="0"/>
              <a:t>(Kyoto University)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24310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研究公正</a:t>
            </a:r>
            <a:r>
              <a:rPr lang="en-US" altLang="ja-JP" dirty="0" smtClean="0"/>
              <a:t>…</a:t>
            </a:r>
            <a:endParaRPr kumimoji="1" lang="ja-JP" altLang="en-US" dirty="0"/>
          </a:p>
        </p:txBody>
      </p:sp>
      <p:pic>
        <p:nvPicPr>
          <p:cNvPr id="5" name="図 4" descr="★公正な研究活動の推進等に関する規程第７条第２項の研究データの保存及び公開に関する事項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514" y="685968"/>
            <a:ext cx="11034167" cy="15614738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0" y="4660344"/>
            <a:ext cx="9235834" cy="21976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221610" y="5542409"/>
            <a:ext cx="2759890" cy="52322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ja-JP" altLang="en-US" sz="2800" dirty="0"/>
              <a:t>９月１日から適用</a:t>
            </a:r>
          </a:p>
        </p:txBody>
      </p:sp>
    </p:spTree>
    <p:extLst>
      <p:ext uri="{BB962C8B-B14F-4D97-AF65-F5344CB8AC3E}">
        <p14:creationId xmlns:p14="http://schemas.microsoft.com/office/powerpoint/2010/main" val="3260894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★公正な研究活動の推進等に関する規程第７条第２項の研究データの保存及び公開に関する事項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514" y="-4047850"/>
            <a:ext cx="11034167" cy="15614738"/>
          </a:xfrm>
          <a:prstGeom prst="rect">
            <a:avLst/>
          </a:prstGeom>
        </p:spPr>
      </p:pic>
      <p:grpSp>
        <p:nvGrpSpPr>
          <p:cNvPr id="33" name="図形グループ 32"/>
          <p:cNvGrpSpPr/>
          <p:nvPr/>
        </p:nvGrpSpPr>
        <p:grpSpPr>
          <a:xfrm>
            <a:off x="813602" y="1637418"/>
            <a:ext cx="7656077" cy="666718"/>
            <a:chOff x="813602" y="1637418"/>
            <a:chExt cx="7656077" cy="666718"/>
          </a:xfrm>
        </p:grpSpPr>
        <p:cxnSp>
          <p:nvCxnSpPr>
            <p:cNvPr id="7" name="直線コネクタ 6"/>
            <p:cNvCxnSpPr/>
            <p:nvPr/>
          </p:nvCxnSpPr>
          <p:spPr>
            <a:xfrm>
              <a:off x="5866853" y="1637418"/>
              <a:ext cx="2602826" cy="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>
              <a:off x="813602" y="2304136"/>
              <a:ext cx="2259798" cy="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>
              <a:off x="813602" y="1973968"/>
              <a:ext cx="7656077" cy="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直線コネクタ 12"/>
          <p:cNvCxnSpPr/>
          <p:nvPr/>
        </p:nvCxnSpPr>
        <p:spPr>
          <a:xfrm>
            <a:off x="1803400" y="2627986"/>
            <a:ext cx="4648200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2222500" y="3548736"/>
            <a:ext cx="2927350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図形グループ 33"/>
          <p:cNvGrpSpPr/>
          <p:nvPr/>
        </p:nvGrpSpPr>
        <p:grpSpPr>
          <a:xfrm>
            <a:off x="869950" y="3548736"/>
            <a:ext cx="7543800" cy="349250"/>
            <a:chOff x="869950" y="3548736"/>
            <a:chExt cx="7543800" cy="349250"/>
          </a:xfrm>
        </p:grpSpPr>
        <p:cxnSp>
          <p:nvCxnSpPr>
            <p:cNvPr id="19" name="直線コネクタ 18"/>
            <p:cNvCxnSpPr/>
            <p:nvPr/>
          </p:nvCxnSpPr>
          <p:spPr>
            <a:xfrm>
              <a:off x="6877050" y="3548736"/>
              <a:ext cx="1536700" cy="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>
              <a:off x="869950" y="3897986"/>
              <a:ext cx="2501900" cy="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直線コネクタ 22"/>
          <p:cNvCxnSpPr/>
          <p:nvPr/>
        </p:nvCxnSpPr>
        <p:spPr>
          <a:xfrm>
            <a:off x="5314913" y="4491229"/>
            <a:ext cx="3098837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813602" y="4822065"/>
            <a:ext cx="1408898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図形グループ 34"/>
          <p:cNvGrpSpPr/>
          <p:nvPr/>
        </p:nvGrpSpPr>
        <p:grpSpPr>
          <a:xfrm>
            <a:off x="869950" y="5404812"/>
            <a:ext cx="7543800" cy="341333"/>
            <a:chOff x="869950" y="5404812"/>
            <a:chExt cx="7543800" cy="341333"/>
          </a:xfrm>
        </p:grpSpPr>
        <p:cxnSp>
          <p:nvCxnSpPr>
            <p:cNvPr id="27" name="直線コネクタ 26"/>
            <p:cNvCxnSpPr/>
            <p:nvPr/>
          </p:nvCxnSpPr>
          <p:spPr>
            <a:xfrm>
              <a:off x="6297597" y="5404812"/>
              <a:ext cx="2116153" cy="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>
              <a:off x="869950" y="5746145"/>
              <a:ext cx="5185818" cy="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直線コネクタ 30"/>
          <p:cNvCxnSpPr/>
          <p:nvPr/>
        </p:nvCxnSpPr>
        <p:spPr>
          <a:xfrm>
            <a:off x="3371850" y="6076981"/>
            <a:ext cx="4370909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1718919" y="2653700"/>
            <a:ext cx="7443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Evidences of research data including documents, numerical data, images and so on must be archived in a way </a:t>
            </a:r>
            <a:r>
              <a:rPr lang="en-US" altLang="ja-JP" dirty="0" smtClean="0"/>
              <a:t>which is </a:t>
            </a:r>
            <a:r>
              <a:rPr kumimoji="1" lang="en-US" altLang="ja-JP" dirty="0" smtClean="0"/>
              <a:t>auditable for defined period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840962" y="3882043"/>
            <a:ext cx="6429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Research data must be opened based on requests for audit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099757" y="4822065"/>
            <a:ext cx="6883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The same requirements will be applicable after leaving Kyoto University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813602" y="6312674"/>
            <a:ext cx="826833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Researchers must report the location of research data when leaving Kyoto University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34150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2" grpId="0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集約と共有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kumimoji="1" lang="en-US" altLang="ja-JP" sz="2200" dirty="0" smtClean="0"/>
              <a:t>Consolidation &amp; Share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680560" y="1878835"/>
            <a:ext cx="3788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 smtClean="0"/>
              <a:t>学内計算機リソース</a:t>
            </a:r>
            <a:endParaRPr kumimoji="1" lang="ja-JP" altLang="en-US" sz="2800" dirty="0"/>
          </a:p>
        </p:txBody>
      </p:sp>
      <p:sp>
        <p:nvSpPr>
          <p:cNvPr id="4" name="正方形/長方形 3"/>
          <p:cNvSpPr/>
          <p:nvPr/>
        </p:nvSpPr>
        <p:spPr>
          <a:xfrm>
            <a:off x="1918669" y="3683124"/>
            <a:ext cx="531257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ja-JP" altLang="en-US" sz="2800" dirty="0" smtClean="0"/>
              <a:t>京都大学アカデミッククラウド環境</a:t>
            </a:r>
            <a:endParaRPr lang="ja-JP" altLang="en-US" sz="28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680560" y="5495004"/>
            <a:ext cx="3788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/>
              <a:t>共同利用</a:t>
            </a:r>
            <a:endParaRPr kumimoji="1" lang="ja-JP" altLang="en-US" sz="2800" dirty="0"/>
          </a:p>
        </p:txBody>
      </p:sp>
      <p:grpSp>
        <p:nvGrpSpPr>
          <p:cNvPr id="11" name="図形グループ 10"/>
          <p:cNvGrpSpPr/>
          <p:nvPr/>
        </p:nvGrpSpPr>
        <p:grpSpPr>
          <a:xfrm>
            <a:off x="4286336" y="2750022"/>
            <a:ext cx="3774028" cy="692754"/>
            <a:chOff x="4286336" y="2750022"/>
            <a:chExt cx="3774028" cy="692754"/>
          </a:xfrm>
        </p:grpSpPr>
        <p:sp>
          <p:nvSpPr>
            <p:cNvPr id="6" name="下矢印 5"/>
            <p:cNvSpPr/>
            <p:nvPr/>
          </p:nvSpPr>
          <p:spPr>
            <a:xfrm>
              <a:off x="4286336" y="2750022"/>
              <a:ext cx="577239" cy="692754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5405062" y="2865482"/>
              <a:ext cx="26553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/>
                <a:t>By </a:t>
              </a:r>
              <a:r>
                <a:rPr lang="ja-JP" altLang="en-US" dirty="0" smtClean="0"/>
                <a:t>情報環境機構</a:t>
              </a:r>
              <a:endParaRPr kumimoji="1" lang="ja-JP" altLang="en-US" dirty="0"/>
            </a:p>
          </p:txBody>
        </p:sp>
      </p:grpSp>
      <p:grpSp>
        <p:nvGrpSpPr>
          <p:cNvPr id="12" name="図形グループ 11"/>
          <p:cNvGrpSpPr/>
          <p:nvPr/>
        </p:nvGrpSpPr>
        <p:grpSpPr>
          <a:xfrm>
            <a:off x="4286336" y="4571328"/>
            <a:ext cx="4400464" cy="692754"/>
            <a:chOff x="4286336" y="4571328"/>
            <a:chExt cx="4400464" cy="692754"/>
          </a:xfrm>
        </p:grpSpPr>
        <p:sp>
          <p:nvSpPr>
            <p:cNvPr id="7" name="下矢印 6"/>
            <p:cNvSpPr/>
            <p:nvPr/>
          </p:nvSpPr>
          <p:spPr>
            <a:xfrm>
              <a:off x="4286336" y="4571328"/>
              <a:ext cx="577239" cy="692754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5405062" y="4728774"/>
              <a:ext cx="32817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/>
                <a:t>By </a:t>
              </a:r>
              <a:r>
                <a:rPr lang="ja-JP" altLang="en-US" dirty="0" smtClean="0"/>
                <a:t>学術情報メディアセンター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367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★公正な研究活動の推進等に関する規程第７条第２項の研究データの保存及び公開に関する事項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514" y="-10922908"/>
            <a:ext cx="11034167" cy="15614738"/>
          </a:xfrm>
          <a:prstGeom prst="rect">
            <a:avLst/>
          </a:prstGeom>
        </p:spPr>
      </p:pic>
      <p:pic>
        <p:nvPicPr>
          <p:cNvPr id="5" name="図 4" descr="★公正な研究活動の推進等に関する規程第７条第２項の研究データの保存及び公開に関する事項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5837" y="1183423"/>
            <a:ext cx="11032490" cy="15612364"/>
          </a:xfrm>
          <a:prstGeom prst="rect">
            <a:avLst/>
          </a:prstGeom>
        </p:spPr>
      </p:pic>
      <p:cxnSp>
        <p:nvCxnSpPr>
          <p:cNvPr id="6" name="直線コネクタ 5"/>
          <p:cNvCxnSpPr/>
          <p:nvPr/>
        </p:nvCxnSpPr>
        <p:spPr>
          <a:xfrm>
            <a:off x="2978870" y="1725307"/>
            <a:ext cx="4472768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図形グループ 16"/>
          <p:cNvGrpSpPr/>
          <p:nvPr/>
        </p:nvGrpSpPr>
        <p:grpSpPr>
          <a:xfrm>
            <a:off x="848769" y="2654839"/>
            <a:ext cx="7599920" cy="340925"/>
            <a:chOff x="848769" y="2654839"/>
            <a:chExt cx="7599920" cy="340925"/>
          </a:xfrm>
        </p:grpSpPr>
        <p:cxnSp>
          <p:nvCxnSpPr>
            <p:cNvPr id="10" name="直線コネクタ 9"/>
            <p:cNvCxnSpPr/>
            <p:nvPr/>
          </p:nvCxnSpPr>
          <p:spPr>
            <a:xfrm>
              <a:off x="848769" y="2995764"/>
              <a:ext cx="2341792" cy="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>
              <a:off x="6269793" y="2654839"/>
              <a:ext cx="2178896" cy="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図形グループ 15"/>
          <p:cNvGrpSpPr/>
          <p:nvPr/>
        </p:nvGrpSpPr>
        <p:grpSpPr>
          <a:xfrm>
            <a:off x="848769" y="2308054"/>
            <a:ext cx="7599920" cy="346785"/>
            <a:chOff x="848769" y="2308054"/>
            <a:chExt cx="7599920" cy="346785"/>
          </a:xfrm>
        </p:grpSpPr>
        <p:cxnSp>
          <p:nvCxnSpPr>
            <p:cNvPr id="8" name="直線コネクタ 7"/>
            <p:cNvCxnSpPr/>
            <p:nvPr/>
          </p:nvCxnSpPr>
          <p:spPr>
            <a:xfrm>
              <a:off x="2186696" y="2308054"/>
              <a:ext cx="6261993" cy="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>
              <a:off x="848769" y="2654839"/>
              <a:ext cx="410663" cy="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直線コネクタ 17"/>
          <p:cNvCxnSpPr/>
          <p:nvPr/>
        </p:nvCxnSpPr>
        <p:spPr>
          <a:xfrm>
            <a:off x="1452028" y="3336688"/>
            <a:ext cx="5002560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図形グループ 23"/>
          <p:cNvGrpSpPr/>
          <p:nvPr/>
        </p:nvGrpSpPr>
        <p:grpSpPr>
          <a:xfrm>
            <a:off x="848769" y="4591197"/>
            <a:ext cx="7599920" cy="330836"/>
            <a:chOff x="848769" y="4591197"/>
            <a:chExt cx="7599920" cy="330836"/>
          </a:xfrm>
        </p:grpSpPr>
        <p:cxnSp>
          <p:nvCxnSpPr>
            <p:cNvPr id="20" name="直線コネクタ 19"/>
            <p:cNvCxnSpPr/>
            <p:nvPr/>
          </p:nvCxnSpPr>
          <p:spPr>
            <a:xfrm>
              <a:off x="4950358" y="4591197"/>
              <a:ext cx="3498331" cy="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>
              <a:off x="848769" y="4922033"/>
              <a:ext cx="1754057" cy="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テキスト ボックス 14"/>
          <p:cNvSpPr txBox="1"/>
          <p:nvPr/>
        </p:nvSpPr>
        <p:spPr>
          <a:xfrm>
            <a:off x="1005241" y="717176"/>
            <a:ext cx="7443448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Schools and Graduate Schools at Kyoto University must educate researchers in terms of preservation for research data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7887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角丸四角形 55"/>
          <p:cNvSpPr/>
          <p:nvPr/>
        </p:nvSpPr>
        <p:spPr>
          <a:xfrm>
            <a:off x="291089" y="410309"/>
            <a:ext cx="8393723" cy="6057542"/>
          </a:xfrm>
          <a:prstGeom prst="roundRect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rgbClr val="92D050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6" name="カギ線コネクタ 14"/>
          <p:cNvCxnSpPr/>
          <p:nvPr/>
        </p:nvCxnSpPr>
        <p:spPr>
          <a:xfrm>
            <a:off x="4475407" y="2086257"/>
            <a:ext cx="1960562" cy="1243107"/>
          </a:xfrm>
          <a:prstGeom prst="straightConnector1">
            <a:avLst/>
          </a:prstGeom>
          <a:effectLst>
            <a:outerShdw blurRad="40000" dist="38100" dir="54000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カギ線コネクタ 14"/>
          <p:cNvCxnSpPr/>
          <p:nvPr/>
        </p:nvCxnSpPr>
        <p:spPr>
          <a:xfrm flipV="1">
            <a:off x="2590800" y="2086258"/>
            <a:ext cx="1884607" cy="1243106"/>
          </a:xfrm>
          <a:prstGeom prst="straightConnector1">
            <a:avLst/>
          </a:prstGeom>
          <a:effectLst>
            <a:outerShdw blurRad="40000" dist="38100" dir="54000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/>
        </p:nvSpPr>
        <p:spPr>
          <a:xfrm>
            <a:off x="724843" y="2086257"/>
            <a:ext cx="2880000" cy="2880000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100000">
                <a:srgbClr val="0070C0"/>
              </a:gs>
            </a:gsLst>
            <a:lin ang="5400000" scaled="0"/>
          </a:gradFill>
          <a:ln>
            <a:solidFill>
              <a:schemeClr val="accent5">
                <a:lumMod val="75000"/>
              </a:schemeClr>
            </a:solidFill>
          </a:ln>
          <a:effectLst>
            <a:outerShdw blurRad="50800" dist="1270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360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5349568" y="2086258"/>
            <a:ext cx="2880000" cy="2880000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100000">
                <a:srgbClr val="0070C0"/>
              </a:gs>
            </a:gsLst>
            <a:lin ang="5400000" scaled="0"/>
          </a:gradFill>
          <a:ln>
            <a:solidFill>
              <a:schemeClr val="accent5">
                <a:lumMod val="75000"/>
              </a:schemeClr>
            </a:solidFill>
          </a:ln>
          <a:effectLst>
            <a:outerShdw blurRad="50800" dist="1270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360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6665418" y="4324336"/>
            <a:ext cx="201600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外部データセンター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165013" y="4324336"/>
            <a:ext cx="2016000" cy="2462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オンプレミス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9" name="環状矢印 98"/>
          <p:cNvSpPr/>
          <p:nvPr/>
        </p:nvSpPr>
        <p:spPr>
          <a:xfrm flipH="1">
            <a:off x="2336826" y="1363032"/>
            <a:ext cx="4416190" cy="3205442"/>
          </a:xfrm>
          <a:prstGeom prst="circularArrow">
            <a:avLst>
              <a:gd name="adj1" fmla="val 1814"/>
              <a:gd name="adj2" fmla="val 394308"/>
              <a:gd name="adj3" fmla="val 7464494"/>
              <a:gd name="adj4" fmla="val 2724543"/>
              <a:gd name="adj5" fmla="val 5145"/>
            </a:avLst>
          </a:prstGeom>
          <a:solidFill>
            <a:srgbClr val="FFFF00"/>
          </a:solidFill>
          <a:ln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1" name="テキスト ボックス 100"/>
          <p:cNvSpPr txBox="1"/>
          <p:nvPr/>
        </p:nvSpPr>
        <p:spPr>
          <a:xfrm>
            <a:off x="3879979" y="4479588"/>
            <a:ext cx="1190857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BCP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3485631" y="2412421"/>
            <a:ext cx="2016000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SINET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15" name="図 1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957" y="3800582"/>
            <a:ext cx="243810" cy="325079"/>
          </a:xfrm>
          <a:prstGeom prst="rect">
            <a:avLst/>
          </a:prstGeom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16" name="図 1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406" y="3800580"/>
            <a:ext cx="243810" cy="325079"/>
          </a:xfrm>
          <a:prstGeom prst="rect">
            <a:avLst/>
          </a:prstGeom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17" name="図 1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520" y="3800581"/>
            <a:ext cx="325079" cy="32507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8" name="図 1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213" y="3800582"/>
            <a:ext cx="325079" cy="32507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9" name="図 1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534" y="3796341"/>
            <a:ext cx="243810" cy="325079"/>
          </a:xfrm>
          <a:prstGeom prst="rect">
            <a:avLst/>
          </a:prstGeom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20" name="図 1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983" y="3796339"/>
            <a:ext cx="243810" cy="325079"/>
          </a:xfrm>
          <a:prstGeom prst="rect">
            <a:avLst/>
          </a:prstGeom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21" name="図 1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097" y="3796340"/>
            <a:ext cx="325079" cy="32507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2" name="図 1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790" y="3796341"/>
            <a:ext cx="325079" cy="32507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4" name="円/楕円 63"/>
          <p:cNvSpPr/>
          <p:nvPr/>
        </p:nvSpPr>
        <p:spPr>
          <a:xfrm>
            <a:off x="1195629" y="2727316"/>
            <a:ext cx="720000" cy="720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304" y="2896897"/>
            <a:ext cx="365714" cy="487619"/>
          </a:xfrm>
          <a:prstGeom prst="rect">
            <a:avLst/>
          </a:prstGeom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96" name="テキスト ボックス 95"/>
          <p:cNvSpPr txBox="1"/>
          <p:nvPr/>
        </p:nvSpPr>
        <p:spPr>
          <a:xfrm>
            <a:off x="456111" y="2688234"/>
            <a:ext cx="2220632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仮想</a:t>
            </a:r>
            <a:r>
              <a:rPr lang="ja-JP" altLang="en-US" sz="1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計算機ホスティング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円/楕円 61"/>
          <p:cNvSpPr/>
          <p:nvPr/>
        </p:nvSpPr>
        <p:spPr>
          <a:xfrm>
            <a:off x="7036919" y="2936876"/>
            <a:ext cx="720000" cy="720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6" name="円/楕円 65"/>
          <p:cNvSpPr/>
          <p:nvPr/>
        </p:nvSpPr>
        <p:spPr>
          <a:xfrm>
            <a:off x="6019874" y="2731219"/>
            <a:ext cx="720000" cy="720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7" name="円/楕円 66"/>
          <p:cNvSpPr/>
          <p:nvPr/>
        </p:nvSpPr>
        <p:spPr>
          <a:xfrm>
            <a:off x="2279042" y="2949077"/>
            <a:ext cx="720000" cy="720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441" y="3134168"/>
            <a:ext cx="426720" cy="4267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652" y="3113897"/>
            <a:ext cx="487619" cy="48761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974" y="2930947"/>
            <a:ext cx="487619" cy="4876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9" name="テキスト ボックス 88"/>
          <p:cNvSpPr txBox="1"/>
          <p:nvPr/>
        </p:nvSpPr>
        <p:spPr>
          <a:xfrm>
            <a:off x="5798260" y="2769833"/>
            <a:ext cx="1190857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電子メール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1" name="テキスト ボックス 90"/>
          <p:cNvSpPr txBox="1"/>
          <p:nvPr/>
        </p:nvSpPr>
        <p:spPr>
          <a:xfrm>
            <a:off x="1686707" y="2897511"/>
            <a:ext cx="1892245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ウェブホスティング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4" name="テキスト ボックス 93"/>
          <p:cNvSpPr txBox="1"/>
          <p:nvPr/>
        </p:nvSpPr>
        <p:spPr>
          <a:xfrm>
            <a:off x="6805941" y="2886613"/>
            <a:ext cx="1190857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ストレージ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8" name="円/楕円 57"/>
          <p:cNvSpPr/>
          <p:nvPr/>
        </p:nvSpPr>
        <p:spPr>
          <a:xfrm>
            <a:off x="832382" y="707775"/>
            <a:ext cx="1349585" cy="58615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8" name="タイトル 1"/>
          <p:cNvSpPr>
            <a:spLocks noGrp="1"/>
          </p:cNvSpPr>
          <p:nvPr>
            <p:ph type="title"/>
          </p:nvPr>
        </p:nvSpPr>
        <p:spPr>
          <a:xfrm>
            <a:off x="724151" y="775420"/>
            <a:ext cx="1583315" cy="497596"/>
          </a:xfrm>
        </p:spPr>
        <p:txBody>
          <a:bodyPr>
            <a:noAutofit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現状</a:t>
            </a:r>
            <a:endParaRPr kumimoji="1"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9" name="正方形/長方形 68"/>
          <p:cNvSpPr/>
          <p:nvPr/>
        </p:nvSpPr>
        <p:spPr>
          <a:xfrm>
            <a:off x="4131905" y="1820578"/>
            <a:ext cx="407327" cy="42923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reflection endPos="0" dist="50800" dir="5400000" sy="-100000" algn="bl" rotWithShape="0"/>
          </a:effectLst>
          <a:scene3d>
            <a:camera prst="orthographicFront">
              <a:rot lat="1800000" lon="2700000" rev="0"/>
            </a:camera>
            <a:lightRig rig="soft" dir="t">
              <a:rot lat="0" lon="0" rev="0"/>
            </a:lightRig>
          </a:scene3d>
          <a:sp3d extrusionH="381000" contourW="12700">
            <a:extrusionClr>
              <a:schemeClr val="accent1">
                <a:lumMod val="20000"/>
                <a:lumOff val="80000"/>
              </a:schemeClr>
            </a:extrusionClr>
            <a:contourClr>
              <a:schemeClr val="accent1">
                <a:lumMod val="20000"/>
                <a:lumOff val="8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671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>
          <a:xfrm>
            <a:off x="291089" y="410309"/>
            <a:ext cx="8393723" cy="6057542"/>
          </a:xfrm>
          <a:prstGeom prst="roundRect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rgbClr val="92D050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20" name="カギ線コネクタ 14"/>
          <p:cNvCxnSpPr/>
          <p:nvPr/>
        </p:nvCxnSpPr>
        <p:spPr>
          <a:xfrm>
            <a:off x="4493631" y="2511484"/>
            <a:ext cx="0" cy="731520"/>
          </a:xfrm>
          <a:prstGeom prst="straightConnector1">
            <a:avLst/>
          </a:prstGeom>
          <a:effectLst>
            <a:outerShdw blurRad="40000" dist="38100" dir="54000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カギ線コネクタ 14"/>
          <p:cNvCxnSpPr/>
          <p:nvPr/>
        </p:nvCxnSpPr>
        <p:spPr>
          <a:xfrm>
            <a:off x="4487950" y="3498218"/>
            <a:ext cx="1948019" cy="1085507"/>
          </a:xfrm>
          <a:prstGeom prst="straightConnector1">
            <a:avLst/>
          </a:prstGeom>
          <a:effectLst>
            <a:outerShdw blurRad="40000" dist="38100" dir="54000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カギ線コネクタ 14"/>
          <p:cNvCxnSpPr/>
          <p:nvPr/>
        </p:nvCxnSpPr>
        <p:spPr>
          <a:xfrm flipV="1">
            <a:off x="2590800" y="3498218"/>
            <a:ext cx="1911024" cy="1085507"/>
          </a:xfrm>
          <a:prstGeom prst="straightConnector1">
            <a:avLst/>
          </a:prstGeom>
          <a:effectLst>
            <a:outerShdw blurRad="40000" dist="38100" dir="54000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/>
        </p:nvSpPr>
        <p:spPr>
          <a:xfrm>
            <a:off x="724843" y="3340618"/>
            <a:ext cx="2880000" cy="2880000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100000">
                <a:srgbClr val="0070C0"/>
              </a:gs>
            </a:gsLst>
            <a:lin ang="5400000" scaled="0"/>
          </a:gradFill>
          <a:ln>
            <a:solidFill>
              <a:schemeClr val="accent5">
                <a:lumMod val="75000"/>
              </a:schemeClr>
            </a:solidFill>
          </a:ln>
          <a:effectLst>
            <a:outerShdw blurRad="50800" dist="1270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360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5349568" y="3340619"/>
            <a:ext cx="2880000" cy="2880000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100000">
                <a:srgbClr val="0070C0"/>
              </a:gs>
            </a:gsLst>
            <a:lin ang="5400000" scaled="0"/>
          </a:gradFill>
          <a:ln>
            <a:solidFill>
              <a:schemeClr val="accent5">
                <a:lumMod val="75000"/>
              </a:schemeClr>
            </a:solidFill>
          </a:ln>
          <a:effectLst>
            <a:outerShdw blurRad="50800" dist="1270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360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円/楕円 11"/>
          <p:cNvSpPr/>
          <p:nvPr/>
        </p:nvSpPr>
        <p:spPr>
          <a:xfrm>
            <a:off x="3053631" y="498635"/>
            <a:ext cx="2880000" cy="2880000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100000">
                <a:srgbClr val="0070C0"/>
              </a:gs>
            </a:gsLst>
            <a:lin ang="5400000" scaled="0"/>
          </a:gradFill>
          <a:ln>
            <a:solidFill>
              <a:schemeClr val="accent5">
                <a:lumMod val="75000"/>
              </a:schemeClr>
            </a:solidFill>
          </a:ln>
          <a:effectLst>
            <a:outerShdw blurRad="50800" dist="1270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360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ドーナツ 18"/>
          <p:cNvSpPr/>
          <p:nvPr/>
        </p:nvSpPr>
        <p:spPr>
          <a:xfrm>
            <a:off x="1601908" y="684273"/>
            <a:ext cx="5760000" cy="5760000"/>
          </a:xfrm>
          <a:prstGeom prst="donut">
            <a:avLst>
              <a:gd name="adj" fmla="val 14450"/>
            </a:avLst>
          </a:prstGeom>
          <a:gradFill>
            <a:gsLst>
              <a:gs pos="0">
                <a:schemeClr val="bg1"/>
              </a:gs>
              <a:gs pos="100000">
                <a:srgbClr val="FFFF00"/>
              </a:gs>
            </a:gsLst>
            <a:lin ang="5400000" scaled="0"/>
          </a:gradFill>
          <a:ln>
            <a:solidFill>
              <a:srgbClr val="FFFF00"/>
            </a:solidFill>
          </a:ln>
          <a:effectLst>
            <a:outerShdw blurRad="50800" dist="1270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360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3555968" y="819128"/>
            <a:ext cx="201600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パブリッククラウド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6665418" y="5578697"/>
            <a:ext cx="201600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外部データセンター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176736" y="5578697"/>
            <a:ext cx="2016000" cy="2462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オンプレミス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円/楕円 61"/>
          <p:cNvSpPr/>
          <p:nvPr/>
        </p:nvSpPr>
        <p:spPr>
          <a:xfrm>
            <a:off x="5883147" y="2163636"/>
            <a:ext cx="720000" cy="720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4" name="円/楕円 63"/>
          <p:cNvSpPr/>
          <p:nvPr/>
        </p:nvSpPr>
        <p:spPr>
          <a:xfrm>
            <a:off x="1605934" y="3395527"/>
            <a:ext cx="720000" cy="720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5" name="円/楕円 64"/>
          <p:cNvSpPr/>
          <p:nvPr/>
        </p:nvSpPr>
        <p:spPr>
          <a:xfrm>
            <a:off x="3067016" y="4294697"/>
            <a:ext cx="720000" cy="720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6" name="円/楕円 65"/>
          <p:cNvSpPr/>
          <p:nvPr/>
        </p:nvSpPr>
        <p:spPr>
          <a:xfrm>
            <a:off x="4168551" y="1769892"/>
            <a:ext cx="720000" cy="720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7" name="円/楕円 66"/>
          <p:cNvSpPr/>
          <p:nvPr/>
        </p:nvSpPr>
        <p:spPr>
          <a:xfrm>
            <a:off x="2384549" y="2163636"/>
            <a:ext cx="720000" cy="720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0" name="アーチ 79"/>
          <p:cNvSpPr/>
          <p:nvPr/>
        </p:nvSpPr>
        <p:spPr>
          <a:xfrm>
            <a:off x="5374817" y="3219735"/>
            <a:ext cx="2866474" cy="2889199"/>
          </a:xfrm>
          <a:prstGeom prst="blockArc">
            <a:avLst>
              <a:gd name="adj1" fmla="val 17684507"/>
              <a:gd name="adj2" fmla="val 7177812"/>
              <a:gd name="adj3" fmla="val 33590"/>
            </a:avLst>
          </a:prstGeom>
          <a:gradFill>
            <a:gsLst>
              <a:gs pos="0">
                <a:srgbClr val="FFFF00"/>
              </a:gs>
              <a:gs pos="100000">
                <a:schemeClr val="bg1"/>
              </a:gs>
            </a:gsLst>
            <a:lin ang="19800000" scaled="0"/>
          </a:gradFill>
          <a:ln>
            <a:solidFill>
              <a:schemeClr val="bg1">
                <a:lumMod val="75000"/>
              </a:schemeClr>
            </a:solidFill>
          </a:ln>
          <a:effectLst>
            <a:outerShdw blurRad="50800" dist="1270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360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7" name="円/楕円 86"/>
          <p:cNvSpPr/>
          <p:nvPr/>
        </p:nvSpPr>
        <p:spPr>
          <a:xfrm>
            <a:off x="5188066" y="4258782"/>
            <a:ext cx="720000" cy="720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8" name="円/楕円 87"/>
          <p:cNvSpPr/>
          <p:nvPr/>
        </p:nvSpPr>
        <p:spPr>
          <a:xfrm>
            <a:off x="6647345" y="3324727"/>
            <a:ext cx="720000" cy="720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48" y="2348727"/>
            <a:ext cx="426720" cy="4267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609" y="3565108"/>
            <a:ext cx="365714" cy="487619"/>
          </a:xfrm>
          <a:prstGeom prst="rect">
            <a:avLst/>
          </a:prstGeom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760" y="3532311"/>
            <a:ext cx="406349" cy="406349"/>
          </a:xfrm>
          <a:prstGeom prst="rect">
            <a:avLst/>
          </a:prstGeom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651" y="1969620"/>
            <a:ext cx="487619" cy="4876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3" name="図 82"/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840" y="4541107"/>
            <a:ext cx="487619" cy="3771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6" name="図 8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709" y="4499753"/>
            <a:ext cx="449072" cy="4490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9" name="テキスト ボックス 88"/>
          <p:cNvSpPr txBox="1"/>
          <p:nvPr/>
        </p:nvSpPr>
        <p:spPr>
          <a:xfrm>
            <a:off x="3946937" y="1808506"/>
            <a:ext cx="1190857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電子メール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0" name="テキスト ボックス 89"/>
          <p:cNvSpPr txBox="1"/>
          <p:nvPr/>
        </p:nvSpPr>
        <p:spPr>
          <a:xfrm>
            <a:off x="2810123" y="4308937"/>
            <a:ext cx="1190857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クラウド管理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1" name="テキスト ボックス 90"/>
          <p:cNvSpPr txBox="1"/>
          <p:nvPr/>
        </p:nvSpPr>
        <p:spPr>
          <a:xfrm>
            <a:off x="1792214" y="2112070"/>
            <a:ext cx="1892245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ウェブホスティング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2" name="テキスト ボックス 91"/>
          <p:cNvSpPr txBox="1"/>
          <p:nvPr/>
        </p:nvSpPr>
        <p:spPr>
          <a:xfrm>
            <a:off x="4947166" y="4281178"/>
            <a:ext cx="1190857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データベース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4" name="テキスト ボックス 93"/>
          <p:cNvSpPr txBox="1"/>
          <p:nvPr/>
        </p:nvSpPr>
        <p:spPr>
          <a:xfrm>
            <a:off x="5394262" y="2136820"/>
            <a:ext cx="1709739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クラウドストレージ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5" name="テキスト ボックス 94"/>
          <p:cNvSpPr txBox="1"/>
          <p:nvPr/>
        </p:nvSpPr>
        <p:spPr>
          <a:xfrm>
            <a:off x="5950456" y="3304770"/>
            <a:ext cx="2150192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研究データアーカイブ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866416" y="3356445"/>
            <a:ext cx="2220632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仮想</a:t>
            </a:r>
            <a:r>
              <a:rPr lang="ja-JP" altLang="en-US" sz="1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計算機ホスティング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9" name="環状矢印 98"/>
          <p:cNvSpPr/>
          <p:nvPr/>
        </p:nvSpPr>
        <p:spPr>
          <a:xfrm flipH="1">
            <a:off x="2336826" y="2007797"/>
            <a:ext cx="4416190" cy="4153472"/>
          </a:xfrm>
          <a:prstGeom prst="circularArrow">
            <a:avLst>
              <a:gd name="adj1" fmla="val 1814"/>
              <a:gd name="adj2" fmla="val 394308"/>
              <a:gd name="adj3" fmla="val 7464494"/>
              <a:gd name="adj4" fmla="val 2724543"/>
              <a:gd name="adj5" fmla="val 5145"/>
            </a:avLst>
          </a:prstGeom>
          <a:solidFill>
            <a:srgbClr val="FFFF00"/>
          </a:solidFill>
          <a:ln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3904246" y="4729060"/>
            <a:ext cx="1190857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サービス群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1" name="テキスト ボックス 100"/>
          <p:cNvSpPr txBox="1"/>
          <p:nvPr/>
        </p:nvSpPr>
        <p:spPr>
          <a:xfrm>
            <a:off x="3879979" y="5733949"/>
            <a:ext cx="1190857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BCP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19" name="図 1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116" y="4816242"/>
            <a:ext cx="243810" cy="325079"/>
          </a:xfrm>
          <a:prstGeom prst="rect">
            <a:avLst/>
          </a:prstGeom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20" name="図 1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565" y="4816240"/>
            <a:ext cx="243810" cy="325079"/>
          </a:xfrm>
          <a:prstGeom prst="rect">
            <a:avLst/>
          </a:prstGeom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21" name="図 1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679" y="4816241"/>
            <a:ext cx="325079" cy="32507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2" name="図 1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372" y="4816242"/>
            <a:ext cx="325079" cy="32507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円/楕円 6"/>
          <p:cNvSpPr/>
          <p:nvPr/>
        </p:nvSpPr>
        <p:spPr>
          <a:xfrm>
            <a:off x="832382" y="707775"/>
            <a:ext cx="1349585" cy="58615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タイトル 1"/>
          <p:cNvSpPr>
            <a:spLocks noGrp="1"/>
          </p:cNvSpPr>
          <p:nvPr>
            <p:ph type="title"/>
          </p:nvPr>
        </p:nvSpPr>
        <p:spPr>
          <a:xfrm>
            <a:off x="724151" y="775420"/>
            <a:ext cx="1583315" cy="497596"/>
          </a:xfrm>
        </p:spPr>
        <p:txBody>
          <a:bodyPr>
            <a:noAutofit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構想</a:t>
            </a:r>
            <a:endParaRPr kumimoji="1"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2" name="図 71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46" y="1085576"/>
            <a:ext cx="121905" cy="162540"/>
          </a:xfrm>
          <a:prstGeom prst="rect">
            <a:avLst/>
          </a:prstGeom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73" name="図 72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065" y="1085574"/>
            <a:ext cx="121905" cy="162540"/>
          </a:xfrm>
          <a:prstGeom prst="rect">
            <a:avLst/>
          </a:prstGeom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74" name="図 73"/>
          <p:cNvPicPr>
            <a:picLocks noChangeAspect="1"/>
          </p:cNvPicPr>
          <p:nvPr/>
        </p:nvPicPr>
        <p:blipFill>
          <a:blip r:embed="rId9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054" y="1085575"/>
            <a:ext cx="162540" cy="16254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5" name="図 74"/>
          <p:cNvPicPr>
            <a:picLocks noChangeAspect="1"/>
          </p:cNvPicPr>
          <p:nvPr/>
        </p:nvPicPr>
        <p:blipFill>
          <a:blip r:embed="rId9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348" y="1085576"/>
            <a:ext cx="162540" cy="16254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8" name="図 67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404" y="1186280"/>
            <a:ext cx="182857" cy="243810"/>
          </a:xfrm>
          <a:prstGeom prst="rect">
            <a:avLst/>
          </a:prstGeom>
          <a:effectLst>
            <a:glow>
              <a:schemeClr val="accent1"/>
            </a:glow>
            <a:outerShdw blurRad="50800" dist="38100" dir="5400000" algn="ctr" rotWithShape="0">
              <a:srgbClr val="000000">
                <a:alpha val="40000"/>
              </a:srgbClr>
            </a:outerShdw>
            <a:softEdge rad="0"/>
          </a:effectLst>
        </p:spPr>
      </p:pic>
      <p:pic>
        <p:nvPicPr>
          <p:cNvPr id="69" name="図 68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515" y="1186278"/>
            <a:ext cx="182857" cy="243810"/>
          </a:xfrm>
          <a:prstGeom prst="rect">
            <a:avLst/>
          </a:prstGeom>
          <a:effectLst>
            <a:glow>
              <a:schemeClr val="accent1"/>
            </a:glow>
            <a:outerShdw blurRad="50800" dist="38100" dir="5400000" algn="ctr" rotWithShape="0">
              <a:srgbClr val="000000">
                <a:alpha val="40000"/>
              </a:srgbClr>
            </a:outerShdw>
            <a:softEdge rad="0"/>
          </a:effectLst>
        </p:spPr>
      </p:pic>
      <p:pic>
        <p:nvPicPr>
          <p:cNvPr id="70" name="図 69"/>
          <p:cNvPicPr>
            <a:picLocks noChangeAspect="1"/>
          </p:cNvPicPr>
          <p:nvPr/>
        </p:nvPicPr>
        <p:blipFill>
          <a:blip r:embed="rId9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843" y="1186279"/>
            <a:ext cx="243810" cy="243810"/>
          </a:xfrm>
          <a:prstGeom prst="rect">
            <a:avLst/>
          </a:prstGeom>
          <a:noFill/>
          <a:effectLst>
            <a:glow>
              <a:schemeClr val="accent1"/>
            </a:glow>
            <a:outerShdw blurRad="50800" dist="38100" dir="5400000" algn="t" rotWithShape="0">
              <a:prstClr val="black">
                <a:alpha val="40000"/>
              </a:prstClr>
            </a:outerShdw>
            <a:softEdge rad="0"/>
          </a:effectLst>
        </p:spPr>
      </p:pic>
      <p:pic>
        <p:nvPicPr>
          <p:cNvPr id="71" name="図 70"/>
          <p:cNvPicPr>
            <a:picLocks noChangeAspect="1"/>
          </p:cNvPicPr>
          <p:nvPr/>
        </p:nvPicPr>
        <p:blipFill>
          <a:blip r:embed="rId9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475" y="1186280"/>
            <a:ext cx="243810" cy="243810"/>
          </a:xfrm>
          <a:prstGeom prst="rect">
            <a:avLst/>
          </a:prstGeom>
          <a:noFill/>
          <a:effectLst>
            <a:glow>
              <a:schemeClr val="accent1"/>
            </a:glow>
            <a:outerShdw blurRad="50800" dist="38100" dir="5400000" algn="t" rotWithShape="0">
              <a:prstClr val="black">
                <a:alpha val="40000"/>
              </a:prstClr>
            </a:outerShdw>
            <a:softEdge rad="0"/>
          </a:effectLst>
        </p:spPr>
      </p:pic>
      <p:pic>
        <p:nvPicPr>
          <p:cNvPr id="105" name="図 10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261" y="1363376"/>
            <a:ext cx="243810" cy="325079"/>
          </a:xfrm>
          <a:prstGeom prst="rect">
            <a:avLst/>
          </a:prstGeom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07" name="図 10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710" y="1363374"/>
            <a:ext cx="243810" cy="325079"/>
          </a:xfrm>
          <a:prstGeom prst="rect">
            <a:avLst/>
          </a:prstGeom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11" name="図 1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824" y="1363375"/>
            <a:ext cx="325079" cy="32507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2" name="図 1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517" y="1363376"/>
            <a:ext cx="325079" cy="32507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正方形/長方形 8"/>
          <p:cNvSpPr/>
          <p:nvPr/>
        </p:nvSpPr>
        <p:spPr>
          <a:xfrm>
            <a:off x="4155351" y="3368014"/>
            <a:ext cx="407327" cy="42923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reflection endPos="0" dist="50800" dir="5400000" sy="-100000" algn="bl" rotWithShape="0"/>
          </a:effectLst>
          <a:scene3d>
            <a:camera prst="orthographicFront">
              <a:rot lat="1800000" lon="2700000" rev="0"/>
            </a:camera>
            <a:lightRig rig="soft" dir="t">
              <a:rot lat="0" lon="0" rev="0"/>
            </a:lightRig>
          </a:scene3d>
          <a:sp3d extrusionH="381000" contourW="12700">
            <a:extrusionClr>
              <a:schemeClr val="accent1">
                <a:lumMod val="20000"/>
                <a:lumOff val="80000"/>
              </a:schemeClr>
            </a:extrusionClr>
            <a:contourClr>
              <a:schemeClr val="accent1">
                <a:lumMod val="20000"/>
                <a:lumOff val="8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3485631" y="3842627"/>
            <a:ext cx="2016000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SINET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6" name="アーチ 75"/>
          <p:cNvSpPr/>
          <p:nvPr/>
        </p:nvSpPr>
        <p:spPr>
          <a:xfrm flipH="1">
            <a:off x="734843" y="3215157"/>
            <a:ext cx="2880000" cy="2880000"/>
          </a:xfrm>
          <a:prstGeom prst="blockArc">
            <a:avLst>
              <a:gd name="adj1" fmla="val 17684507"/>
              <a:gd name="adj2" fmla="val 7177812"/>
              <a:gd name="adj3" fmla="val 33590"/>
            </a:avLst>
          </a:prstGeom>
          <a:gradFill>
            <a:gsLst>
              <a:gs pos="0">
                <a:srgbClr val="FFFF00"/>
              </a:gs>
              <a:gs pos="100000">
                <a:schemeClr val="bg1"/>
              </a:gs>
            </a:gsLst>
            <a:lin ang="19800000" scaled="0"/>
          </a:gradFill>
          <a:ln>
            <a:solidFill>
              <a:schemeClr val="bg1">
                <a:lumMod val="75000"/>
              </a:schemeClr>
            </a:solidFill>
          </a:ln>
          <a:effectLst>
            <a:outerShdw blurRad="50800" dist="1270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360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15" name="図 1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21" y="4797037"/>
            <a:ext cx="243810" cy="325079"/>
          </a:xfrm>
          <a:prstGeom prst="rect">
            <a:avLst/>
          </a:prstGeom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16" name="図 1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270" y="4797035"/>
            <a:ext cx="243810" cy="325079"/>
          </a:xfrm>
          <a:prstGeom prst="rect">
            <a:avLst/>
          </a:prstGeom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17" name="図 1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84" y="4797036"/>
            <a:ext cx="325079" cy="32507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8" name="図 1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077" y="4797037"/>
            <a:ext cx="325079" cy="32507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2" name="テキスト ボックス 81"/>
          <p:cNvSpPr txBox="1"/>
          <p:nvPr/>
        </p:nvSpPr>
        <p:spPr>
          <a:xfrm>
            <a:off x="6996833" y="4288368"/>
            <a:ext cx="1328444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セカンダリ</a:t>
            </a:r>
            <a:endParaRPr lang="en-US" altLang="ja-JP" sz="10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サブシステム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619522" y="4288369"/>
            <a:ext cx="1328444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プライマリ</a:t>
            </a:r>
            <a:endParaRPr lang="en-US" altLang="ja-JP" sz="10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システム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6" name="グループ化 25"/>
          <p:cNvGrpSpPr>
            <a:grpSpLocks noChangeAspect="1"/>
          </p:cNvGrpSpPr>
          <p:nvPr/>
        </p:nvGrpSpPr>
        <p:grpSpPr>
          <a:xfrm>
            <a:off x="5938852" y="2235085"/>
            <a:ext cx="611269" cy="643168"/>
            <a:chOff x="5838825" y="2163636"/>
            <a:chExt cx="745449" cy="784351"/>
          </a:xfrm>
        </p:grpSpPr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10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8825" y="2163636"/>
              <a:ext cx="745449" cy="784351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8459" y="2407340"/>
              <a:ext cx="388256" cy="38825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テキスト ボックス 3"/>
          <p:cNvSpPr txBox="1"/>
          <p:nvPr/>
        </p:nvSpPr>
        <p:spPr>
          <a:xfrm>
            <a:off x="453333" y="6161269"/>
            <a:ext cx="8311618" cy="584776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/>
              <a:t>Kyoto University Academic Cloud Environment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950323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598071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まとめにかえて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A </a:t>
            </a:r>
            <a:r>
              <a:rPr lang="en-US" altLang="ja-JP" dirty="0" smtClean="0"/>
              <a:t>Concluding Remark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46211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Screen Shot 2015-10-26 at 21.23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58" y="-1"/>
            <a:ext cx="8351284" cy="801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7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Screen Shot 2015-12-07 at 13.16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54900"/>
            <a:ext cx="8164985" cy="68580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9588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Screen Shot 2015-12-07 at 13.20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1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939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976563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Open and Transparent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39918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Three Layers View </a:t>
            </a:r>
            <a:br>
              <a:rPr kumimoji="1" lang="en-US" altLang="ja-JP" dirty="0" smtClean="0"/>
            </a:br>
            <a:r>
              <a:rPr kumimoji="1" lang="en-US" altLang="ja-JP" dirty="0" smtClean="0"/>
              <a:t>of Higher Educational Institutions</a:t>
            </a:r>
            <a:endParaRPr kumimoji="1" lang="ja-JP" altLang="en-US" dirty="0"/>
          </a:p>
        </p:txBody>
      </p:sp>
      <p:sp>
        <p:nvSpPr>
          <p:cNvPr id="5" name="Oval 2"/>
          <p:cNvSpPr>
            <a:spLocks noChangeArrowheads="1"/>
          </p:cNvSpPr>
          <p:nvPr/>
        </p:nvSpPr>
        <p:spPr bwMode="auto">
          <a:xfrm>
            <a:off x="2590800" y="1509713"/>
            <a:ext cx="3943350" cy="394335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tIns="2160000" bIns="0" anchor="b" anchorCtr="1">
            <a:prstTxWarp prst="textNoShape">
              <a:avLst/>
            </a:prstTxWarp>
          </a:bodyPr>
          <a:lstStyle/>
          <a:p>
            <a:endParaRPr lang="ja-JP" altLang="en-US" sz="2800">
              <a:solidFill>
                <a:srgbClr val="000000"/>
              </a:solidFill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3140075" y="2271713"/>
            <a:ext cx="2879725" cy="2413000"/>
            <a:chOff x="2143" y="1632"/>
            <a:chExt cx="1965" cy="1520"/>
          </a:xfrm>
        </p:grpSpPr>
        <p:sp>
          <p:nvSpPr>
            <p:cNvPr id="32" name="AutoShape 5"/>
            <p:cNvSpPr>
              <a:spLocks noChangeAspect="1" noChangeArrowheads="1"/>
            </p:cNvSpPr>
            <p:nvPr/>
          </p:nvSpPr>
          <p:spPr bwMode="auto">
            <a:xfrm>
              <a:off x="2143" y="1632"/>
              <a:ext cx="1965" cy="1519"/>
            </a:xfrm>
            <a:prstGeom prst="hexagon">
              <a:avLst>
                <a:gd name="adj" fmla="val 32340"/>
                <a:gd name="vf" fmla="val 115470"/>
              </a:avLst>
            </a:prstGeom>
            <a:solidFill>
              <a:srgbClr val="CCFF66"/>
            </a:solidFill>
            <a:ln w="2222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3" name="Line 6"/>
            <p:cNvSpPr>
              <a:spLocks noChangeShapeType="1"/>
            </p:cNvSpPr>
            <p:nvPr/>
          </p:nvSpPr>
          <p:spPr bwMode="auto">
            <a:xfrm>
              <a:off x="2143" y="2392"/>
              <a:ext cx="1965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4" name="Line 7"/>
            <p:cNvSpPr>
              <a:spLocks noChangeShapeType="1"/>
            </p:cNvSpPr>
            <p:nvPr/>
          </p:nvSpPr>
          <p:spPr bwMode="auto">
            <a:xfrm>
              <a:off x="3068" y="2400"/>
              <a:ext cx="481" cy="74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5" name="Line 8"/>
            <p:cNvSpPr>
              <a:spLocks noChangeShapeType="1"/>
            </p:cNvSpPr>
            <p:nvPr/>
          </p:nvSpPr>
          <p:spPr bwMode="auto">
            <a:xfrm>
              <a:off x="2675" y="1632"/>
              <a:ext cx="468" cy="79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" name="Line 9"/>
            <p:cNvSpPr>
              <a:spLocks noChangeShapeType="1"/>
            </p:cNvSpPr>
            <p:nvPr/>
          </p:nvSpPr>
          <p:spPr bwMode="auto">
            <a:xfrm flipH="1">
              <a:off x="3111" y="1635"/>
              <a:ext cx="468" cy="76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7" name="Line 10"/>
            <p:cNvSpPr>
              <a:spLocks noChangeShapeType="1"/>
            </p:cNvSpPr>
            <p:nvPr/>
          </p:nvSpPr>
          <p:spPr bwMode="auto">
            <a:xfrm flipH="1">
              <a:off x="2637" y="2384"/>
              <a:ext cx="483" cy="76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970338" y="4328027"/>
            <a:ext cx="1219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000" dirty="0" smtClean="0">
                <a:solidFill>
                  <a:srgbClr val="000000"/>
                </a:solidFill>
              </a:rPr>
              <a:t>Research</a:t>
            </a:r>
            <a:endParaRPr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3911069" y="2178575"/>
            <a:ext cx="13403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000" dirty="0" smtClean="0">
                <a:solidFill>
                  <a:srgbClr val="000000"/>
                </a:solidFill>
              </a:rPr>
              <a:t>Education</a:t>
            </a:r>
            <a:endParaRPr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 rot="3423181">
            <a:off x="4781394" y="2683900"/>
            <a:ext cx="13716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600" dirty="0" smtClean="0">
                <a:solidFill>
                  <a:srgbClr val="000000"/>
                </a:solidFill>
              </a:rPr>
              <a:t>Technology</a:t>
            </a:r>
            <a:br>
              <a:rPr lang="en-US" altLang="ja-JP" sz="1600" dirty="0" smtClean="0">
                <a:solidFill>
                  <a:srgbClr val="000000"/>
                </a:solidFill>
              </a:rPr>
            </a:br>
            <a:r>
              <a:rPr lang="en-US" altLang="ja-JP" sz="1600" dirty="0" smtClean="0">
                <a:solidFill>
                  <a:srgbClr val="000000"/>
                </a:solidFill>
              </a:rPr>
              <a:t>Transfer</a:t>
            </a:r>
            <a:endParaRPr lang="ja-JP" altLang="en-US" sz="1600" dirty="0">
              <a:solidFill>
                <a:srgbClr val="000000"/>
              </a:solidFill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 rot="14233158">
            <a:off x="3224467" y="3679593"/>
            <a:ext cx="108267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600" dirty="0" smtClean="0">
                <a:solidFill>
                  <a:srgbClr val="000000"/>
                </a:solidFill>
              </a:rPr>
              <a:t>Intentional</a:t>
            </a:r>
            <a:br>
              <a:rPr lang="en-US" altLang="ja-JP" sz="1600" dirty="0" smtClean="0">
                <a:solidFill>
                  <a:srgbClr val="000000"/>
                </a:solidFill>
              </a:rPr>
            </a:br>
            <a:r>
              <a:rPr lang="en-US" altLang="ja-JP" sz="1600" dirty="0" smtClean="0">
                <a:solidFill>
                  <a:srgbClr val="000000"/>
                </a:solidFill>
              </a:rPr>
              <a:t>Relations</a:t>
            </a:r>
            <a:endParaRPr lang="ja-JP" altLang="en-US" sz="1600" dirty="0">
              <a:solidFill>
                <a:srgbClr val="000000"/>
              </a:solidFill>
            </a:endParaRP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 rot="7361783">
            <a:off x="4749862" y="3852863"/>
            <a:ext cx="1371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600" dirty="0" smtClean="0">
                <a:solidFill>
                  <a:srgbClr val="000000"/>
                </a:solidFill>
              </a:rPr>
              <a:t>Management</a:t>
            </a:r>
            <a:endParaRPr lang="ja-JP" altLang="en-US" sz="1600" dirty="0">
              <a:solidFill>
                <a:srgbClr val="000000"/>
              </a:solidFill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 rot="18132514">
            <a:off x="3035389" y="2725481"/>
            <a:ext cx="13716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600" dirty="0" err="1" smtClean="0">
                <a:solidFill>
                  <a:srgbClr val="000000"/>
                </a:solidFill>
              </a:rPr>
              <a:t>Administ</a:t>
            </a:r>
            <a:r>
              <a:rPr lang="en-US" altLang="ja-JP" sz="1600" dirty="0" smtClean="0">
                <a:solidFill>
                  <a:srgbClr val="000000"/>
                </a:solidFill>
              </a:rPr>
              <a:t>-</a:t>
            </a:r>
            <a:br>
              <a:rPr lang="en-US" altLang="ja-JP" sz="1600" dirty="0" smtClean="0">
                <a:solidFill>
                  <a:srgbClr val="000000"/>
                </a:solidFill>
              </a:rPr>
            </a:br>
            <a:r>
              <a:rPr lang="en-US" altLang="ja-JP" sz="1600" dirty="0" smtClean="0">
                <a:solidFill>
                  <a:srgbClr val="000000"/>
                </a:solidFill>
              </a:rPr>
              <a:t>rations</a:t>
            </a:r>
            <a:endParaRPr lang="ja-JP" altLang="en-US" sz="1600" dirty="0">
              <a:solidFill>
                <a:srgbClr val="000000"/>
              </a:solidFill>
            </a:endParaRP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3886200" y="2786063"/>
            <a:ext cx="1371600" cy="1371600"/>
          </a:xfrm>
          <a:prstGeom prst="ellipse">
            <a:avLst/>
          </a:prstGeom>
          <a:solidFill>
            <a:srgbClr val="FFFF00"/>
          </a:solidFill>
          <a:ln w="22225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2400" dirty="0" smtClean="0">
                <a:solidFill>
                  <a:srgbClr val="000000"/>
                </a:solidFill>
              </a:rPr>
              <a:t>Student</a:t>
            </a:r>
            <a:br>
              <a:rPr lang="en-US" altLang="ja-JP" sz="2400" dirty="0" smtClean="0">
                <a:solidFill>
                  <a:srgbClr val="000000"/>
                </a:solidFill>
              </a:rPr>
            </a:br>
            <a:r>
              <a:rPr lang="en-US" altLang="ja-JP" sz="2400" dirty="0" smtClean="0">
                <a:solidFill>
                  <a:srgbClr val="000000"/>
                </a:solidFill>
              </a:rPr>
              <a:t>Faculty</a:t>
            </a:r>
            <a:br>
              <a:rPr lang="en-US" altLang="ja-JP" sz="2400" dirty="0" smtClean="0">
                <a:solidFill>
                  <a:srgbClr val="000000"/>
                </a:solidFill>
              </a:rPr>
            </a:br>
            <a:r>
              <a:rPr lang="en-US" altLang="ja-JP" sz="2400" dirty="0" smtClean="0">
                <a:solidFill>
                  <a:srgbClr val="000000"/>
                </a:solidFill>
              </a:rPr>
              <a:t>Staff</a:t>
            </a:r>
            <a:endParaRPr lang="ja-JP" altLang="en-US" sz="2400" dirty="0">
              <a:solidFill>
                <a:srgbClr val="000000"/>
              </a:solidFill>
            </a:endParaRPr>
          </a:p>
        </p:txBody>
      </p:sp>
      <p:grpSp>
        <p:nvGrpSpPr>
          <p:cNvPr id="14" name="Group 18"/>
          <p:cNvGrpSpPr>
            <a:grpSpLocks/>
          </p:cNvGrpSpPr>
          <p:nvPr/>
        </p:nvGrpSpPr>
        <p:grpSpPr bwMode="auto">
          <a:xfrm>
            <a:off x="5274593" y="3532192"/>
            <a:ext cx="2405348" cy="573088"/>
            <a:chOff x="3599" y="2426"/>
            <a:chExt cx="1642" cy="361"/>
          </a:xfrm>
        </p:grpSpPr>
        <p:cxnSp>
          <p:nvCxnSpPr>
            <p:cNvPr id="30" name="AutoShape 20"/>
            <p:cNvCxnSpPr>
              <a:cxnSpLocks noChangeShapeType="1"/>
            </p:cNvCxnSpPr>
            <p:nvPr/>
          </p:nvCxnSpPr>
          <p:spPr bwMode="auto">
            <a:xfrm rot="10800000">
              <a:off x="3599" y="2426"/>
              <a:ext cx="1009" cy="251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31" name="AutoShape 21"/>
            <p:cNvSpPr>
              <a:spLocks noChangeArrowheads="1"/>
            </p:cNvSpPr>
            <p:nvPr/>
          </p:nvSpPr>
          <p:spPr bwMode="auto">
            <a:xfrm>
              <a:off x="4521" y="2544"/>
              <a:ext cx="720" cy="243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36000" rIns="0" bIns="36000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ja-JP" dirty="0" smtClean="0">
                  <a:solidFill>
                    <a:srgbClr val="000000"/>
                  </a:solidFill>
                </a:rPr>
                <a:t>People</a:t>
              </a:r>
              <a:endParaRPr lang="ja-JP" alt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5" name="Group 22"/>
          <p:cNvGrpSpPr>
            <a:grpSpLocks/>
          </p:cNvGrpSpPr>
          <p:nvPr/>
        </p:nvGrpSpPr>
        <p:grpSpPr bwMode="auto">
          <a:xfrm>
            <a:off x="1230634" y="2154240"/>
            <a:ext cx="2265663" cy="744538"/>
            <a:chOff x="840" y="1558"/>
            <a:chExt cx="1546" cy="469"/>
          </a:xfrm>
        </p:grpSpPr>
        <p:cxnSp>
          <p:nvCxnSpPr>
            <p:cNvPr id="28" name="AutoShape 23"/>
            <p:cNvCxnSpPr>
              <a:cxnSpLocks noChangeShapeType="1"/>
            </p:cNvCxnSpPr>
            <p:nvPr/>
          </p:nvCxnSpPr>
          <p:spPr bwMode="auto">
            <a:xfrm>
              <a:off x="1680" y="1623"/>
              <a:ext cx="706" cy="404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29" name="AutoShape 25"/>
            <p:cNvSpPr>
              <a:spLocks noChangeArrowheads="1"/>
            </p:cNvSpPr>
            <p:nvPr/>
          </p:nvSpPr>
          <p:spPr bwMode="auto">
            <a:xfrm>
              <a:off x="840" y="1558"/>
              <a:ext cx="1008" cy="243"/>
            </a:xfrm>
            <a:prstGeom prst="roundRect">
              <a:avLst>
                <a:gd name="adj" fmla="val 50000"/>
              </a:avLst>
            </a:prstGeom>
            <a:solidFill>
              <a:srgbClr val="F79646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36000" rIns="0" bIns="36000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ja-JP" dirty="0" smtClean="0">
                  <a:solidFill>
                    <a:srgbClr val="000000"/>
                  </a:solidFill>
                </a:rPr>
                <a:t>Activity</a:t>
              </a:r>
              <a:endParaRPr lang="ja-JP" alt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6" name="Group 26"/>
          <p:cNvGrpSpPr>
            <a:grpSpLocks/>
          </p:cNvGrpSpPr>
          <p:nvPr/>
        </p:nvGrpSpPr>
        <p:grpSpPr bwMode="auto">
          <a:xfrm>
            <a:off x="1303948" y="4556132"/>
            <a:ext cx="1864205" cy="955676"/>
            <a:chOff x="764" y="3071"/>
            <a:chExt cx="1272" cy="602"/>
          </a:xfrm>
        </p:grpSpPr>
        <p:cxnSp>
          <p:nvCxnSpPr>
            <p:cNvPr id="26" name="AutoShape 29"/>
            <p:cNvCxnSpPr>
              <a:cxnSpLocks noChangeShapeType="1"/>
              <a:endCxn id="5" idx="3"/>
            </p:cNvCxnSpPr>
            <p:nvPr/>
          </p:nvCxnSpPr>
          <p:spPr bwMode="auto">
            <a:xfrm flipV="1">
              <a:off x="1704" y="3071"/>
              <a:ext cx="332" cy="271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27" name="AutoShape 28"/>
            <p:cNvSpPr>
              <a:spLocks noChangeArrowheads="1"/>
            </p:cNvSpPr>
            <p:nvPr/>
          </p:nvSpPr>
          <p:spPr bwMode="auto">
            <a:xfrm>
              <a:off x="764" y="3430"/>
              <a:ext cx="1056" cy="243"/>
            </a:xfrm>
            <a:prstGeom prst="roundRect">
              <a:avLst>
                <a:gd name="adj" fmla="val 50000"/>
              </a:avLst>
            </a:prstGeom>
            <a:solidFill>
              <a:srgbClr val="F79646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36000" rIns="0" bIns="36000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ja-JP" dirty="0" smtClean="0">
                  <a:solidFill>
                    <a:srgbClr val="000000"/>
                  </a:solidFill>
                </a:rPr>
                <a:t>Infrastructure</a:t>
              </a:r>
              <a:endParaRPr lang="ja-JP" alt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17" name="Text Box 30"/>
          <p:cNvSpPr txBox="1">
            <a:spLocks noChangeArrowheads="1"/>
          </p:cNvSpPr>
          <p:nvPr/>
        </p:nvSpPr>
        <p:spPr bwMode="auto">
          <a:xfrm>
            <a:off x="3582988" y="1814513"/>
            <a:ext cx="1055687" cy="3476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0" tIns="36000" rIns="0" bIns="360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>
                <a:solidFill>
                  <a:srgbClr val="000000"/>
                </a:solidFill>
              </a:rPr>
              <a:t>Campus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4641850" y="1814513"/>
            <a:ext cx="1055688" cy="3476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0" tIns="36000" rIns="0" bIns="36000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dirty="0" smtClean="0">
                <a:solidFill>
                  <a:srgbClr val="000000"/>
                </a:solidFill>
              </a:rPr>
              <a:t>Classroom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19" name="Text Box 32"/>
          <p:cNvSpPr txBox="1">
            <a:spLocks noChangeArrowheads="1"/>
          </p:cNvSpPr>
          <p:nvPr/>
        </p:nvSpPr>
        <p:spPr bwMode="auto">
          <a:xfrm>
            <a:off x="5310718" y="2280179"/>
            <a:ext cx="1054100" cy="3476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0" tIns="36000" rIns="0" bIns="36000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dirty="0" smtClean="0">
                <a:solidFill>
                  <a:srgbClr val="000000"/>
                </a:solidFill>
              </a:rPr>
              <a:t>Facility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20" name="Text Box 33"/>
          <p:cNvSpPr txBox="1">
            <a:spLocks noChangeArrowheads="1"/>
          </p:cNvSpPr>
          <p:nvPr/>
        </p:nvSpPr>
        <p:spPr bwMode="auto">
          <a:xfrm>
            <a:off x="4613274" y="4726514"/>
            <a:ext cx="1054100" cy="626701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0" tIns="36000" rIns="0" bIns="360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>
                <a:solidFill>
                  <a:srgbClr val="000000"/>
                </a:solidFill>
              </a:rPr>
              <a:t>Water &amp; sewage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21" name="Text Box 34"/>
          <p:cNvSpPr txBox="1">
            <a:spLocks noChangeArrowheads="1"/>
          </p:cNvSpPr>
          <p:nvPr/>
        </p:nvSpPr>
        <p:spPr bwMode="auto">
          <a:xfrm>
            <a:off x="3582988" y="4786313"/>
            <a:ext cx="1055687" cy="3476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0" tIns="36000" rIns="0" bIns="360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>
                <a:solidFill>
                  <a:srgbClr val="000000"/>
                </a:solidFill>
              </a:rPr>
              <a:t>Electricity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22" name="Text Box 35"/>
          <p:cNvSpPr txBox="1">
            <a:spLocks noChangeArrowheads="1"/>
          </p:cNvSpPr>
          <p:nvPr/>
        </p:nvSpPr>
        <p:spPr bwMode="auto">
          <a:xfrm>
            <a:off x="5275263" y="4329113"/>
            <a:ext cx="1055687" cy="3476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0" tIns="36000" rIns="0" bIns="36000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dirty="0" smtClean="0">
                <a:solidFill>
                  <a:srgbClr val="000000"/>
                </a:solidFill>
              </a:rPr>
              <a:t>Gas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23" name="Text Box 36"/>
          <p:cNvSpPr txBox="1">
            <a:spLocks noChangeArrowheads="1"/>
          </p:cNvSpPr>
          <p:nvPr/>
        </p:nvSpPr>
        <p:spPr bwMode="auto">
          <a:xfrm>
            <a:off x="2590800" y="4252913"/>
            <a:ext cx="1208088" cy="34970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0" tIns="36000" rIns="0" bIns="36000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dirty="0" smtClean="0">
                <a:solidFill>
                  <a:srgbClr val="000000"/>
                </a:solidFill>
              </a:rPr>
              <a:t>Regulations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24" name="Text Box 37"/>
          <p:cNvSpPr txBox="1">
            <a:spLocks noChangeArrowheads="1"/>
          </p:cNvSpPr>
          <p:nvPr/>
        </p:nvSpPr>
        <p:spPr bwMode="auto">
          <a:xfrm>
            <a:off x="5627688" y="3795713"/>
            <a:ext cx="1054100" cy="3476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0" tIns="36000" rIns="0" bIns="36000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dirty="0">
                <a:solidFill>
                  <a:srgbClr val="000000"/>
                </a:solidFill>
              </a:rPr>
              <a:t>IT</a:t>
            </a:r>
          </a:p>
        </p:txBody>
      </p:sp>
      <p:sp>
        <p:nvSpPr>
          <p:cNvPr id="25" name="Text Box 38"/>
          <p:cNvSpPr txBox="1">
            <a:spLocks noChangeArrowheads="1"/>
          </p:cNvSpPr>
          <p:nvPr/>
        </p:nvSpPr>
        <p:spPr bwMode="auto">
          <a:xfrm>
            <a:off x="2277133" y="3687825"/>
            <a:ext cx="1054100" cy="3476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0" tIns="36000" rIns="0" bIns="36000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dirty="0" smtClean="0">
                <a:solidFill>
                  <a:srgbClr val="000000"/>
                </a:solidFill>
              </a:rPr>
              <a:t>Security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38" name="角丸四角形 37"/>
          <p:cNvSpPr/>
          <p:nvPr/>
        </p:nvSpPr>
        <p:spPr>
          <a:xfrm>
            <a:off x="346344" y="5930392"/>
            <a:ext cx="8480173" cy="770098"/>
          </a:xfrm>
          <a:prstGeom prst="roundRect">
            <a:avLst>
              <a:gd name="adj" fmla="val 2254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altLang="ja-JP" sz="2800" dirty="0" smtClean="0">
                <a:solidFill>
                  <a:schemeClr val="tx1"/>
                </a:solidFill>
              </a:rPr>
              <a:t>How can we support these through the effective ICT use?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707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cs typeface="ＭＳ Ｐゴシック" pitchFamily="-29" charset="-128"/>
              </a:rPr>
              <a:t>During the Network &amp; Web Era</a:t>
            </a:r>
            <a:endParaRPr lang="ja-JP" altLang="en-US" dirty="0" smtClean="0">
              <a:cs typeface="ＭＳ Ｐゴシック" pitchFamily="-29" charset="-128"/>
            </a:endParaRPr>
          </a:p>
        </p:txBody>
      </p:sp>
      <p:sp>
        <p:nvSpPr>
          <p:cNvPr id="38" name="爆発 1 37"/>
          <p:cNvSpPr/>
          <p:nvPr/>
        </p:nvSpPr>
        <p:spPr bwMode="auto">
          <a:xfrm>
            <a:off x="1905000" y="1320800"/>
            <a:ext cx="1703388" cy="914400"/>
          </a:xfrm>
          <a:prstGeom prst="irregularSeal1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altLang="ja-JP" sz="1400" dirty="0" smtClean="0"/>
              <a:t>Reachability</a:t>
            </a:r>
            <a:endParaRPr lang="ja-JP" altLang="en-US" sz="1400" dirty="0"/>
          </a:p>
        </p:txBody>
      </p:sp>
      <p:sp>
        <p:nvSpPr>
          <p:cNvPr id="39" name="爆発 1 38"/>
          <p:cNvSpPr/>
          <p:nvPr/>
        </p:nvSpPr>
        <p:spPr bwMode="auto">
          <a:xfrm>
            <a:off x="3962400" y="1320800"/>
            <a:ext cx="2057400" cy="914400"/>
          </a:xfrm>
          <a:prstGeom prst="irregularSeal1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altLang="ja-JP" sz="1400" dirty="0" err="1" smtClean="0"/>
              <a:t>Participatability</a:t>
            </a:r>
            <a:endParaRPr lang="ja-JP" altLang="en-US" sz="1400" dirty="0"/>
          </a:p>
        </p:txBody>
      </p:sp>
      <p:sp>
        <p:nvSpPr>
          <p:cNvPr id="35" name="フリーフォーム 34"/>
          <p:cNvSpPr/>
          <p:nvPr/>
        </p:nvSpPr>
        <p:spPr>
          <a:xfrm flipV="1">
            <a:off x="914398" y="5999906"/>
            <a:ext cx="4213083" cy="706200"/>
          </a:xfrm>
          <a:custGeom>
            <a:avLst/>
            <a:gdLst>
              <a:gd name="connsiteX0" fmla="*/ 0 w 8255683"/>
              <a:gd name="connsiteY0" fmla="*/ 4883183 h 4926017"/>
              <a:gd name="connsiteX1" fmla="*/ 2812376 w 8255683"/>
              <a:gd name="connsiteY1" fmla="*/ 4641291 h 4926017"/>
              <a:gd name="connsiteX2" fmla="*/ 6002758 w 8255683"/>
              <a:gd name="connsiteY2" fmla="*/ 3174825 h 4926017"/>
              <a:gd name="connsiteX3" fmla="*/ 8255683 w 8255683"/>
              <a:gd name="connsiteY3" fmla="*/ 0 h 4926017"/>
              <a:gd name="connsiteX0" fmla="*/ 0 w 8255683"/>
              <a:gd name="connsiteY0" fmla="*/ 4883183 h 4961626"/>
              <a:gd name="connsiteX1" fmla="*/ 2812376 w 8255683"/>
              <a:gd name="connsiteY1" fmla="*/ 4641291 h 4961626"/>
              <a:gd name="connsiteX2" fmla="*/ 3727701 w 8255683"/>
              <a:gd name="connsiteY2" fmla="*/ 4717215 h 4961626"/>
              <a:gd name="connsiteX3" fmla="*/ 6002758 w 8255683"/>
              <a:gd name="connsiteY3" fmla="*/ 3174825 h 4961626"/>
              <a:gd name="connsiteX4" fmla="*/ 8255683 w 8255683"/>
              <a:gd name="connsiteY4" fmla="*/ 0 h 4961626"/>
              <a:gd name="connsiteX0" fmla="*/ 0 w 8255683"/>
              <a:gd name="connsiteY0" fmla="*/ 4883183 h 4883183"/>
              <a:gd name="connsiteX1" fmla="*/ 3727701 w 8255683"/>
              <a:gd name="connsiteY1" fmla="*/ 4717215 h 4883183"/>
              <a:gd name="connsiteX2" fmla="*/ 6002758 w 8255683"/>
              <a:gd name="connsiteY2" fmla="*/ 3174825 h 4883183"/>
              <a:gd name="connsiteX3" fmla="*/ 8255683 w 8255683"/>
              <a:gd name="connsiteY3" fmla="*/ 0 h 4883183"/>
              <a:gd name="connsiteX0" fmla="*/ 0 w 8255683"/>
              <a:gd name="connsiteY0" fmla="*/ 4883183 h 4883183"/>
              <a:gd name="connsiteX1" fmla="*/ 2813301 w 8255683"/>
              <a:gd name="connsiteY1" fmla="*/ 4717215 h 4883183"/>
              <a:gd name="connsiteX2" fmla="*/ 6002758 w 8255683"/>
              <a:gd name="connsiteY2" fmla="*/ 3174825 h 4883183"/>
              <a:gd name="connsiteX3" fmla="*/ 8255683 w 8255683"/>
              <a:gd name="connsiteY3" fmla="*/ 0 h 4883183"/>
              <a:gd name="connsiteX0" fmla="*/ 0 w 8255683"/>
              <a:gd name="connsiteY0" fmla="*/ 4883183 h 4886838"/>
              <a:gd name="connsiteX1" fmla="*/ 2813301 w 8255683"/>
              <a:gd name="connsiteY1" fmla="*/ 4717215 h 4886838"/>
              <a:gd name="connsiteX2" fmla="*/ 6002758 w 8255683"/>
              <a:gd name="connsiteY2" fmla="*/ 3174825 h 4886838"/>
              <a:gd name="connsiteX3" fmla="*/ 8255683 w 8255683"/>
              <a:gd name="connsiteY3" fmla="*/ 0 h 4886838"/>
              <a:gd name="connsiteX0" fmla="*/ 0 w 8255683"/>
              <a:gd name="connsiteY0" fmla="*/ 4883183 h 4886838"/>
              <a:gd name="connsiteX1" fmla="*/ 2813301 w 8255683"/>
              <a:gd name="connsiteY1" fmla="*/ 4717215 h 4886838"/>
              <a:gd name="connsiteX2" fmla="*/ 6002758 w 8255683"/>
              <a:gd name="connsiteY2" fmla="*/ 3174825 h 4886838"/>
              <a:gd name="connsiteX3" fmla="*/ 8255683 w 8255683"/>
              <a:gd name="connsiteY3" fmla="*/ 0 h 4886838"/>
              <a:gd name="connsiteX0" fmla="*/ 0 w 8255683"/>
              <a:gd name="connsiteY0" fmla="*/ 4883183 h 4886838"/>
              <a:gd name="connsiteX1" fmla="*/ 2813301 w 8255683"/>
              <a:gd name="connsiteY1" fmla="*/ 4717215 h 4886838"/>
              <a:gd name="connsiteX2" fmla="*/ 6002758 w 8255683"/>
              <a:gd name="connsiteY2" fmla="*/ 3174825 h 4886838"/>
              <a:gd name="connsiteX3" fmla="*/ 8255683 w 8255683"/>
              <a:gd name="connsiteY3" fmla="*/ 0 h 4886838"/>
              <a:gd name="connsiteX0" fmla="*/ 0 w 8255683"/>
              <a:gd name="connsiteY0" fmla="*/ 4883183 h 4883183"/>
              <a:gd name="connsiteX1" fmla="*/ 2813301 w 8255683"/>
              <a:gd name="connsiteY1" fmla="*/ 4717215 h 4883183"/>
              <a:gd name="connsiteX2" fmla="*/ 6002758 w 8255683"/>
              <a:gd name="connsiteY2" fmla="*/ 3174825 h 4883183"/>
              <a:gd name="connsiteX3" fmla="*/ 8255683 w 8255683"/>
              <a:gd name="connsiteY3" fmla="*/ 0 h 4883183"/>
              <a:gd name="connsiteX0" fmla="*/ 0 w 8255683"/>
              <a:gd name="connsiteY0" fmla="*/ 4883183 h 4883183"/>
              <a:gd name="connsiteX1" fmla="*/ 2837113 w 8255683"/>
              <a:gd name="connsiteY1" fmla="*/ 4538547 h 4883183"/>
              <a:gd name="connsiteX2" fmla="*/ 6002758 w 8255683"/>
              <a:gd name="connsiteY2" fmla="*/ 3174825 h 4883183"/>
              <a:gd name="connsiteX3" fmla="*/ 8255683 w 8255683"/>
              <a:gd name="connsiteY3" fmla="*/ 0 h 4883183"/>
              <a:gd name="connsiteX0" fmla="*/ 0 w 8255683"/>
              <a:gd name="connsiteY0" fmla="*/ 4883183 h 4883183"/>
              <a:gd name="connsiteX1" fmla="*/ 2837113 w 8255683"/>
              <a:gd name="connsiteY1" fmla="*/ 4538547 h 4883183"/>
              <a:gd name="connsiteX2" fmla="*/ 6002758 w 8255683"/>
              <a:gd name="connsiteY2" fmla="*/ 3174825 h 4883183"/>
              <a:gd name="connsiteX3" fmla="*/ 8255683 w 8255683"/>
              <a:gd name="connsiteY3" fmla="*/ 0 h 4883183"/>
              <a:gd name="connsiteX0" fmla="*/ 0 w 8255683"/>
              <a:gd name="connsiteY0" fmla="*/ 4883183 h 4883183"/>
              <a:gd name="connsiteX1" fmla="*/ 2837113 w 8255683"/>
              <a:gd name="connsiteY1" fmla="*/ 4538547 h 4883183"/>
              <a:gd name="connsiteX2" fmla="*/ 6002758 w 8255683"/>
              <a:gd name="connsiteY2" fmla="*/ 3174825 h 4883183"/>
              <a:gd name="connsiteX3" fmla="*/ 8255683 w 8255683"/>
              <a:gd name="connsiteY3" fmla="*/ 0 h 4883183"/>
              <a:gd name="connsiteX0" fmla="*/ 0 w 8255683"/>
              <a:gd name="connsiteY0" fmla="*/ 4883183 h 4883183"/>
              <a:gd name="connsiteX1" fmla="*/ 2837113 w 8255683"/>
              <a:gd name="connsiteY1" fmla="*/ 3319347 h 4883183"/>
              <a:gd name="connsiteX2" fmla="*/ 6002758 w 8255683"/>
              <a:gd name="connsiteY2" fmla="*/ 3174825 h 4883183"/>
              <a:gd name="connsiteX3" fmla="*/ 8255683 w 8255683"/>
              <a:gd name="connsiteY3" fmla="*/ 0 h 4883183"/>
              <a:gd name="connsiteX0" fmla="*/ 457784 w 8713467"/>
              <a:gd name="connsiteY0" fmla="*/ 4883183 h 5142954"/>
              <a:gd name="connsiteX1" fmla="*/ 472852 w 8713467"/>
              <a:gd name="connsiteY1" fmla="*/ 4882315 h 5142954"/>
              <a:gd name="connsiteX2" fmla="*/ 3294897 w 8713467"/>
              <a:gd name="connsiteY2" fmla="*/ 3319347 h 5142954"/>
              <a:gd name="connsiteX3" fmla="*/ 6460542 w 8713467"/>
              <a:gd name="connsiteY3" fmla="*/ 3174825 h 5142954"/>
              <a:gd name="connsiteX4" fmla="*/ 8713467 w 8713467"/>
              <a:gd name="connsiteY4" fmla="*/ 0 h 5142954"/>
              <a:gd name="connsiteX0" fmla="*/ 457784 w 8713467"/>
              <a:gd name="connsiteY0" fmla="*/ 4883183 h 5142954"/>
              <a:gd name="connsiteX1" fmla="*/ 472852 w 8713467"/>
              <a:gd name="connsiteY1" fmla="*/ 4882315 h 5142954"/>
              <a:gd name="connsiteX2" fmla="*/ 3294897 w 8713467"/>
              <a:gd name="connsiteY2" fmla="*/ 3319347 h 5142954"/>
              <a:gd name="connsiteX3" fmla="*/ 6460542 w 8713467"/>
              <a:gd name="connsiteY3" fmla="*/ 3174825 h 5142954"/>
              <a:gd name="connsiteX4" fmla="*/ 8713467 w 8713467"/>
              <a:gd name="connsiteY4" fmla="*/ 0 h 5142954"/>
              <a:gd name="connsiteX0" fmla="*/ 457784 w 8713467"/>
              <a:gd name="connsiteY0" fmla="*/ 4883183 h 5142954"/>
              <a:gd name="connsiteX1" fmla="*/ 472852 w 8713467"/>
              <a:gd name="connsiteY1" fmla="*/ 4882315 h 5142954"/>
              <a:gd name="connsiteX2" fmla="*/ 3294897 w 8713467"/>
              <a:gd name="connsiteY2" fmla="*/ 3319347 h 5142954"/>
              <a:gd name="connsiteX3" fmla="*/ 6460542 w 8713467"/>
              <a:gd name="connsiteY3" fmla="*/ 3174825 h 5142954"/>
              <a:gd name="connsiteX4" fmla="*/ 6467252 w 8713467"/>
              <a:gd name="connsiteY4" fmla="*/ 1643814 h 5142954"/>
              <a:gd name="connsiteX5" fmla="*/ 8713467 w 8713467"/>
              <a:gd name="connsiteY5" fmla="*/ 0 h 5142954"/>
              <a:gd name="connsiteX0" fmla="*/ 457784 w 8713467"/>
              <a:gd name="connsiteY0" fmla="*/ 4883183 h 5142954"/>
              <a:gd name="connsiteX1" fmla="*/ 472852 w 8713467"/>
              <a:gd name="connsiteY1" fmla="*/ 4882315 h 5142954"/>
              <a:gd name="connsiteX2" fmla="*/ 3294897 w 8713467"/>
              <a:gd name="connsiteY2" fmla="*/ 3319347 h 5142954"/>
              <a:gd name="connsiteX3" fmla="*/ 6467252 w 8713467"/>
              <a:gd name="connsiteY3" fmla="*/ 1643814 h 5142954"/>
              <a:gd name="connsiteX4" fmla="*/ 8713467 w 8713467"/>
              <a:gd name="connsiteY4" fmla="*/ 0 h 5142954"/>
              <a:gd name="connsiteX0" fmla="*/ 457784 w 8713467"/>
              <a:gd name="connsiteY0" fmla="*/ 4883183 h 5142954"/>
              <a:gd name="connsiteX1" fmla="*/ 472852 w 8713467"/>
              <a:gd name="connsiteY1" fmla="*/ 4882315 h 5142954"/>
              <a:gd name="connsiteX2" fmla="*/ 3294897 w 8713467"/>
              <a:gd name="connsiteY2" fmla="*/ 3319347 h 5142954"/>
              <a:gd name="connsiteX3" fmla="*/ 6467252 w 8713467"/>
              <a:gd name="connsiteY3" fmla="*/ 1643814 h 5142954"/>
              <a:gd name="connsiteX4" fmla="*/ 8713467 w 8713467"/>
              <a:gd name="connsiteY4" fmla="*/ 0 h 5142954"/>
              <a:gd name="connsiteX0" fmla="*/ 457784 w 8713467"/>
              <a:gd name="connsiteY0" fmla="*/ 4883183 h 5142954"/>
              <a:gd name="connsiteX1" fmla="*/ 472852 w 8713467"/>
              <a:gd name="connsiteY1" fmla="*/ 4882315 h 5142954"/>
              <a:gd name="connsiteX2" fmla="*/ 3294897 w 8713467"/>
              <a:gd name="connsiteY2" fmla="*/ 3319347 h 5142954"/>
              <a:gd name="connsiteX3" fmla="*/ 6467252 w 8713467"/>
              <a:gd name="connsiteY3" fmla="*/ 1643814 h 5142954"/>
              <a:gd name="connsiteX4" fmla="*/ 8713467 w 8713467"/>
              <a:gd name="connsiteY4" fmla="*/ 0 h 5142954"/>
              <a:gd name="connsiteX0" fmla="*/ 457784 w 8713467"/>
              <a:gd name="connsiteY0" fmla="*/ 4883183 h 5142954"/>
              <a:gd name="connsiteX1" fmla="*/ 472852 w 8713467"/>
              <a:gd name="connsiteY1" fmla="*/ 4882315 h 5142954"/>
              <a:gd name="connsiteX2" fmla="*/ 3294897 w 8713467"/>
              <a:gd name="connsiteY2" fmla="*/ 3319347 h 5142954"/>
              <a:gd name="connsiteX3" fmla="*/ 6467252 w 8713467"/>
              <a:gd name="connsiteY3" fmla="*/ 1643814 h 5142954"/>
              <a:gd name="connsiteX4" fmla="*/ 8713467 w 8713467"/>
              <a:gd name="connsiteY4" fmla="*/ 0 h 5142954"/>
              <a:gd name="connsiteX0" fmla="*/ 457784 w 8713467"/>
              <a:gd name="connsiteY0" fmla="*/ 4883183 h 5142954"/>
              <a:gd name="connsiteX1" fmla="*/ 472852 w 8713467"/>
              <a:gd name="connsiteY1" fmla="*/ 4882315 h 5142954"/>
              <a:gd name="connsiteX2" fmla="*/ 3294897 w 8713467"/>
              <a:gd name="connsiteY2" fmla="*/ 3319347 h 5142954"/>
              <a:gd name="connsiteX3" fmla="*/ 6352952 w 8713467"/>
              <a:gd name="connsiteY3" fmla="*/ 2088314 h 5142954"/>
              <a:gd name="connsiteX4" fmla="*/ 6467252 w 8713467"/>
              <a:gd name="connsiteY4" fmla="*/ 1643814 h 5142954"/>
              <a:gd name="connsiteX5" fmla="*/ 8713467 w 8713467"/>
              <a:gd name="connsiteY5" fmla="*/ 0 h 5142954"/>
              <a:gd name="connsiteX0" fmla="*/ 457784 w 8713467"/>
              <a:gd name="connsiteY0" fmla="*/ 4883183 h 5142954"/>
              <a:gd name="connsiteX1" fmla="*/ 472852 w 8713467"/>
              <a:gd name="connsiteY1" fmla="*/ 4882315 h 5142954"/>
              <a:gd name="connsiteX2" fmla="*/ 6352952 w 8713467"/>
              <a:gd name="connsiteY2" fmla="*/ 2088314 h 5142954"/>
              <a:gd name="connsiteX3" fmla="*/ 6467252 w 8713467"/>
              <a:gd name="connsiteY3" fmla="*/ 1643814 h 5142954"/>
              <a:gd name="connsiteX4" fmla="*/ 8713467 w 8713467"/>
              <a:gd name="connsiteY4" fmla="*/ 0 h 5142954"/>
              <a:gd name="connsiteX0" fmla="*/ 457784 w 8713467"/>
              <a:gd name="connsiteY0" fmla="*/ 4883183 h 5142954"/>
              <a:gd name="connsiteX1" fmla="*/ 472852 w 8713467"/>
              <a:gd name="connsiteY1" fmla="*/ 4882315 h 5142954"/>
              <a:gd name="connsiteX2" fmla="*/ 6467252 w 8713467"/>
              <a:gd name="connsiteY2" fmla="*/ 1643814 h 5142954"/>
              <a:gd name="connsiteX3" fmla="*/ 8713467 w 8713467"/>
              <a:gd name="connsiteY3" fmla="*/ 0 h 5142954"/>
              <a:gd name="connsiteX0" fmla="*/ 457784 w 8713467"/>
              <a:gd name="connsiteY0" fmla="*/ 4883183 h 5142954"/>
              <a:gd name="connsiteX1" fmla="*/ 472852 w 8713467"/>
              <a:gd name="connsiteY1" fmla="*/ 4882315 h 5142954"/>
              <a:gd name="connsiteX2" fmla="*/ 3241452 w 8713467"/>
              <a:gd name="connsiteY2" fmla="*/ 3929814 h 5142954"/>
              <a:gd name="connsiteX3" fmla="*/ 6467252 w 8713467"/>
              <a:gd name="connsiteY3" fmla="*/ 1643814 h 5142954"/>
              <a:gd name="connsiteX4" fmla="*/ 8713467 w 8713467"/>
              <a:gd name="connsiteY4" fmla="*/ 0 h 5142954"/>
              <a:gd name="connsiteX0" fmla="*/ 457784 w 7113267"/>
              <a:gd name="connsiteY0" fmla="*/ 3816383 h 4076154"/>
              <a:gd name="connsiteX1" fmla="*/ 472852 w 7113267"/>
              <a:gd name="connsiteY1" fmla="*/ 3815515 h 4076154"/>
              <a:gd name="connsiteX2" fmla="*/ 3241452 w 7113267"/>
              <a:gd name="connsiteY2" fmla="*/ 2863014 h 4076154"/>
              <a:gd name="connsiteX3" fmla="*/ 6467252 w 7113267"/>
              <a:gd name="connsiteY3" fmla="*/ 577014 h 4076154"/>
              <a:gd name="connsiteX4" fmla="*/ 7113267 w 7113267"/>
              <a:gd name="connsiteY4" fmla="*/ 0 h 4076154"/>
              <a:gd name="connsiteX0" fmla="*/ 457784 w 6467252"/>
              <a:gd name="connsiteY0" fmla="*/ 3239369 h 3499140"/>
              <a:gd name="connsiteX1" fmla="*/ 472852 w 6467252"/>
              <a:gd name="connsiteY1" fmla="*/ 3238501 h 3499140"/>
              <a:gd name="connsiteX2" fmla="*/ 3241452 w 6467252"/>
              <a:gd name="connsiteY2" fmla="*/ 2286000 h 3499140"/>
              <a:gd name="connsiteX3" fmla="*/ 6467252 w 6467252"/>
              <a:gd name="connsiteY3" fmla="*/ 0 h 3499140"/>
              <a:gd name="connsiteX0" fmla="*/ 457784 w 6467252"/>
              <a:gd name="connsiteY0" fmla="*/ 3239369 h 3499140"/>
              <a:gd name="connsiteX1" fmla="*/ 472852 w 6467252"/>
              <a:gd name="connsiteY1" fmla="*/ 3238501 h 3499140"/>
              <a:gd name="connsiteX2" fmla="*/ 3241452 w 6467252"/>
              <a:gd name="connsiteY2" fmla="*/ 2286000 h 3499140"/>
              <a:gd name="connsiteX3" fmla="*/ 6467252 w 6467252"/>
              <a:gd name="connsiteY3" fmla="*/ 0 h 3499140"/>
              <a:gd name="connsiteX0" fmla="*/ 457784 w 6695852"/>
              <a:gd name="connsiteY0" fmla="*/ 3772769 h 4032540"/>
              <a:gd name="connsiteX1" fmla="*/ 472852 w 6695852"/>
              <a:gd name="connsiteY1" fmla="*/ 3771901 h 4032540"/>
              <a:gd name="connsiteX2" fmla="*/ 3241452 w 6695852"/>
              <a:gd name="connsiteY2" fmla="*/ 2819400 h 4032540"/>
              <a:gd name="connsiteX3" fmla="*/ 6695852 w 6695852"/>
              <a:gd name="connsiteY3" fmla="*/ 0 h 4032540"/>
              <a:gd name="connsiteX0" fmla="*/ 457784 w 6695852"/>
              <a:gd name="connsiteY0" fmla="*/ 3772769 h 4032540"/>
              <a:gd name="connsiteX1" fmla="*/ 472852 w 6695852"/>
              <a:gd name="connsiteY1" fmla="*/ 3771901 h 4032540"/>
              <a:gd name="connsiteX2" fmla="*/ 3241452 w 6695852"/>
              <a:gd name="connsiteY2" fmla="*/ 2819400 h 4032540"/>
              <a:gd name="connsiteX3" fmla="*/ 6695852 w 6695852"/>
              <a:gd name="connsiteY3" fmla="*/ 0 h 4032540"/>
              <a:gd name="connsiteX0" fmla="*/ 457784 w 6695852"/>
              <a:gd name="connsiteY0" fmla="*/ 3772769 h 4032540"/>
              <a:gd name="connsiteX1" fmla="*/ 472852 w 6695852"/>
              <a:gd name="connsiteY1" fmla="*/ 3771901 h 4032540"/>
              <a:gd name="connsiteX2" fmla="*/ 3241452 w 6695852"/>
              <a:gd name="connsiteY2" fmla="*/ 2819400 h 4032540"/>
              <a:gd name="connsiteX3" fmla="*/ 6695852 w 6695852"/>
              <a:gd name="connsiteY3" fmla="*/ 0 h 4032540"/>
              <a:gd name="connsiteX0" fmla="*/ 457784 w 7534052"/>
              <a:gd name="connsiteY0" fmla="*/ 4077569 h 4337340"/>
              <a:gd name="connsiteX1" fmla="*/ 472852 w 7534052"/>
              <a:gd name="connsiteY1" fmla="*/ 4076701 h 4337340"/>
              <a:gd name="connsiteX2" fmla="*/ 3241452 w 7534052"/>
              <a:gd name="connsiteY2" fmla="*/ 3124200 h 4337340"/>
              <a:gd name="connsiteX3" fmla="*/ 7534052 w 7534052"/>
              <a:gd name="connsiteY3" fmla="*/ 0 h 4337340"/>
              <a:gd name="connsiteX0" fmla="*/ 457784 w 7534052"/>
              <a:gd name="connsiteY0" fmla="*/ 4077569 h 4337340"/>
              <a:gd name="connsiteX1" fmla="*/ 472852 w 7534052"/>
              <a:gd name="connsiteY1" fmla="*/ 4076701 h 4337340"/>
              <a:gd name="connsiteX2" fmla="*/ 3241452 w 7534052"/>
              <a:gd name="connsiteY2" fmla="*/ 3124200 h 4337340"/>
              <a:gd name="connsiteX3" fmla="*/ 7534052 w 7534052"/>
              <a:gd name="connsiteY3" fmla="*/ 0 h 4337340"/>
              <a:gd name="connsiteX0" fmla="*/ 457784 w 7534052"/>
              <a:gd name="connsiteY0" fmla="*/ 4077569 h 4337340"/>
              <a:gd name="connsiteX1" fmla="*/ 472852 w 7534052"/>
              <a:gd name="connsiteY1" fmla="*/ 4076701 h 4337340"/>
              <a:gd name="connsiteX2" fmla="*/ 3403600 w 7534052"/>
              <a:gd name="connsiteY2" fmla="*/ 3505200 h 4337340"/>
              <a:gd name="connsiteX3" fmla="*/ 7534052 w 7534052"/>
              <a:gd name="connsiteY3" fmla="*/ 0 h 4337340"/>
              <a:gd name="connsiteX0" fmla="*/ 581832 w 7658100"/>
              <a:gd name="connsiteY0" fmla="*/ 4077569 h 4216400"/>
              <a:gd name="connsiteX1" fmla="*/ 596900 w 7658100"/>
              <a:gd name="connsiteY1" fmla="*/ 4076701 h 4216400"/>
              <a:gd name="connsiteX2" fmla="*/ 3527648 w 7658100"/>
              <a:gd name="connsiteY2" fmla="*/ 3505200 h 4216400"/>
              <a:gd name="connsiteX3" fmla="*/ 7658100 w 7658100"/>
              <a:gd name="connsiteY3" fmla="*/ 0 h 4216400"/>
              <a:gd name="connsiteX0" fmla="*/ 581832 w 7658100"/>
              <a:gd name="connsiteY0" fmla="*/ 4077569 h 4216400"/>
              <a:gd name="connsiteX1" fmla="*/ 596900 w 7658100"/>
              <a:gd name="connsiteY1" fmla="*/ 4076701 h 4216400"/>
              <a:gd name="connsiteX2" fmla="*/ 3527648 w 7658100"/>
              <a:gd name="connsiteY2" fmla="*/ 3505200 h 4216400"/>
              <a:gd name="connsiteX3" fmla="*/ 7658100 w 7658100"/>
              <a:gd name="connsiteY3" fmla="*/ 0 h 4216400"/>
              <a:gd name="connsiteX0" fmla="*/ 581832 w 7658100"/>
              <a:gd name="connsiteY0" fmla="*/ 4077569 h 4216400"/>
              <a:gd name="connsiteX1" fmla="*/ 596900 w 7658100"/>
              <a:gd name="connsiteY1" fmla="*/ 4076701 h 4216400"/>
              <a:gd name="connsiteX2" fmla="*/ 3527648 w 7658100"/>
              <a:gd name="connsiteY2" fmla="*/ 3505200 h 4216400"/>
              <a:gd name="connsiteX3" fmla="*/ 7658100 w 7658100"/>
              <a:gd name="connsiteY3" fmla="*/ 0 h 4216400"/>
              <a:gd name="connsiteX0" fmla="*/ 670732 w 7747000"/>
              <a:gd name="connsiteY0" fmla="*/ 4077569 h 4127500"/>
              <a:gd name="connsiteX1" fmla="*/ 685800 w 7747000"/>
              <a:gd name="connsiteY1" fmla="*/ 4076701 h 4127500"/>
              <a:gd name="connsiteX2" fmla="*/ 3616548 w 7747000"/>
              <a:gd name="connsiteY2" fmla="*/ 3505200 h 4127500"/>
              <a:gd name="connsiteX3" fmla="*/ 7747000 w 7747000"/>
              <a:gd name="connsiteY3" fmla="*/ 0 h 4127500"/>
              <a:gd name="connsiteX0" fmla="*/ 670732 w 7747000"/>
              <a:gd name="connsiteY0" fmla="*/ 4077569 h 4127500"/>
              <a:gd name="connsiteX1" fmla="*/ 685800 w 7747000"/>
              <a:gd name="connsiteY1" fmla="*/ 4076701 h 4127500"/>
              <a:gd name="connsiteX2" fmla="*/ 3616548 w 7747000"/>
              <a:gd name="connsiteY2" fmla="*/ 3505200 h 4127500"/>
              <a:gd name="connsiteX3" fmla="*/ 7747000 w 7747000"/>
              <a:gd name="connsiteY3" fmla="*/ 0 h 4127500"/>
              <a:gd name="connsiteX0" fmla="*/ 670732 w 7747000"/>
              <a:gd name="connsiteY0" fmla="*/ 4077569 h 4127500"/>
              <a:gd name="connsiteX1" fmla="*/ 685800 w 7747000"/>
              <a:gd name="connsiteY1" fmla="*/ 4076701 h 4127500"/>
              <a:gd name="connsiteX2" fmla="*/ 3616548 w 7747000"/>
              <a:gd name="connsiteY2" fmla="*/ 3505200 h 4127500"/>
              <a:gd name="connsiteX3" fmla="*/ 7747000 w 7747000"/>
              <a:gd name="connsiteY3" fmla="*/ 0 h 4127500"/>
              <a:gd name="connsiteX0" fmla="*/ 670732 w 7747000"/>
              <a:gd name="connsiteY0" fmla="*/ 4077569 h 4127500"/>
              <a:gd name="connsiteX1" fmla="*/ 685800 w 7747000"/>
              <a:gd name="connsiteY1" fmla="*/ 4076701 h 4127500"/>
              <a:gd name="connsiteX2" fmla="*/ 3616548 w 7747000"/>
              <a:gd name="connsiteY2" fmla="*/ 3505200 h 4127500"/>
              <a:gd name="connsiteX3" fmla="*/ 5791200 w 7747000"/>
              <a:gd name="connsiteY3" fmla="*/ 2286001 h 4127500"/>
              <a:gd name="connsiteX4" fmla="*/ 7747000 w 7747000"/>
              <a:gd name="connsiteY4" fmla="*/ 0 h 4127500"/>
              <a:gd name="connsiteX0" fmla="*/ 670732 w 7747000"/>
              <a:gd name="connsiteY0" fmla="*/ 4077569 h 4127500"/>
              <a:gd name="connsiteX1" fmla="*/ 685800 w 7747000"/>
              <a:gd name="connsiteY1" fmla="*/ 4076701 h 4127500"/>
              <a:gd name="connsiteX2" fmla="*/ 5791200 w 7747000"/>
              <a:gd name="connsiteY2" fmla="*/ 2286001 h 4127500"/>
              <a:gd name="connsiteX3" fmla="*/ 7747000 w 7747000"/>
              <a:gd name="connsiteY3" fmla="*/ 0 h 4127500"/>
              <a:gd name="connsiteX0" fmla="*/ 670732 w 7747000"/>
              <a:gd name="connsiteY0" fmla="*/ 4077569 h 4127500"/>
              <a:gd name="connsiteX1" fmla="*/ 685800 w 7747000"/>
              <a:gd name="connsiteY1" fmla="*/ 4076701 h 4127500"/>
              <a:gd name="connsiteX2" fmla="*/ 3771900 w 7747000"/>
              <a:gd name="connsiteY2" fmla="*/ 3314700 h 4127500"/>
              <a:gd name="connsiteX3" fmla="*/ 5791200 w 7747000"/>
              <a:gd name="connsiteY3" fmla="*/ 2286001 h 4127500"/>
              <a:gd name="connsiteX4" fmla="*/ 7747000 w 7747000"/>
              <a:gd name="connsiteY4" fmla="*/ 0 h 4127500"/>
              <a:gd name="connsiteX0" fmla="*/ 670732 w 7747000"/>
              <a:gd name="connsiteY0" fmla="*/ 4077569 h 4127500"/>
              <a:gd name="connsiteX1" fmla="*/ 685800 w 7747000"/>
              <a:gd name="connsiteY1" fmla="*/ 4076701 h 4127500"/>
              <a:gd name="connsiteX2" fmla="*/ 3771900 w 7747000"/>
              <a:gd name="connsiteY2" fmla="*/ 3619501 h 4127500"/>
              <a:gd name="connsiteX3" fmla="*/ 5791200 w 7747000"/>
              <a:gd name="connsiteY3" fmla="*/ 2286001 h 4127500"/>
              <a:gd name="connsiteX4" fmla="*/ 7747000 w 7747000"/>
              <a:gd name="connsiteY4" fmla="*/ 0 h 4127500"/>
              <a:gd name="connsiteX0" fmla="*/ 670732 w 7747000"/>
              <a:gd name="connsiteY0" fmla="*/ 4077569 h 4222752"/>
              <a:gd name="connsiteX1" fmla="*/ 685800 w 7747000"/>
              <a:gd name="connsiteY1" fmla="*/ 4076701 h 4222752"/>
              <a:gd name="connsiteX2" fmla="*/ 2933700 w 7747000"/>
              <a:gd name="connsiteY2" fmla="*/ 3924302 h 4222752"/>
              <a:gd name="connsiteX3" fmla="*/ 5791200 w 7747000"/>
              <a:gd name="connsiteY3" fmla="*/ 2286001 h 4222752"/>
              <a:gd name="connsiteX4" fmla="*/ 7747000 w 7747000"/>
              <a:gd name="connsiteY4" fmla="*/ 0 h 4222752"/>
              <a:gd name="connsiteX0" fmla="*/ 670732 w 7747000"/>
              <a:gd name="connsiteY0" fmla="*/ 4077569 h 4222752"/>
              <a:gd name="connsiteX1" fmla="*/ 685800 w 7747000"/>
              <a:gd name="connsiteY1" fmla="*/ 4076701 h 4222752"/>
              <a:gd name="connsiteX2" fmla="*/ 2933700 w 7747000"/>
              <a:gd name="connsiteY2" fmla="*/ 3924302 h 4222752"/>
              <a:gd name="connsiteX3" fmla="*/ 5791200 w 7747000"/>
              <a:gd name="connsiteY3" fmla="*/ 2286001 h 4222752"/>
              <a:gd name="connsiteX4" fmla="*/ 7747000 w 7747000"/>
              <a:gd name="connsiteY4" fmla="*/ 0 h 4222752"/>
              <a:gd name="connsiteX0" fmla="*/ 0 w 7076268"/>
              <a:gd name="connsiteY0" fmla="*/ 4077569 h 4222897"/>
              <a:gd name="connsiteX1" fmla="*/ 2262968 w 7076268"/>
              <a:gd name="connsiteY1" fmla="*/ 3924302 h 4222897"/>
              <a:gd name="connsiteX2" fmla="*/ 5120468 w 7076268"/>
              <a:gd name="connsiteY2" fmla="*/ 2286001 h 4222897"/>
              <a:gd name="connsiteX3" fmla="*/ 7076268 w 7076268"/>
              <a:gd name="connsiteY3" fmla="*/ 0 h 4222897"/>
              <a:gd name="connsiteX0" fmla="*/ 0 w 7076268"/>
              <a:gd name="connsiteY0" fmla="*/ 4077569 h 4222897"/>
              <a:gd name="connsiteX1" fmla="*/ 2262968 w 7076268"/>
              <a:gd name="connsiteY1" fmla="*/ 3924302 h 4222897"/>
              <a:gd name="connsiteX2" fmla="*/ 5120468 w 7076268"/>
              <a:gd name="connsiteY2" fmla="*/ 2286001 h 4222897"/>
              <a:gd name="connsiteX3" fmla="*/ 7076268 w 7076268"/>
              <a:gd name="connsiteY3" fmla="*/ 0 h 4222897"/>
              <a:gd name="connsiteX0" fmla="*/ 0 w 4813300"/>
              <a:gd name="connsiteY0" fmla="*/ 3924302 h 3924302"/>
              <a:gd name="connsiteX1" fmla="*/ 2857500 w 4813300"/>
              <a:gd name="connsiteY1" fmla="*/ 2286001 h 3924302"/>
              <a:gd name="connsiteX2" fmla="*/ 4813300 w 4813300"/>
              <a:gd name="connsiteY2" fmla="*/ 0 h 3924302"/>
              <a:gd name="connsiteX0" fmla="*/ 0 w 7099300"/>
              <a:gd name="connsiteY0" fmla="*/ 4229103 h 4229103"/>
              <a:gd name="connsiteX1" fmla="*/ 5143500 w 7099300"/>
              <a:gd name="connsiteY1" fmla="*/ 2286001 h 4229103"/>
              <a:gd name="connsiteX2" fmla="*/ 7099300 w 7099300"/>
              <a:gd name="connsiteY2" fmla="*/ 0 h 4229103"/>
              <a:gd name="connsiteX0" fmla="*/ 0 w 7099300"/>
              <a:gd name="connsiteY0" fmla="*/ 4229103 h 4229103"/>
              <a:gd name="connsiteX1" fmla="*/ 2870200 w 7099300"/>
              <a:gd name="connsiteY1" fmla="*/ 3860801 h 4229103"/>
              <a:gd name="connsiteX2" fmla="*/ 5143500 w 7099300"/>
              <a:gd name="connsiteY2" fmla="*/ 2286001 h 4229103"/>
              <a:gd name="connsiteX3" fmla="*/ 7099300 w 7099300"/>
              <a:gd name="connsiteY3" fmla="*/ 0 h 4229103"/>
              <a:gd name="connsiteX0" fmla="*/ 0 w 7099300"/>
              <a:gd name="connsiteY0" fmla="*/ 4229103 h 4229103"/>
              <a:gd name="connsiteX1" fmla="*/ 2870200 w 7099300"/>
              <a:gd name="connsiteY1" fmla="*/ 3860801 h 4229103"/>
              <a:gd name="connsiteX2" fmla="*/ 5143500 w 7099300"/>
              <a:gd name="connsiteY2" fmla="*/ 2286001 h 4229103"/>
              <a:gd name="connsiteX3" fmla="*/ 7099300 w 7099300"/>
              <a:gd name="connsiteY3" fmla="*/ 0 h 4229103"/>
              <a:gd name="connsiteX0" fmla="*/ 0 w 7099300"/>
              <a:gd name="connsiteY0" fmla="*/ 4229103 h 4229103"/>
              <a:gd name="connsiteX1" fmla="*/ 2870200 w 7099300"/>
              <a:gd name="connsiteY1" fmla="*/ 3860801 h 4229103"/>
              <a:gd name="connsiteX2" fmla="*/ 5143500 w 7099300"/>
              <a:gd name="connsiteY2" fmla="*/ 2286001 h 4229103"/>
              <a:gd name="connsiteX3" fmla="*/ 7099300 w 7099300"/>
              <a:gd name="connsiteY3" fmla="*/ 0 h 4229103"/>
              <a:gd name="connsiteX0" fmla="*/ 0 w 7099300"/>
              <a:gd name="connsiteY0" fmla="*/ 4229103 h 4229103"/>
              <a:gd name="connsiteX1" fmla="*/ 2108200 w 7099300"/>
              <a:gd name="connsiteY1" fmla="*/ 3860801 h 4229103"/>
              <a:gd name="connsiteX2" fmla="*/ 5143500 w 7099300"/>
              <a:gd name="connsiteY2" fmla="*/ 2286001 h 4229103"/>
              <a:gd name="connsiteX3" fmla="*/ 7099300 w 7099300"/>
              <a:gd name="connsiteY3" fmla="*/ 0 h 4229103"/>
              <a:gd name="connsiteX0" fmla="*/ 0 w 7099300"/>
              <a:gd name="connsiteY0" fmla="*/ 4229103 h 4235451"/>
              <a:gd name="connsiteX1" fmla="*/ 2108200 w 7099300"/>
              <a:gd name="connsiteY1" fmla="*/ 3860801 h 4235451"/>
              <a:gd name="connsiteX2" fmla="*/ 5143500 w 7099300"/>
              <a:gd name="connsiteY2" fmla="*/ 1981201 h 4235451"/>
              <a:gd name="connsiteX3" fmla="*/ 7099300 w 7099300"/>
              <a:gd name="connsiteY3" fmla="*/ 0 h 4235451"/>
              <a:gd name="connsiteX0" fmla="*/ 0 w 7099300"/>
              <a:gd name="connsiteY0" fmla="*/ 4229103 h 4235451"/>
              <a:gd name="connsiteX1" fmla="*/ 2108200 w 7099300"/>
              <a:gd name="connsiteY1" fmla="*/ 3860801 h 4235451"/>
              <a:gd name="connsiteX2" fmla="*/ 5143500 w 7099300"/>
              <a:gd name="connsiteY2" fmla="*/ 1981201 h 4235451"/>
              <a:gd name="connsiteX3" fmla="*/ 7099300 w 7099300"/>
              <a:gd name="connsiteY3" fmla="*/ 0 h 4235451"/>
              <a:gd name="connsiteX0" fmla="*/ 0 w 7099300"/>
              <a:gd name="connsiteY0" fmla="*/ 4229103 h 4229103"/>
              <a:gd name="connsiteX1" fmla="*/ 3291417 w 7099300"/>
              <a:gd name="connsiteY1" fmla="*/ 3556001 h 4229103"/>
              <a:gd name="connsiteX2" fmla="*/ 5143500 w 7099300"/>
              <a:gd name="connsiteY2" fmla="*/ 1981201 h 4229103"/>
              <a:gd name="connsiteX3" fmla="*/ 7099300 w 7099300"/>
              <a:gd name="connsiteY3" fmla="*/ 0 h 4229103"/>
              <a:gd name="connsiteX0" fmla="*/ 0 w 7099300"/>
              <a:gd name="connsiteY0" fmla="*/ 4914903 h 4914903"/>
              <a:gd name="connsiteX1" fmla="*/ 3291417 w 7099300"/>
              <a:gd name="connsiteY1" fmla="*/ 4241801 h 4914903"/>
              <a:gd name="connsiteX2" fmla="*/ 5143500 w 7099300"/>
              <a:gd name="connsiteY2" fmla="*/ 2667001 h 4914903"/>
              <a:gd name="connsiteX3" fmla="*/ 7099300 w 7099300"/>
              <a:gd name="connsiteY3" fmla="*/ 0 h 4914903"/>
              <a:gd name="connsiteX0" fmla="*/ 0 w 7099300"/>
              <a:gd name="connsiteY0" fmla="*/ 4914903 h 4914903"/>
              <a:gd name="connsiteX1" fmla="*/ 3291417 w 7099300"/>
              <a:gd name="connsiteY1" fmla="*/ 4241801 h 4914903"/>
              <a:gd name="connsiteX2" fmla="*/ 5143501 w 7099300"/>
              <a:gd name="connsiteY2" fmla="*/ 2941640 h 4914903"/>
              <a:gd name="connsiteX3" fmla="*/ 7099300 w 7099300"/>
              <a:gd name="connsiteY3" fmla="*/ 0 h 4914903"/>
              <a:gd name="connsiteX0" fmla="*/ 0 w 7099300"/>
              <a:gd name="connsiteY0" fmla="*/ 4914903 h 4914903"/>
              <a:gd name="connsiteX1" fmla="*/ 3291417 w 7099300"/>
              <a:gd name="connsiteY1" fmla="*/ 4241801 h 4914903"/>
              <a:gd name="connsiteX2" fmla="*/ 4865098 w 7099300"/>
              <a:gd name="connsiteY2" fmla="*/ 3475041 h 4914903"/>
              <a:gd name="connsiteX3" fmla="*/ 7099300 w 7099300"/>
              <a:gd name="connsiteY3" fmla="*/ 0 h 4914903"/>
              <a:gd name="connsiteX0" fmla="*/ 0 w 7238502"/>
              <a:gd name="connsiteY0" fmla="*/ 35986 h 5315686"/>
              <a:gd name="connsiteX1" fmla="*/ 3430619 w 7238502"/>
              <a:gd name="connsiteY1" fmla="*/ 4670980 h 5315686"/>
              <a:gd name="connsiteX2" fmla="*/ 5004300 w 7238502"/>
              <a:gd name="connsiteY2" fmla="*/ 3904220 h 5315686"/>
              <a:gd name="connsiteX3" fmla="*/ 7238502 w 7238502"/>
              <a:gd name="connsiteY3" fmla="*/ 429179 h 5315686"/>
              <a:gd name="connsiteX0" fmla="*/ 0 w 7238502"/>
              <a:gd name="connsiteY0" fmla="*/ 35986 h 4736511"/>
              <a:gd name="connsiteX1" fmla="*/ 3430619 w 7238502"/>
              <a:gd name="connsiteY1" fmla="*/ 4670980 h 4736511"/>
              <a:gd name="connsiteX2" fmla="*/ 7238502 w 7238502"/>
              <a:gd name="connsiteY2" fmla="*/ 429179 h 4736511"/>
              <a:gd name="connsiteX0" fmla="*/ 0 w 7238502"/>
              <a:gd name="connsiteY0" fmla="*/ 35986 h 4003913"/>
              <a:gd name="connsiteX1" fmla="*/ 3848225 w 7238502"/>
              <a:gd name="connsiteY1" fmla="*/ 3938381 h 4003913"/>
              <a:gd name="connsiteX2" fmla="*/ 7238502 w 7238502"/>
              <a:gd name="connsiteY2" fmla="*/ 429179 h 4003913"/>
              <a:gd name="connsiteX0" fmla="*/ 0 w 6155243"/>
              <a:gd name="connsiteY0" fmla="*/ 248 h 3905253"/>
              <a:gd name="connsiteX1" fmla="*/ 3848225 w 6155243"/>
              <a:gd name="connsiteY1" fmla="*/ 3902643 h 3905253"/>
              <a:gd name="connsiteX2" fmla="*/ 6155243 w 6155243"/>
              <a:gd name="connsiteY2" fmla="*/ 1901575 h 3905253"/>
              <a:gd name="connsiteX0" fmla="*/ 0 w 5714271"/>
              <a:gd name="connsiteY0" fmla="*/ 248 h 3906043"/>
              <a:gd name="connsiteX1" fmla="*/ 3848225 w 5714271"/>
              <a:gd name="connsiteY1" fmla="*/ 3902643 h 3906043"/>
              <a:gd name="connsiteX2" fmla="*/ 5714271 w 5714271"/>
              <a:gd name="connsiteY2" fmla="*/ 2191604 h 3906043"/>
              <a:gd name="connsiteX0" fmla="*/ 0 w 4889844"/>
              <a:gd name="connsiteY0" fmla="*/ 248 h 4136074"/>
              <a:gd name="connsiteX1" fmla="*/ 3848225 w 4889844"/>
              <a:gd name="connsiteY1" fmla="*/ 3902643 h 4136074"/>
              <a:gd name="connsiteX2" fmla="*/ 4889844 w 4889844"/>
              <a:gd name="connsiteY2" fmla="*/ 3641733 h 4136074"/>
              <a:gd name="connsiteX0" fmla="*/ 0 w 3848225"/>
              <a:gd name="connsiteY0" fmla="*/ 248 h 3902645"/>
              <a:gd name="connsiteX1" fmla="*/ 3848225 w 3848225"/>
              <a:gd name="connsiteY1" fmla="*/ 3902643 h 390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48225" h="3902645">
                <a:moveTo>
                  <a:pt x="0" y="248"/>
                </a:moveTo>
                <a:cubicBezTo>
                  <a:pt x="376767" y="-35736"/>
                  <a:pt x="2641808" y="3837111"/>
                  <a:pt x="3848225" y="3902643"/>
                </a:cubicBezTo>
              </a:path>
            </a:pathLst>
          </a:cu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877544" y="6151738"/>
            <a:ext cx="1780056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kumimoji="1" lang="en-US" altLang="ja-JP" dirty="0" smtClean="0"/>
              <a:t>Decentralized</a:t>
            </a:r>
            <a:endParaRPr kumimoji="1" lang="ja-JP" altLang="en-US" dirty="0"/>
          </a:p>
        </p:txBody>
      </p:sp>
      <p:sp>
        <p:nvSpPr>
          <p:cNvPr id="42" name="スライド番号プレースホルダ 1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D1D4828-99E8-1347-A66F-EC89F0130CAA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grpSp>
        <p:nvGrpSpPr>
          <p:cNvPr id="50" name="図形グループ 49"/>
          <p:cNvGrpSpPr/>
          <p:nvPr/>
        </p:nvGrpSpPr>
        <p:grpSpPr>
          <a:xfrm>
            <a:off x="3889375" y="2644043"/>
            <a:ext cx="4038600" cy="4463195"/>
            <a:chOff x="3889375" y="2644043"/>
            <a:chExt cx="4038600" cy="4463195"/>
          </a:xfrm>
        </p:grpSpPr>
        <p:sp>
          <p:nvSpPr>
            <p:cNvPr id="13" name="円弧 12"/>
            <p:cNvSpPr/>
            <p:nvPr/>
          </p:nvSpPr>
          <p:spPr bwMode="auto">
            <a:xfrm rot="17820922">
              <a:off x="3840956" y="3020219"/>
              <a:ext cx="4135438" cy="4038600"/>
            </a:xfrm>
            <a:prstGeom prst="arc">
              <a:avLst>
                <a:gd name="adj1" fmla="val 16200000"/>
                <a:gd name="adj2" fmla="val 20744765"/>
              </a:avLst>
            </a:prstGeom>
            <a:ln>
              <a:solidFill>
                <a:srgbClr val="00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0489" name="テキスト ボックス 43"/>
            <p:cNvSpPr txBox="1">
              <a:spLocks noChangeArrowheads="1"/>
            </p:cNvSpPr>
            <p:nvPr/>
          </p:nvSpPr>
          <p:spPr bwMode="auto">
            <a:xfrm>
              <a:off x="4087865" y="3025054"/>
              <a:ext cx="865477" cy="277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200" dirty="0" smtClean="0"/>
                <a:t>Web 1.0</a:t>
              </a:r>
              <a:endParaRPr lang="ja-JP" altLang="en-US" sz="1200" dirty="0"/>
            </a:p>
          </p:txBody>
        </p:sp>
        <p:sp>
          <p:nvSpPr>
            <p:cNvPr id="20490" name="テキスト ボックス 44"/>
            <p:cNvSpPr txBox="1">
              <a:spLocks noChangeArrowheads="1"/>
            </p:cNvSpPr>
            <p:nvPr/>
          </p:nvSpPr>
          <p:spPr bwMode="auto">
            <a:xfrm>
              <a:off x="5181958" y="2644043"/>
              <a:ext cx="865477" cy="277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200" dirty="0" smtClean="0"/>
                <a:t>Web 2.0</a:t>
              </a:r>
              <a:endParaRPr lang="ja-JP" altLang="en-US" sz="1200" dirty="0"/>
            </a:p>
          </p:txBody>
        </p:sp>
        <p:sp>
          <p:nvSpPr>
            <p:cNvPr id="23" name="角丸四角形 22"/>
            <p:cNvSpPr/>
            <p:nvPr/>
          </p:nvSpPr>
          <p:spPr bwMode="auto">
            <a:xfrm>
              <a:off x="4419600" y="5054600"/>
              <a:ext cx="1447800" cy="457200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1600" dirty="0" smtClean="0"/>
                <a:t>Web Era</a:t>
              </a:r>
              <a:endParaRPr lang="ja-JP" altLang="en-US" sz="1600" dirty="0"/>
            </a:p>
          </p:txBody>
        </p:sp>
      </p:grpSp>
      <p:grpSp>
        <p:nvGrpSpPr>
          <p:cNvPr id="43" name="図形グループ 42"/>
          <p:cNvGrpSpPr/>
          <p:nvPr/>
        </p:nvGrpSpPr>
        <p:grpSpPr>
          <a:xfrm>
            <a:off x="304800" y="1544638"/>
            <a:ext cx="7887278" cy="4623367"/>
            <a:chOff x="304800" y="1544638"/>
            <a:chExt cx="7887278" cy="4623367"/>
          </a:xfrm>
        </p:grpSpPr>
        <p:sp>
          <p:nvSpPr>
            <p:cNvPr id="41" name="テキスト ボックス 40"/>
            <p:cNvSpPr txBox="1"/>
            <p:nvPr/>
          </p:nvSpPr>
          <p:spPr bwMode="auto">
            <a:xfrm>
              <a:off x="304800" y="1544638"/>
              <a:ext cx="1295400" cy="27699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sz="1200" dirty="0" smtClean="0">
                  <a:latin typeface="Arial" charset="0"/>
                  <a:ea typeface="ＭＳ Ｐゴシック" charset="-128"/>
                  <a:cs typeface="ＭＳ Ｐゴシック" charset="-128"/>
                </a:rPr>
                <a:t>Required Ability</a:t>
              </a:r>
              <a:endParaRPr lang="ja-JP" altLang="en-US" sz="1200" dirty="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498" name="テキスト ボックス 53"/>
            <p:cNvSpPr txBox="1">
              <a:spLocks noChangeArrowheads="1"/>
            </p:cNvSpPr>
            <p:nvPr/>
          </p:nvSpPr>
          <p:spPr bwMode="auto">
            <a:xfrm>
              <a:off x="7696742" y="5829440"/>
              <a:ext cx="495336" cy="338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ja-JP" altLang="en-US" sz="1600"/>
                <a:t>年</a:t>
              </a:r>
              <a:endParaRPr lang="en-US" altLang="ja-JP" sz="1600"/>
            </a:p>
          </p:txBody>
        </p:sp>
        <p:cxnSp>
          <p:nvCxnSpPr>
            <p:cNvPr id="5" name="直線矢印コネクタ 4"/>
            <p:cNvCxnSpPr/>
            <p:nvPr/>
          </p:nvCxnSpPr>
          <p:spPr bwMode="auto">
            <a:xfrm>
              <a:off x="1295400" y="5816600"/>
              <a:ext cx="6705600" cy="158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矢印コネクタ 6"/>
            <p:cNvCxnSpPr/>
            <p:nvPr/>
          </p:nvCxnSpPr>
          <p:spPr bwMode="auto">
            <a:xfrm rot="5400000" flipH="1" flipV="1">
              <a:off x="-456406" y="4063206"/>
              <a:ext cx="3505200" cy="158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506" name="テキスト ボックス 8"/>
            <p:cNvSpPr txBox="1">
              <a:spLocks noChangeArrowheads="1"/>
            </p:cNvSpPr>
            <p:nvPr/>
          </p:nvSpPr>
          <p:spPr bwMode="auto">
            <a:xfrm rot="16200000">
              <a:off x="-746598" y="3629536"/>
              <a:ext cx="3086194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2400" dirty="0" smtClean="0"/>
                <a:t>Social Information Infrastructure</a:t>
              </a:r>
              <a:endParaRPr lang="ja-JP" altLang="en-US" sz="2400" dirty="0"/>
            </a:p>
          </p:txBody>
        </p:sp>
        <p:cxnSp>
          <p:nvCxnSpPr>
            <p:cNvPr id="16" name="直線コネクタ 15"/>
            <p:cNvCxnSpPr/>
            <p:nvPr/>
          </p:nvCxnSpPr>
          <p:spPr bwMode="auto">
            <a:xfrm rot="5400000">
              <a:off x="2466975" y="4178300"/>
              <a:ext cx="3278188" cy="1588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 bwMode="auto">
            <a:xfrm rot="5400000">
              <a:off x="4506913" y="4178300"/>
              <a:ext cx="3278188" cy="1587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509" name="テキスト ボックス 17"/>
            <p:cNvSpPr txBox="1">
              <a:spLocks noChangeArrowheads="1"/>
            </p:cNvSpPr>
            <p:nvPr/>
          </p:nvSpPr>
          <p:spPr bwMode="auto">
            <a:xfrm>
              <a:off x="3608856" y="5829441"/>
              <a:ext cx="990673" cy="338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600"/>
                <a:t>1991</a:t>
              </a:r>
              <a:endParaRPr lang="ja-JP" altLang="en-US" sz="1600"/>
            </a:p>
          </p:txBody>
        </p:sp>
        <p:sp>
          <p:nvSpPr>
            <p:cNvPr id="20510" name="テキスト ボックス 19"/>
            <p:cNvSpPr txBox="1">
              <a:spLocks noChangeArrowheads="1"/>
            </p:cNvSpPr>
            <p:nvPr/>
          </p:nvSpPr>
          <p:spPr bwMode="auto">
            <a:xfrm>
              <a:off x="5715397" y="5816737"/>
              <a:ext cx="990673" cy="338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600"/>
                <a:t>2007</a:t>
              </a:r>
            </a:p>
          </p:txBody>
        </p:sp>
        <p:sp>
          <p:nvSpPr>
            <p:cNvPr id="20514" name="テキスト ボックス 24"/>
            <p:cNvSpPr txBox="1">
              <a:spLocks noChangeArrowheads="1"/>
            </p:cNvSpPr>
            <p:nvPr/>
          </p:nvSpPr>
          <p:spPr bwMode="auto">
            <a:xfrm>
              <a:off x="1066856" y="5816737"/>
              <a:ext cx="990673" cy="338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600"/>
                <a:t>1969</a:t>
              </a:r>
              <a:endParaRPr lang="ja-JP" altLang="en-US" sz="1600"/>
            </a:p>
          </p:txBody>
        </p:sp>
      </p:grpSp>
      <p:grpSp>
        <p:nvGrpSpPr>
          <p:cNvPr id="49" name="図形グループ 48"/>
          <p:cNvGrpSpPr/>
          <p:nvPr/>
        </p:nvGrpSpPr>
        <p:grpSpPr>
          <a:xfrm>
            <a:off x="1366838" y="4019550"/>
            <a:ext cx="5494337" cy="5429250"/>
            <a:chOff x="1366838" y="4019550"/>
            <a:chExt cx="5494337" cy="5429250"/>
          </a:xfrm>
        </p:grpSpPr>
        <p:sp>
          <p:nvSpPr>
            <p:cNvPr id="10" name="円弧 9"/>
            <p:cNvSpPr/>
            <p:nvPr/>
          </p:nvSpPr>
          <p:spPr bwMode="auto">
            <a:xfrm rot="17610679">
              <a:off x="1399382" y="3987006"/>
              <a:ext cx="5429250" cy="5494337"/>
            </a:xfrm>
            <a:prstGeom prst="arc">
              <a:avLst>
                <a:gd name="adj1" fmla="val 16200000"/>
                <a:gd name="adj2" fmla="val 20682570"/>
              </a:avLst>
            </a:prstGeom>
            <a:ln>
              <a:solidFill>
                <a:srgbClr val="00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2" name="角丸四角形 21"/>
            <p:cNvSpPr/>
            <p:nvPr/>
          </p:nvSpPr>
          <p:spPr bwMode="auto">
            <a:xfrm>
              <a:off x="2057400" y="5054600"/>
              <a:ext cx="1447800" cy="457200"/>
            </a:xfrm>
            <a:prstGeom prst="round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1600" dirty="0" smtClean="0"/>
                <a:t>Network Era</a:t>
              </a:r>
              <a:endParaRPr lang="ja-JP" altLang="en-US" sz="1600" dirty="0"/>
            </a:p>
          </p:txBody>
        </p:sp>
        <p:sp>
          <p:nvSpPr>
            <p:cNvPr id="44" name="テキスト ボックス 49"/>
            <p:cNvSpPr txBox="1">
              <a:spLocks noChangeArrowheads="1"/>
            </p:cNvSpPr>
            <p:nvPr/>
          </p:nvSpPr>
          <p:spPr bwMode="auto">
            <a:xfrm>
              <a:off x="1549582" y="5468772"/>
              <a:ext cx="584018" cy="246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000" dirty="0" smtClean="0"/>
                <a:t>TCP/IP</a:t>
              </a:r>
              <a:endParaRPr lang="ja-JP" altLang="en-US" sz="1000" dirty="0"/>
            </a:p>
          </p:txBody>
        </p:sp>
      </p:grpSp>
      <p:sp>
        <p:nvSpPr>
          <p:cNvPr id="45" name="爆発 1 44"/>
          <p:cNvSpPr/>
          <p:nvPr/>
        </p:nvSpPr>
        <p:spPr>
          <a:xfrm>
            <a:off x="1600200" y="3309538"/>
            <a:ext cx="6942945" cy="1238456"/>
          </a:xfrm>
          <a:prstGeom prst="irregularSeal1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>
                <a:solidFill>
                  <a:srgbClr val="000000"/>
                </a:solidFill>
              </a:rPr>
              <a:t>Administrative costs </a:t>
            </a:r>
            <a:r>
              <a:rPr lang="en-US" altLang="ja-JP" sz="2000" dirty="0" smtClean="0">
                <a:solidFill>
                  <a:srgbClr val="000000"/>
                </a:solidFill>
              </a:rPr>
              <a:t>have been also distributed into silos on campus</a:t>
            </a:r>
            <a:br>
              <a:rPr lang="en-US" altLang="ja-JP" sz="2000" dirty="0" smtClean="0">
                <a:solidFill>
                  <a:srgbClr val="000000"/>
                </a:solidFill>
              </a:rPr>
            </a:br>
            <a:r>
              <a:rPr kumimoji="1" lang="en-US" altLang="ja-JP" sz="2000" dirty="0" smtClean="0">
                <a:solidFill>
                  <a:srgbClr val="000000"/>
                </a:solidFill>
              </a:rPr>
              <a:t>through the decentralizing process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22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35" grpId="0" animBg="1"/>
      <p:bldP spid="36" grpId="0" animBg="1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8229600" cy="914400"/>
          </a:xfrm>
        </p:spPr>
        <p:txBody>
          <a:bodyPr/>
          <a:lstStyle/>
          <a:p>
            <a:r>
              <a:rPr lang="en-US" altLang="ja-JP" dirty="0" smtClean="0"/>
              <a:t>A Typical University Portal Stack</a:t>
            </a:r>
            <a:endParaRPr lang="ja-JP" altLang="en-US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01650" y="1524000"/>
            <a:ext cx="8139113" cy="5095875"/>
            <a:chOff x="273" y="960"/>
            <a:chExt cx="5127" cy="3210"/>
          </a:xfrm>
        </p:grpSpPr>
        <p:sp>
          <p:nvSpPr>
            <p:cNvPr id="991236" name="AutoShape 4"/>
            <p:cNvSpPr>
              <a:spLocks noChangeArrowheads="1"/>
            </p:cNvSpPr>
            <p:nvPr/>
          </p:nvSpPr>
          <p:spPr bwMode="auto">
            <a:xfrm>
              <a:off x="366" y="3696"/>
              <a:ext cx="4578" cy="234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altLang="ja-JP">
                  <a:solidFill>
                    <a:srgbClr val="000066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Internal Network (Load Balancing, SSL) </a:t>
              </a:r>
            </a:p>
          </p:txBody>
        </p:sp>
        <p:sp>
          <p:nvSpPr>
            <p:cNvPr id="991237" name="AutoShape 5"/>
            <p:cNvSpPr>
              <a:spLocks noChangeArrowheads="1"/>
            </p:cNvSpPr>
            <p:nvPr/>
          </p:nvSpPr>
          <p:spPr bwMode="auto">
            <a:xfrm>
              <a:off x="366" y="3414"/>
              <a:ext cx="4308" cy="234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altLang="ja-JP">
                  <a:solidFill>
                    <a:srgbClr val="000066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Servers (H/W, OS)</a:t>
              </a:r>
            </a:p>
          </p:txBody>
        </p:sp>
        <p:sp>
          <p:nvSpPr>
            <p:cNvPr id="991238" name="AutoShape 6"/>
            <p:cNvSpPr>
              <a:spLocks noChangeArrowheads="1"/>
            </p:cNvSpPr>
            <p:nvPr/>
          </p:nvSpPr>
          <p:spPr bwMode="auto">
            <a:xfrm>
              <a:off x="366" y="3126"/>
              <a:ext cx="4308" cy="234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altLang="ja-JP">
                  <a:solidFill>
                    <a:srgbClr val="000066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Middleware (Web, Servlet)</a:t>
              </a:r>
            </a:p>
          </p:txBody>
        </p:sp>
        <p:sp>
          <p:nvSpPr>
            <p:cNvPr id="991239" name="AutoShape 7"/>
            <p:cNvSpPr>
              <a:spLocks noChangeArrowheads="1"/>
            </p:cNvSpPr>
            <p:nvPr/>
          </p:nvSpPr>
          <p:spPr bwMode="auto">
            <a:xfrm>
              <a:off x="366" y="1392"/>
              <a:ext cx="432" cy="336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altLang="ja-JP" sz="1400">
                  <a:solidFill>
                    <a:srgbClr val="000066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MyNU</a:t>
              </a:r>
              <a:br>
                <a:rPr lang="en-US" altLang="ja-JP" sz="1400">
                  <a:solidFill>
                    <a:srgbClr val="000066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</a:br>
              <a:r>
                <a:rPr lang="en-US" altLang="ja-JP" sz="1400">
                  <a:solidFill>
                    <a:srgbClr val="000066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Apps</a:t>
              </a:r>
            </a:p>
          </p:txBody>
        </p:sp>
        <p:sp>
          <p:nvSpPr>
            <p:cNvPr id="991240" name="AutoShape 8"/>
            <p:cNvSpPr>
              <a:spLocks noChangeArrowheads="1"/>
            </p:cNvSpPr>
            <p:nvPr/>
          </p:nvSpPr>
          <p:spPr bwMode="auto">
            <a:xfrm>
              <a:off x="900" y="1067"/>
              <a:ext cx="432" cy="661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altLang="ja-JP" sz="1400">
                  <a:solidFill>
                    <a:srgbClr val="000066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MyNU</a:t>
              </a:r>
              <a:br>
                <a:rPr lang="en-US" altLang="ja-JP" sz="1400">
                  <a:solidFill>
                    <a:srgbClr val="000066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</a:br>
              <a:r>
                <a:rPr lang="en-US" altLang="ja-JP" sz="1400">
                  <a:solidFill>
                    <a:srgbClr val="000066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Contents</a:t>
              </a:r>
            </a:p>
          </p:txBody>
        </p:sp>
        <p:sp>
          <p:nvSpPr>
            <p:cNvPr id="991241" name="Rectangle 9"/>
            <p:cNvSpPr>
              <a:spLocks noChangeArrowheads="1"/>
            </p:cNvSpPr>
            <p:nvPr/>
          </p:nvSpPr>
          <p:spPr bwMode="auto">
            <a:xfrm>
              <a:off x="372" y="1056"/>
              <a:ext cx="108" cy="245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991242" name="Rectangle 10"/>
            <p:cNvSpPr>
              <a:spLocks noChangeArrowheads="1"/>
            </p:cNvSpPr>
            <p:nvPr/>
          </p:nvSpPr>
          <p:spPr bwMode="auto">
            <a:xfrm>
              <a:off x="516" y="1056"/>
              <a:ext cx="108" cy="245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991243" name="Rectangle 11"/>
            <p:cNvSpPr>
              <a:spLocks noChangeArrowheads="1"/>
            </p:cNvSpPr>
            <p:nvPr/>
          </p:nvSpPr>
          <p:spPr bwMode="auto">
            <a:xfrm>
              <a:off x="654" y="1056"/>
              <a:ext cx="108" cy="245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991244" name="Rectangle 12"/>
            <p:cNvSpPr>
              <a:spLocks noChangeArrowheads="1"/>
            </p:cNvSpPr>
            <p:nvPr/>
          </p:nvSpPr>
          <p:spPr bwMode="auto">
            <a:xfrm>
              <a:off x="1422" y="1056"/>
              <a:ext cx="162" cy="62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altLang="ja-JP" sz="1200"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CampusInfo</a:t>
              </a:r>
            </a:p>
          </p:txBody>
        </p:sp>
        <p:sp>
          <p:nvSpPr>
            <p:cNvPr id="991245" name="Rectangle 13"/>
            <p:cNvSpPr>
              <a:spLocks noChangeArrowheads="1"/>
            </p:cNvSpPr>
            <p:nvPr/>
          </p:nvSpPr>
          <p:spPr bwMode="auto">
            <a:xfrm>
              <a:off x="2160" y="1068"/>
              <a:ext cx="288" cy="900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altLang="ja-JP" sz="1600">
                  <a:solidFill>
                    <a:schemeClr val="bg1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Sakai Tools</a:t>
              </a:r>
            </a:p>
          </p:txBody>
        </p:sp>
        <p:sp>
          <p:nvSpPr>
            <p:cNvPr id="991246" name="Rectangle 14"/>
            <p:cNvSpPr>
              <a:spLocks noChangeArrowheads="1"/>
            </p:cNvSpPr>
            <p:nvPr/>
          </p:nvSpPr>
          <p:spPr bwMode="auto">
            <a:xfrm>
              <a:off x="2544" y="1056"/>
              <a:ext cx="432" cy="1045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altLang="ja-JP" sz="1600" dirty="0" smtClean="0">
                  <a:solidFill>
                    <a:schemeClr val="bg1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Faculty Profile</a:t>
              </a:r>
              <a:endParaRPr lang="en-US" altLang="ja-JP" sz="1600" dirty="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991247" name="AutoShape 15"/>
            <p:cNvSpPr>
              <a:spLocks noChangeArrowheads="1"/>
            </p:cNvSpPr>
            <p:nvPr/>
          </p:nvSpPr>
          <p:spPr bwMode="auto">
            <a:xfrm>
              <a:off x="372" y="1770"/>
              <a:ext cx="1740" cy="192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altLang="ja-JP">
                  <a:solidFill>
                    <a:srgbClr val="000066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Portal User Interface</a:t>
              </a:r>
            </a:p>
          </p:txBody>
        </p:sp>
        <p:sp>
          <p:nvSpPr>
            <p:cNvPr id="991248" name="Rectangle 16"/>
            <p:cNvSpPr>
              <a:spLocks noChangeArrowheads="1"/>
            </p:cNvSpPr>
            <p:nvPr/>
          </p:nvSpPr>
          <p:spPr bwMode="auto">
            <a:xfrm>
              <a:off x="3108" y="1062"/>
              <a:ext cx="192" cy="138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991249" name="Rectangle 17"/>
            <p:cNvSpPr>
              <a:spLocks noChangeArrowheads="1"/>
            </p:cNvSpPr>
            <p:nvPr/>
          </p:nvSpPr>
          <p:spPr bwMode="auto">
            <a:xfrm>
              <a:off x="3648" y="1057"/>
              <a:ext cx="336" cy="1679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 sz="240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991250" name="Rectangle 18"/>
            <p:cNvSpPr>
              <a:spLocks noChangeArrowheads="1"/>
            </p:cNvSpPr>
            <p:nvPr/>
          </p:nvSpPr>
          <p:spPr bwMode="auto">
            <a:xfrm>
              <a:off x="4404" y="1057"/>
              <a:ext cx="252" cy="1989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altLang="ja-JP" sz="1600" dirty="0" smtClean="0">
                  <a:solidFill>
                    <a:schemeClr val="bg1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Institutional Web Site</a:t>
              </a:r>
              <a:endParaRPr lang="ja-JP" altLang="en-US" sz="1600" dirty="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991251" name="Rectangle 19"/>
            <p:cNvSpPr>
              <a:spLocks noChangeArrowheads="1"/>
            </p:cNvSpPr>
            <p:nvPr/>
          </p:nvSpPr>
          <p:spPr bwMode="auto">
            <a:xfrm>
              <a:off x="4776" y="1056"/>
              <a:ext cx="168" cy="2544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altLang="ja-JP" sz="1600" dirty="0" smtClean="0">
                  <a:solidFill>
                    <a:schemeClr val="bg1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Student Information System</a:t>
              </a:r>
              <a:endParaRPr lang="ja-JP" altLang="en-US" sz="1600" dirty="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991252" name="Rectangle 20"/>
            <p:cNvSpPr>
              <a:spLocks noChangeArrowheads="1"/>
            </p:cNvSpPr>
            <p:nvPr/>
          </p:nvSpPr>
          <p:spPr bwMode="auto">
            <a:xfrm>
              <a:off x="4080" y="1056"/>
              <a:ext cx="246" cy="19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991253" name="Rectangle 21"/>
            <p:cNvSpPr>
              <a:spLocks noChangeArrowheads="1"/>
            </p:cNvSpPr>
            <p:nvPr/>
          </p:nvSpPr>
          <p:spPr bwMode="auto">
            <a:xfrm>
              <a:off x="5016" y="1056"/>
              <a:ext cx="216" cy="2880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991254" name="Rectangle 22"/>
            <p:cNvSpPr>
              <a:spLocks noChangeArrowheads="1"/>
            </p:cNvSpPr>
            <p:nvPr/>
          </p:nvSpPr>
          <p:spPr bwMode="auto">
            <a:xfrm>
              <a:off x="5292" y="1062"/>
              <a:ext cx="108" cy="2874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25632" name="Freeform 23"/>
            <p:cNvSpPr>
              <a:spLocks/>
            </p:cNvSpPr>
            <p:nvPr/>
          </p:nvSpPr>
          <p:spPr bwMode="auto">
            <a:xfrm>
              <a:off x="273" y="986"/>
              <a:ext cx="4698" cy="3064"/>
            </a:xfrm>
            <a:custGeom>
              <a:avLst/>
              <a:gdLst>
                <a:gd name="T0" fmla="*/ 0 w 4698"/>
                <a:gd name="T1" fmla="*/ 343 h 2968"/>
                <a:gd name="T2" fmla="*/ 565 w 4698"/>
                <a:gd name="T3" fmla="*/ 343 h 2968"/>
                <a:gd name="T4" fmla="*/ 559 w 4698"/>
                <a:gd name="T5" fmla="*/ 0 h 2968"/>
                <a:gd name="T6" fmla="*/ 1092 w 4698"/>
                <a:gd name="T7" fmla="*/ 0 h 2968"/>
                <a:gd name="T8" fmla="*/ 1092 w 4698"/>
                <a:gd name="T9" fmla="*/ 730 h 2968"/>
                <a:gd name="T10" fmla="*/ 1898 w 4698"/>
                <a:gd name="T11" fmla="*/ 730 h 2968"/>
                <a:gd name="T12" fmla="*/ 1898 w 4698"/>
                <a:gd name="T13" fmla="*/ 959 h 2968"/>
                <a:gd name="T14" fmla="*/ 2216 w 4698"/>
                <a:gd name="T15" fmla="*/ 959 h 2968"/>
                <a:gd name="T16" fmla="*/ 2216 w 4698"/>
                <a:gd name="T17" fmla="*/ 1162 h 2968"/>
                <a:gd name="T18" fmla="*/ 2743 w 4698"/>
                <a:gd name="T19" fmla="*/ 1156 h 2968"/>
                <a:gd name="T20" fmla="*/ 2743 w 4698"/>
                <a:gd name="T21" fmla="*/ 1498 h 2968"/>
                <a:gd name="T22" fmla="*/ 3079 w 4698"/>
                <a:gd name="T23" fmla="*/ 1492 h 2968"/>
                <a:gd name="T24" fmla="*/ 3079 w 4698"/>
                <a:gd name="T25" fmla="*/ 1784 h 2968"/>
                <a:gd name="T26" fmla="*/ 3759 w 4698"/>
                <a:gd name="T27" fmla="*/ 1784 h 2968"/>
                <a:gd name="T28" fmla="*/ 3759 w 4698"/>
                <a:gd name="T29" fmla="*/ 2076 h 2968"/>
                <a:gd name="T30" fmla="*/ 4444 w 4698"/>
                <a:gd name="T31" fmla="*/ 2076 h 2968"/>
                <a:gd name="T32" fmla="*/ 4444 w 4698"/>
                <a:gd name="T33" fmla="*/ 2635 h 2968"/>
                <a:gd name="T34" fmla="*/ 4698 w 4698"/>
                <a:gd name="T35" fmla="*/ 2635 h 2968"/>
                <a:gd name="T36" fmla="*/ 4698 w 4698"/>
                <a:gd name="T37" fmla="*/ 2965 h 2968"/>
                <a:gd name="T38" fmla="*/ 15 w 4698"/>
                <a:gd name="T39" fmla="*/ 2968 h 2968"/>
                <a:gd name="T40" fmla="*/ 0 w 4698"/>
                <a:gd name="T41" fmla="*/ 343 h 296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698"/>
                <a:gd name="T64" fmla="*/ 0 h 2968"/>
                <a:gd name="T65" fmla="*/ 4698 w 4698"/>
                <a:gd name="T66" fmla="*/ 2968 h 296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698" h="2968">
                  <a:moveTo>
                    <a:pt x="0" y="343"/>
                  </a:moveTo>
                  <a:lnTo>
                    <a:pt x="565" y="343"/>
                  </a:lnTo>
                  <a:lnTo>
                    <a:pt x="559" y="0"/>
                  </a:lnTo>
                  <a:lnTo>
                    <a:pt x="1092" y="0"/>
                  </a:lnTo>
                  <a:lnTo>
                    <a:pt x="1092" y="730"/>
                  </a:lnTo>
                  <a:lnTo>
                    <a:pt x="1898" y="730"/>
                  </a:lnTo>
                  <a:lnTo>
                    <a:pt x="1898" y="959"/>
                  </a:lnTo>
                  <a:lnTo>
                    <a:pt x="2216" y="959"/>
                  </a:lnTo>
                  <a:lnTo>
                    <a:pt x="2216" y="1162"/>
                  </a:lnTo>
                  <a:lnTo>
                    <a:pt x="2743" y="1156"/>
                  </a:lnTo>
                  <a:lnTo>
                    <a:pt x="2743" y="1498"/>
                  </a:lnTo>
                  <a:lnTo>
                    <a:pt x="3079" y="1492"/>
                  </a:lnTo>
                  <a:lnTo>
                    <a:pt x="3079" y="1784"/>
                  </a:lnTo>
                  <a:lnTo>
                    <a:pt x="3759" y="1784"/>
                  </a:lnTo>
                  <a:lnTo>
                    <a:pt x="3759" y="2076"/>
                  </a:lnTo>
                  <a:lnTo>
                    <a:pt x="4444" y="2076"/>
                  </a:lnTo>
                  <a:lnTo>
                    <a:pt x="4444" y="2635"/>
                  </a:lnTo>
                  <a:lnTo>
                    <a:pt x="4698" y="2635"/>
                  </a:lnTo>
                  <a:lnTo>
                    <a:pt x="4698" y="2965"/>
                  </a:lnTo>
                  <a:lnTo>
                    <a:pt x="15" y="2968"/>
                  </a:lnTo>
                  <a:lnTo>
                    <a:pt x="0" y="343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91256" name="AutoShape 24"/>
            <p:cNvSpPr>
              <a:spLocks noChangeArrowheads="1"/>
            </p:cNvSpPr>
            <p:nvPr/>
          </p:nvSpPr>
          <p:spPr bwMode="auto">
            <a:xfrm>
              <a:off x="366" y="2838"/>
              <a:ext cx="3618" cy="234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altLang="ja-JP">
                  <a:solidFill>
                    <a:srgbClr val="000066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Middleware (LDAP)</a:t>
              </a:r>
            </a:p>
          </p:txBody>
        </p:sp>
        <p:sp>
          <p:nvSpPr>
            <p:cNvPr id="991257" name="AutoShape 25"/>
            <p:cNvSpPr>
              <a:spLocks noChangeArrowheads="1"/>
            </p:cNvSpPr>
            <p:nvPr/>
          </p:nvSpPr>
          <p:spPr bwMode="auto">
            <a:xfrm>
              <a:off x="384" y="2550"/>
              <a:ext cx="2928" cy="234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altLang="ja-JP">
                  <a:solidFill>
                    <a:srgbClr val="000066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Middleware (CAS)</a:t>
              </a:r>
            </a:p>
          </p:txBody>
        </p:sp>
        <p:sp>
          <p:nvSpPr>
            <p:cNvPr id="991258" name="Rectangle 26"/>
            <p:cNvSpPr>
              <a:spLocks noChangeArrowheads="1"/>
            </p:cNvSpPr>
            <p:nvPr/>
          </p:nvSpPr>
          <p:spPr bwMode="auto">
            <a:xfrm>
              <a:off x="3408" y="1043"/>
              <a:ext cx="144" cy="1693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991259" name="AutoShape 27"/>
            <p:cNvSpPr>
              <a:spLocks noChangeArrowheads="1"/>
            </p:cNvSpPr>
            <p:nvPr/>
          </p:nvSpPr>
          <p:spPr bwMode="auto">
            <a:xfrm>
              <a:off x="384" y="2256"/>
              <a:ext cx="2592" cy="234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altLang="ja-JP">
                  <a:solidFill>
                    <a:srgbClr val="000066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Middleware (RMSDB)</a:t>
              </a:r>
            </a:p>
          </p:txBody>
        </p:sp>
        <p:sp>
          <p:nvSpPr>
            <p:cNvPr id="991260" name="AutoShape 28"/>
            <p:cNvSpPr>
              <a:spLocks noChangeArrowheads="1"/>
            </p:cNvSpPr>
            <p:nvPr/>
          </p:nvSpPr>
          <p:spPr bwMode="auto">
            <a:xfrm>
              <a:off x="378" y="2004"/>
              <a:ext cx="2082" cy="192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altLang="ja-JP">
                  <a:solidFill>
                    <a:srgbClr val="000066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S/W Development Framework</a:t>
              </a:r>
            </a:p>
          </p:txBody>
        </p:sp>
        <p:sp>
          <p:nvSpPr>
            <p:cNvPr id="991261" name="Rectangle 29"/>
            <p:cNvSpPr>
              <a:spLocks noChangeArrowheads="1"/>
            </p:cNvSpPr>
            <p:nvPr/>
          </p:nvSpPr>
          <p:spPr bwMode="auto">
            <a:xfrm>
              <a:off x="1632" y="1056"/>
              <a:ext cx="162" cy="62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altLang="ja-JP" sz="1400" dirty="0" smtClean="0">
                  <a:solidFill>
                    <a:schemeClr val="bg1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Emergency</a:t>
              </a:r>
              <a:endParaRPr lang="ja-JP" altLang="en-US" sz="1400" dirty="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991262" name="Rectangle 30"/>
            <p:cNvSpPr>
              <a:spLocks noChangeArrowheads="1"/>
            </p:cNvSpPr>
            <p:nvPr/>
          </p:nvSpPr>
          <p:spPr bwMode="auto">
            <a:xfrm>
              <a:off x="1872" y="1056"/>
              <a:ext cx="162" cy="624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altLang="ja-JP" sz="1400">
                  <a:solidFill>
                    <a:schemeClr val="bg1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Others</a:t>
              </a:r>
            </a:p>
          </p:txBody>
        </p:sp>
        <p:sp>
          <p:nvSpPr>
            <p:cNvPr id="25640" name="Rectangle 31"/>
            <p:cNvSpPr>
              <a:spLocks noChangeArrowheads="1"/>
            </p:cNvSpPr>
            <p:nvPr/>
          </p:nvSpPr>
          <p:spPr bwMode="auto">
            <a:xfrm>
              <a:off x="324" y="960"/>
              <a:ext cx="1809" cy="312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91264" name="Rectangle 32"/>
            <p:cNvSpPr>
              <a:spLocks noChangeArrowheads="1"/>
            </p:cNvSpPr>
            <p:nvPr/>
          </p:nvSpPr>
          <p:spPr bwMode="auto">
            <a:xfrm>
              <a:off x="576" y="4000"/>
              <a:ext cx="1344" cy="17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altLang="ja-JP" sz="1400" dirty="0" smtClean="0">
                  <a:solidFill>
                    <a:schemeClr val="tx1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University Portal</a:t>
              </a:r>
              <a:endParaRPr lang="ja-JP" altLang="en-US" sz="1400" dirty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991265" name="Rectangle 33"/>
            <p:cNvSpPr>
              <a:spLocks noChangeArrowheads="1"/>
            </p:cNvSpPr>
            <p:nvPr/>
          </p:nvSpPr>
          <p:spPr bwMode="auto">
            <a:xfrm>
              <a:off x="2592" y="3990"/>
              <a:ext cx="1680" cy="17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altLang="ja-JP" sz="1400" dirty="0" smtClean="0">
                  <a:solidFill>
                    <a:schemeClr val="tx1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University Portal Related</a:t>
              </a:r>
              <a:endParaRPr lang="ja-JP" altLang="en-US" sz="1400" dirty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8270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cs typeface="ＭＳ Ｐゴシック" pitchFamily="-29" charset="-128"/>
              </a:rPr>
              <a:t>Into the Cloud Era</a:t>
            </a:r>
            <a:endParaRPr lang="ja-JP" altLang="en-US" dirty="0" smtClean="0">
              <a:cs typeface="ＭＳ Ｐゴシック" pitchFamily="-29" charset="-128"/>
            </a:endParaRPr>
          </a:p>
        </p:txBody>
      </p:sp>
      <p:sp>
        <p:nvSpPr>
          <p:cNvPr id="38" name="爆発 1 37"/>
          <p:cNvSpPr/>
          <p:nvPr/>
        </p:nvSpPr>
        <p:spPr bwMode="auto">
          <a:xfrm>
            <a:off x="1905000" y="1320800"/>
            <a:ext cx="1703388" cy="914400"/>
          </a:xfrm>
          <a:prstGeom prst="irregularSeal1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altLang="ja-JP" sz="1400" dirty="0" smtClean="0"/>
              <a:t>Reachability</a:t>
            </a:r>
            <a:endParaRPr lang="ja-JP" altLang="en-US" sz="1400" dirty="0"/>
          </a:p>
        </p:txBody>
      </p:sp>
      <p:sp>
        <p:nvSpPr>
          <p:cNvPr id="39" name="爆発 1 38"/>
          <p:cNvSpPr/>
          <p:nvPr/>
        </p:nvSpPr>
        <p:spPr bwMode="auto">
          <a:xfrm>
            <a:off x="3962400" y="1320800"/>
            <a:ext cx="2057400" cy="914400"/>
          </a:xfrm>
          <a:prstGeom prst="irregularSeal1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altLang="ja-JP" sz="1400" dirty="0" err="1" smtClean="0"/>
              <a:t>Participatability</a:t>
            </a:r>
            <a:endParaRPr lang="ja-JP" altLang="en-US" sz="1400" dirty="0"/>
          </a:p>
        </p:txBody>
      </p:sp>
      <p:sp>
        <p:nvSpPr>
          <p:cNvPr id="40" name="爆発 1 39"/>
          <p:cNvSpPr/>
          <p:nvPr/>
        </p:nvSpPr>
        <p:spPr bwMode="auto">
          <a:xfrm>
            <a:off x="6172200" y="1244600"/>
            <a:ext cx="2209800" cy="914400"/>
          </a:xfrm>
          <a:prstGeom prst="irregularSeal1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altLang="ja-JP" sz="1400" dirty="0" err="1" smtClean="0"/>
              <a:t>Unitlity</a:t>
            </a:r>
            <a:endParaRPr lang="ja-JP" altLang="en-US" sz="1400" dirty="0"/>
          </a:p>
        </p:txBody>
      </p:sp>
      <p:sp>
        <p:nvSpPr>
          <p:cNvPr id="35" name="フリーフォーム 34"/>
          <p:cNvSpPr/>
          <p:nvPr/>
        </p:nvSpPr>
        <p:spPr>
          <a:xfrm flipV="1">
            <a:off x="914400" y="5988049"/>
            <a:ext cx="7924800" cy="724525"/>
          </a:xfrm>
          <a:custGeom>
            <a:avLst/>
            <a:gdLst>
              <a:gd name="connsiteX0" fmla="*/ 0 w 8255683"/>
              <a:gd name="connsiteY0" fmla="*/ 4883183 h 4926017"/>
              <a:gd name="connsiteX1" fmla="*/ 2812376 w 8255683"/>
              <a:gd name="connsiteY1" fmla="*/ 4641291 h 4926017"/>
              <a:gd name="connsiteX2" fmla="*/ 6002758 w 8255683"/>
              <a:gd name="connsiteY2" fmla="*/ 3174825 h 4926017"/>
              <a:gd name="connsiteX3" fmla="*/ 8255683 w 8255683"/>
              <a:gd name="connsiteY3" fmla="*/ 0 h 4926017"/>
              <a:gd name="connsiteX0" fmla="*/ 0 w 8255683"/>
              <a:gd name="connsiteY0" fmla="*/ 4883183 h 4961626"/>
              <a:gd name="connsiteX1" fmla="*/ 2812376 w 8255683"/>
              <a:gd name="connsiteY1" fmla="*/ 4641291 h 4961626"/>
              <a:gd name="connsiteX2" fmla="*/ 3727701 w 8255683"/>
              <a:gd name="connsiteY2" fmla="*/ 4717215 h 4961626"/>
              <a:gd name="connsiteX3" fmla="*/ 6002758 w 8255683"/>
              <a:gd name="connsiteY3" fmla="*/ 3174825 h 4961626"/>
              <a:gd name="connsiteX4" fmla="*/ 8255683 w 8255683"/>
              <a:gd name="connsiteY4" fmla="*/ 0 h 4961626"/>
              <a:gd name="connsiteX0" fmla="*/ 0 w 8255683"/>
              <a:gd name="connsiteY0" fmla="*/ 4883183 h 4883183"/>
              <a:gd name="connsiteX1" fmla="*/ 3727701 w 8255683"/>
              <a:gd name="connsiteY1" fmla="*/ 4717215 h 4883183"/>
              <a:gd name="connsiteX2" fmla="*/ 6002758 w 8255683"/>
              <a:gd name="connsiteY2" fmla="*/ 3174825 h 4883183"/>
              <a:gd name="connsiteX3" fmla="*/ 8255683 w 8255683"/>
              <a:gd name="connsiteY3" fmla="*/ 0 h 4883183"/>
              <a:gd name="connsiteX0" fmla="*/ 0 w 8255683"/>
              <a:gd name="connsiteY0" fmla="*/ 4883183 h 4883183"/>
              <a:gd name="connsiteX1" fmla="*/ 2813301 w 8255683"/>
              <a:gd name="connsiteY1" fmla="*/ 4717215 h 4883183"/>
              <a:gd name="connsiteX2" fmla="*/ 6002758 w 8255683"/>
              <a:gd name="connsiteY2" fmla="*/ 3174825 h 4883183"/>
              <a:gd name="connsiteX3" fmla="*/ 8255683 w 8255683"/>
              <a:gd name="connsiteY3" fmla="*/ 0 h 4883183"/>
              <a:gd name="connsiteX0" fmla="*/ 0 w 8255683"/>
              <a:gd name="connsiteY0" fmla="*/ 4883183 h 4886838"/>
              <a:gd name="connsiteX1" fmla="*/ 2813301 w 8255683"/>
              <a:gd name="connsiteY1" fmla="*/ 4717215 h 4886838"/>
              <a:gd name="connsiteX2" fmla="*/ 6002758 w 8255683"/>
              <a:gd name="connsiteY2" fmla="*/ 3174825 h 4886838"/>
              <a:gd name="connsiteX3" fmla="*/ 8255683 w 8255683"/>
              <a:gd name="connsiteY3" fmla="*/ 0 h 4886838"/>
              <a:gd name="connsiteX0" fmla="*/ 0 w 8255683"/>
              <a:gd name="connsiteY0" fmla="*/ 4883183 h 4886838"/>
              <a:gd name="connsiteX1" fmla="*/ 2813301 w 8255683"/>
              <a:gd name="connsiteY1" fmla="*/ 4717215 h 4886838"/>
              <a:gd name="connsiteX2" fmla="*/ 6002758 w 8255683"/>
              <a:gd name="connsiteY2" fmla="*/ 3174825 h 4886838"/>
              <a:gd name="connsiteX3" fmla="*/ 8255683 w 8255683"/>
              <a:gd name="connsiteY3" fmla="*/ 0 h 4886838"/>
              <a:gd name="connsiteX0" fmla="*/ 0 w 8255683"/>
              <a:gd name="connsiteY0" fmla="*/ 4883183 h 4886838"/>
              <a:gd name="connsiteX1" fmla="*/ 2813301 w 8255683"/>
              <a:gd name="connsiteY1" fmla="*/ 4717215 h 4886838"/>
              <a:gd name="connsiteX2" fmla="*/ 6002758 w 8255683"/>
              <a:gd name="connsiteY2" fmla="*/ 3174825 h 4886838"/>
              <a:gd name="connsiteX3" fmla="*/ 8255683 w 8255683"/>
              <a:gd name="connsiteY3" fmla="*/ 0 h 4886838"/>
              <a:gd name="connsiteX0" fmla="*/ 0 w 8255683"/>
              <a:gd name="connsiteY0" fmla="*/ 4883183 h 4883183"/>
              <a:gd name="connsiteX1" fmla="*/ 2813301 w 8255683"/>
              <a:gd name="connsiteY1" fmla="*/ 4717215 h 4883183"/>
              <a:gd name="connsiteX2" fmla="*/ 6002758 w 8255683"/>
              <a:gd name="connsiteY2" fmla="*/ 3174825 h 4883183"/>
              <a:gd name="connsiteX3" fmla="*/ 8255683 w 8255683"/>
              <a:gd name="connsiteY3" fmla="*/ 0 h 4883183"/>
              <a:gd name="connsiteX0" fmla="*/ 0 w 8255683"/>
              <a:gd name="connsiteY0" fmla="*/ 4883183 h 4883183"/>
              <a:gd name="connsiteX1" fmla="*/ 2837113 w 8255683"/>
              <a:gd name="connsiteY1" fmla="*/ 4538547 h 4883183"/>
              <a:gd name="connsiteX2" fmla="*/ 6002758 w 8255683"/>
              <a:gd name="connsiteY2" fmla="*/ 3174825 h 4883183"/>
              <a:gd name="connsiteX3" fmla="*/ 8255683 w 8255683"/>
              <a:gd name="connsiteY3" fmla="*/ 0 h 4883183"/>
              <a:gd name="connsiteX0" fmla="*/ 0 w 8255683"/>
              <a:gd name="connsiteY0" fmla="*/ 4883183 h 4883183"/>
              <a:gd name="connsiteX1" fmla="*/ 2837113 w 8255683"/>
              <a:gd name="connsiteY1" fmla="*/ 4538547 h 4883183"/>
              <a:gd name="connsiteX2" fmla="*/ 6002758 w 8255683"/>
              <a:gd name="connsiteY2" fmla="*/ 3174825 h 4883183"/>
              <a:gd name="connsiteX3" fmla="*/ 8255683 w 8255683"/>
              <a:gd name="connsiteY3" fmla="*/ 0 h 4883183"/>
              <a:gd name="connsiteX0" fmla="*/ 0 w 8255683"/>
              <a:gd name="connsiteY0" fmla="*/ 4883183 h 4883183"/>
              <a:gd name="connsiteX1" fmla="*/ 2837113 w 8255683"/>
              <a:gd name="connsiteY1" fmla="*/ 4538547 h 4883183"/>
              <a:gd name="connsiteX2" fmla="*/ 6002758 w 8255683"/>
              <a:gd name="connsiteY2" fmla="*/ 3174825 h 4883183"/>
              <a:gd name="connsiteX3" fmla="*/ 8255683 w 8255683"/>
              <a:gd name="connsiteY3" fmla="*/ 0 h 4883183"/>
              <a:gd name="connsiteX0" fmla="*/ 0 w 8255683"/>
              <a:gd name="connsiteY0" fmla="*/ 4883183 h 4883183"/>
              <a:gd name="connsiteX1" fmla="*/ 2837113 w 8255683"/>
              <a:gd name="connsiteY1" fmla="*/ 3319347 h 4883183"/>
              <a:gd name="connsiteX2" fmla="*/ 6002758 w 8255683"/>
              <a:gd name="connsiteY2" fmla="*/ 3174825 h 4883183"/>
              <a:gd name="connsiteX3" fmla="*/ 8255683 w 8255683"/>
              <a:gd name="connsiteY3" fmla="*/ 0 h 4883183"/>
              <a:gd name="connsiteX0" fmla="*/ 457784 w 8713467"/>
              <a:gd name="connsiteY0" fmla="*/ 4883183 h 5142954"/>
              <a:gd name="connsiteX1" fmla="*/ 472852 w 8713467"/>
              <a:gd name="connsiteY1" fmla="*/ 4882315 h 5142954"/>
              <a:gd name="connsiteX2" fmla="*/ 3294897 w 8713467"/>
              <a:gd name="connsiteY2" fmla="*/ 3319347 h 5142954"/>
              <a:gd name="connsiteX3" fmla="*/ 6460542 w 8713467"/>
              <a:gd name="connsiteY3" fmla="*/ 3174825 h 5142954"/>
              <a:gd name="connsiteX4" fmla="*/ 8713467 w 8713467"/>
              <a:gd name="connsiteY4" fmla="*/ 0 h 5142954"/>
              <a:gd name="connsiteX0" fmla="*/ 457784 w 8713467"/>
              <a:gd name="connsiteY0" fmla="*/ 4883183 h 5142954"/>
              <a:gd name="connsiteX1" fmla="*/ 472852 w 8713467"/>
              <a:gd name="connsiteY1" fmla="*/ 4882315 h 5142954"/>
              <a:gd name="connsiteX2" fmla="*/ 3294897 w 8713467"/>
              <a:gd name="connsiteY2" fmla="*/ 3319347 h 5142954"/>
              <a:gd name="connsiteX3" fmla="*/ 6460542 w 8713467"/>
              <a:gd name="connsiteY3" fmla="*/ 3174825 h 5142954"/>
              <a:gd name="connsiteX4" fmla="*/ 8713467 w 8713467"/>
              <a:gd name="connsiteY4" fmla="*/ 0 h 5142954"/>
              <a:gd name="connsiteX0" fmla="*/ 457784 w 8713467"/>
              <a:gd name="connsiteY0" fmla="*/ 4883183 h 5142954"/>
              <a:gd name="connsiteX1" fmla="*/ 472852 w 8713467"/>
              <a:gd name="connsiteY1" fmla="*/ 4882315 h 5142954"/>
              <a:gd name="connsiteX2" fmla="*/ 3294897 w 8713467"/>
              <a:gd name="connsiteY2" fmla="*/ 3319347 h 5142954"/>
              <a:gd name="connsiteX3" fmla="*/ 6460542 w 8713467"/>
              <a:gd name="connsiteY3" fmla="*/ 3174825 h 5142954"/>
              <a:gd name="connsiteX4" fmla="*/ 6467252 w 8713467"/>
              <a:gd name="connsiteY4" fmla="*/ 1643814 h 5142954"/>
              <a:gd name="connsiteX5" fmla="*/ 8713467 w 8713467"/>
              <a:gd name="connsiteY5" fmla="*/ 0 h 5142954"/>
              <a:gd name="connsiteX0" fmla="*/ 457784 w 8713467"/>
              <a:gd name="connsiteY0" fmla="*/ 4883183 h 5142954"/>
              <a:gd name="connsiteX1" fmla="*/ 472852 w 8713467"/>
              <a:gd name="connsiteY1" fmla="*/ 4882315 h 5142954"/>
              <a:gd name="connsiteX2" fmla="*/ 3294897 w 8713467"/>
              <a:gd name="connsiteY2" fmla="*/ 3319347 h 5142954"/>
              <a:gd name="connsiteX3" fmla="*/ 6467252 w 8713467"/>
              <a:gd name="connsiteY3" fmla="*/ 1643814 h 5142954"/>
              <a:gd name="connsiteX4" fmla="*/ 8713467 w 8713467"/>
              <a:gd name="connsiteY4" fmla="*/ 0 h 5142954"/>
              <a:gd name="connsiteX0" fmla="*/ 457784 w 8713467"/>
              <a:gd name="connsiteY0" fmla="*/ 4883183 h 5142954"/>
              <a:gd name="connsiteX1" fmla="*/ 472852 w 8713467"/>
              <a:gd name="connsiteY1" fmla="*/ 4882315 h 5142954"/>
              <a:gd name="connsiteX2" fmla="*/ 3294897 w 8713467"/>
              <a:gd name="connsiteY2" fmla="*/ 3319347 h 5142954"/>
              <a:gd name="connsiteX3" fmla="*/ 6467252 w 8713467"/>
              <a:gd name="connsiteY3" fmla="*/ 1643814 h 5142954"/>
              <a:gd name="connsiteX4" fmla="*/ 8713467 w 8713467"/>
              <a:gd name="connsiteY4" fmla="*/ 0 h 5142954"/>
              <a:gd name="connsiteX0" fmla="*/ 457784 w 8713467"/>
              <a:gd name="connsiteY0" fmla="*/ 4883183 h 5142954"/>
              <a:gd name="connsiteX1" fmla="*/ 472852 w 8713467"/>
              <a:gd name="connsiteY1" fmla="*/ 4882315 h 5142954"/>
              <a:gd name="connsiteX2" fmla="*/ 3294897 w 8713467"/>
              <a:gd name="connsiteY2" fmla="*/ 3319347 h 5142954"/>
              <a:gd name="connsiteX3" fmla="*/ 6467252 w 8713467"/>
              <a:gd name="connsiteY3" fmla="*/ 1643814 h 5142954"/>
              <a:gd name="connsiteX4" fmla="*/ 8713467 w 8713467"/>
              <a:gd name="connsiteY4" fmla="*/ 0 h 5142954"/>
              <a:gd name="connsiteX0" fmla="*/ 457784 w 8713467"/>
              <a:gd name="connsiteY0" fmla="*/ 4883183 h 5142954"/>
              <a:gd name="connsiteX1" fmla="*/ 472852 w 8713467"/>
              <a:gd name="connsiteY1" fmla="*/ 4882315 h 5142954"/>
              <a:gd name="connsiteX2" fmla="*/ 3294897 w 8713467"/>
              <a:gd name="connsiteY2" fmla="*/ 3319347 h 5142954"/>
              <a:gd name="connsiteX3" fmla="*/ 6467252 w 8713467"/>
              <a:gd name="connsiteY3" fmla="*/ 1643814 h 5142954"/>
              <a:gd name="connsiteX4" fmla="*/ 8713467 w 8713467"/>
              <a:gd name="connsiteY4" fmla="*/ 0 h 5142954"/>
              <a:gd name="connsiteX0" fmla="*/ 457784 w 8713467"/>
              <a:gd name="connsiteY0" fmla="*/ 4883183 h 5142954"/>
              <a:gd name="connsiteX1" fmla="*/ 472852 w 8713467"/>
              <a:gd name="connsiteY1" fmla="*/ 4882315 h 5142954"/>
              <a:gd name="connsiteX2" fmla="*/ 3294897 w 8713467"/>
              <a:gd name="connsiteY2" fmla="*/ 3319347 h 5142954"/>
              <a:gd name="connsiteX3" fmla="*/ 6352952 w 8713467"/>
              <a:gd name="connsiteY3" fmla="*/ 2088314 h 5142954"/>
              <a:gd name="connsiteX4" fmla="*/ 6467252 w 8713467"/>
              <a:gd name="connsiteY4" fmla="*/ 1643814 h 5142954"/>
              <a:gd name="connsiteX5" fmla="*/ 8713467 w 8713467"/>
              <a:gd name="connsiteY5" fmla="*/ 0 h 5142954"/>
              <a:gd name="connsiteX0" fmla="*/ 457784 w 8713467"/>
              <a:gd name="connsiteY0" fmla="*/ 4883183 h 5142954"/>
              <a:gd name="connsiteX1" fmla="*/ 472852 w 8713467"/>
              <a:gd name="connsiteY1" fmla="*/ 4882315 h 5142954"/>
              <a:gd name="connsiteX2" fmla="*/ 6352952 w 8713467"/>
              <a:gd name="connsiteY2" fmla="*/ 2088314 h 5142954"/>
              <a:gd name="connsiteX3" fmla="*/ 6467252 w 8713467"/>
              <a:gd name="connsiteY3" fmla="*/ 1643814 h 5142954"/>
              <a:gd name="connsiteX4" fmla="*/ 8713467 w 8713467"/>
              <a:gd name="connsiteY4" fmla="*/ 0 h 5142954"/>
              <a:gd name="connsiteX0" fmla="*/ 457784 w 8713467"/>
              <a:gd name="connsiteY0" fmla="*/ 4883183 h 5142954"/>
              <a:gd name="connsiteX1" fmla="*/ 472852 w 8713467"/>
              <a:gd name="connsiteY1" fmla="*/ 4882315 h 5142954"/>
              <a:gd name="connsiteX2" fmla="*/ 6467252 w 8713467"/>
              <a:gd name="connsiteY2" fmla="*/ 1643814 h 5142954"/>
              <a:gd name="connsiteX3" fmla="*/ 8713467 w 8713467"/>
              <a:gd name="connsiteY3" fmla="*/ 0 h 5142954"/>
              <a:gd name="connsiteX0" fmla="*/ 457784 w 8713467"/>
              <a:gd name="connsiteY0" fmla="*/ 4883183 h 5142954"/>
              <a:gd name="connsiteX1" fmla="*/ 472852 w 8713467"/>
              <a:gd name="connsiteY1" fmla="*/ 4882315 h 5142954"/>
              <a:gd name="connsiteX2" fmla="*/ 3241452 w 8713467"/>
              <a:gd name="connsiteY2" fmla="*/ 3929814 h 5142954"/>
              <a:gd name="connsiteX3" fmla="*/ 6467252 w 8713467"/>
              <a:gd name="connsiteY3" fmla="*/ 1643814 h 5142954"/>
              <a:gd name="connsiteX4" fmla="*/ 8713467 w 8713467"/>
              <a:gd name="connsiteY4" fmla="*/ 0 h 5142954"/>
              <a:gd name="connsiteX0" fmla="*/ 457784 w 7113267"/>
              <a:gd name="connsiteY0" fmla="*/ 3816383 h 4076154"/>
              <a:gd name="connsiteX1" fmla="*/ 472852 w 7113267"/>
              <a:gd name="connsiteY1" fmla="*/ 3815515 h 4076154"/>
              <a:gd name="connsiteX2" fmla="*/ 3241452 w 7113267"/>
              <a:gd name="connsiteY2" fmla="*/ 2863014 h 4076154"/>
              <a:gd name="connsiteX3" fmla="*/ 6467252 w 7113267"/>
              <a:gd name="connsiteY3" fmla="*/ 577014 h 4076154"/>
              <a:gd name="connsiteX4" fmla="*/ 7113267 w 7113267"/>
              <a:gd name="connsiteY4" fmla="*/ 0 h 4076154"/>
              <a:gd name="connsiteX0" fmla="*/ 457784 w 6467252"/>
              <a:gd name="connsiteY0" fmla="*/ 3239369 h 3499140"/>
              <a:gd name="connsiteX1" fmla="*/ 472852 w 6467252"/>
              <a:gd name="connsiteY1" fmla="*/ 3238501 h 3499140"/>
              <a:gd name="connsiteX2" fmla="*/ 3241452 w 6467252"/>
              <a:gd name="connsiteY2" fmla="*/ 2286000 h 3499140"/>
              <a:gd name="connsiteX3" fmla="*/ 6467252 w 6467252"/>
              <a:gd name="connsiteY3" fmla="*/ 0 h 3499140"/>
              <a:gd name="connsiteX0" fmla="*/ 457784 w 6467252"/>
              <a:gd name="connsiteY0" fmla="*/ 3239369 h 3499140"/>
              <a:gd name="connsiteX1" fmla="*/ 472852 w 6467252"/>
              <a:gd name="connsiteY1" fmla="*/ 3238501 h 3499140"/>
              <a:gd name="connsiteX2" fmla="*/ 3241452 w 6467252"/>
              <a:gd name="connsiteY2" fmla="*/ 2286000 h 3499140"/>
              <a:gd name="connsiteX3" fmla="*/ 6467252 w 6467252"/>
              <a:gd name="connsiteY3" fmla="*/ 0 h 3499140"/>
              <a:gd name="connsiteX0" fmla="*/ 457784 w 6695852"/>
              <a:gd name="connsiteY0" fmla="*/ 3772769 h 4032540"/>
              <a:gd name="connsiteX1" fmla="*/ 472852 w 6695852"/>
              <a:gd name="connsiteY1" fmla="*/ 3771901 h 4032540"/>
              <a:gd name="connsiteX2" fmla="*/ 3241452 w 6695852"/>
              <a:gd name="connsiteY2" fmla="*/ 2819400 h 4032540"/>
              <a:gd name="connsiteX3" fmla="*/ 6695852 w 6695852"/>
              <a:gd name="connsiteY3" fmla="*/ 0 h 4032540"/>
              <a:gd name="connsiteX0" fmla="*/ 457784 w 6695852"/>
              <a:gd name="connsiteY0" fmla="*/ 3772769 h 4032540"/>
              <a:gd name="connsiteX1" fmla="*/ 472852 w 6695852"/>
              <a:gd name="connsiteY1" fmla="*/ 3771901 h 4032540"/>
              <a:gd name="connsiteX2" fmla="*/ 3241452 w 6695852"/>
              <a:gd name="connsiteY2" fmla="*/ 2819400 h 4032540"/>
              <a:gd name="connsiteX3" fmla="*/ 6695852 w 6695852"/>
              <a:gd name="connsiteY3" fmla="*/ 0 h 4032540"/>
              <a:gd name="connsiteX0" fmla="*/ 457784 w 6695852"/>
              <a:gd name="connsiteY0" fmla="*/ 3772769 h 4032540"/>
              <a:gd name="connsiteX1" fmla="*/ 472852 w 6695852"/>
              <a:gd name="connsiteY1" fmla="*/ 3771901 h 4032540"/>
              <a:gd name="connsiteX2" fmla="*/ 3241452 w 6695852"/>
              <a:gd name="connsiteY2" fmla="*/ 2819400 h 4032540"/>
              <a:gd name="connsiteX3" fmla="*/ 6695852 w 6695852"/>
              <a:gd name="connsiteY3" fmla="*/ 0 h 4032540"/>
              <a:gd name="connsiteX0" fmla="*/ 457784 w 7534052"/>
              <a:gd name="connsiteY0" fmla="*/ 4077569 h 4337340"/>
              <a:gd name="connsiteX1" fmla="*/ 472852 w 7534052"/>
              <a:gd name="connsiteY1" fmla="*/ 4076701 h 4337340"/>
              <a:gd name="connsiteX2" fmla="*/ 3241452 w 7534052"/>
              <a:gd name="connsiteY2" fmla="*/ 3124200 h 4337340"/>
              <a:gd name="connsiteX3" fmla="*/ 7534052 w 7534052"/>
              <a:gd name="connsiteY3" fmla="*/ 0 h 4337340"/>
              <a:gd name="connsiteX0" fmla="*/ 457784 w 7534052"/>
              <a:gd name="connsiteY0" fmla="*/ 4077569 h 4337340"/>
              <a:gd name="connsiteX1" fmla="*/ 472852 w 7534052"/>
              <a:gd name="connsiteY1" fmla="*/ 4076701 h 4337340"/>
              <a:gd name="connsiteX2" fmla="*/ 3241452 w 7534052"/>
              <a:gd name="connsiteY2" fmla="*/ 3124200 h 4337340"/>
              <a:gd name="connsiteX3" fmla="*/ 7534052 w 7534052"/>
              <a:gd name="connsiteY3" fmla="*/ 0 h 4337340"/>
              <a:gd name="connsiteX0" fmla="*/ 457784 w 7534052"/>
              <a:gd name="connsiteY0" fmla="*/ 4077569 h 4337340"/>
              <a:gd name="connsiteX1" fmla="*/ 472852 w 7534052"/>
              <a:gd name="connsiteY1" fmla="*/ 4076701 h 4337340"/>
              <a:gd name="connsiteX2" fmla="*/ 3403600 w 7534052"/>
              <a:gd name="connsiteY2" fmla="*/ 3505200 h 4337340"/>
              <a:gd name="connsiteX3" fmla="*/ 7534052 w 7534052"/>
              <a:gd name="connsiteY3" fmla="*/ 0 h 4337340"/>
              <a:gd name="connsiteX0" fmla="*/ 581832 w 7658100"/>
              <a:gd name="connsiteY0" fmla="*/ 4077569 h 4216400"/>
              <a:gd name="connsiteX1" fmla="*/ 596900 w 7658100"/>
              <a:gd name="connsiteY1" fmla="*/ 4076701 h 4216400"/>
              <a:gd name="connsiteX2" fmla="*/ 3527648 w 7658100"/>
              <a:gd name="connsiteY2" fmla="*/ 3505200 h 4216400"/>
              <a:gd name="connsiteX3" fmla="*/ 7658100 w 7658100"/>
              <a:gd name="connsiteY3" fmla="*/ 0 h 4216400"/>
              <a:gd name="connsiteX0" fmla="*/ 581832 w 7658100"/>
              <a:gd name="connsiteY0" fmla="*/ 4077569 h 4216400"/>
              <a:gd name="connsiteX1" fmla="*/ 596900 w 7658100"/>
              <a:gd name="connsiteY1" fmla="*/ 4076701 h 4216400"/>
              <a:gd name="connsiteX2" fmla="*/ 3527648 w 7658100"/>
              <a:gd name="connsiteY2" fmla="*/ 3505200 h 4216400"/>
              <a:gd name="connsiteX3" fmla="*/ 7658100 w 7658100"/>
              <a:gd name="connsiteY3" fmla="*/ 0 h 4216400"/>
              <a:gd name="connsiteX0" fmla="*/ 581832 w 7658100"/>
              <a:gd name="connsiteY0" fmla="*/ 4077569 h 4216400"/>
              <a:gd name="connsiteX1" fmla="*/ 596900 w 7658100"/>
              <a:gd name="connsiteY1" fmla="*/ 4076701 h 4216400"/>
              <a:gd name="connsiteX2" fmla="*/ 3527648 w 7658100"/>
              <a:gd name="connsiteY2" fmla="*/ 3505200 h 4216400"/>
              <a:gd name="connsiteX3" fmla="*/ 7658100 w 7658100"/>
              <a:gd name="connsiteY3" fmla="*/ 0 h 4216400"/>
              <a:gd name="connsiteX0" fmla="*/ 670732 w 7747000"/>
              <a:gd name="connsiteY0" fmla="*/ 4077569 h 4127500"/>
              <a:gd name="connsiteX1" fmla="*/ 685800 w 7747000"/>
              <a:gd name="connsiteY1" fmla="*/ 4076701 h 4127500"/>
              <a:gd name="connsiteX2" fmla="*/ 3616548 w 7747000"/>
              <a:gd name="connsiteY2" fmla="*/ 3505200 h 4127500"/>
              <a:gd name="connsiteX3" fmla="*/ 7747000 w 7747000"/>
              <a:gd name="connsiteY3" fmla="*/ 0 h 4127500"/>
              <a:gd name="connsiteX0" fmla="*/ 670732 w 7747000"/>
              <a:gd name="connsiteY0" fmla="*/ 4077569 h 4127500"/>
              <a:gd name="connsiteX1" fmla="*/ 685800 w 7747000"/>
              <a:gd name="connsiteY1" fmla="*/ 4076701 h 4127500"/>
              <a:gd name="connsiteX2" fmla="*/ 3616548 w 7747000"/>
              <a:gd name="connsiteY2" fmla="*/ 3505200 h 4127500"/>
              <a:gd name="connsiteX3" fmla="*/ 7747000 w 7747000"/>
              <a:gd name="connsiteY3" fmla="*/ 0 h 4127500"/>
              <a:gd name="connsiteX0" fmla="*/ 670732 w 7747000"/>
              <a:gd name="connsiteY0" fmla="*/ 4077569 h 4127500"/>
              <a:gd name="connsiteX1" fmla="*/ 685800 w 7747000"/>
              <a:gd name="connsiteY1" fmla="*/ 4076701 h 4127500"/>
              <a:gd name="connsiteX2" fmla="*/ 3616548 w 7747000"/>
              <a:gd name="connsiteY2" fmla="*/ 3505200 h 4127500"/>
              <a:gd name="connsiteX3" fmla="*/ 7747000 w 7747000"/>
              <a:gd name="connsiteY3" fmla="*/ 0 h 4127500"/>
              <a:gd name="connsiteX0" fmla="*/ 670732 w 7747000"/>
              <a:gd name="connsiteY0" fmla="*/ 4077569 h 4127500"/>
              <a:gd name="connsiteX1" fmla="*/ 685800 w 7747000"/>
              <a:gd name="connsiteY1" fmla="*/ 4076701 h 4127500"/>
              <a:gd name="connsiteX2" fmla="*/ 3616548 w 7747000"/>
              <a:gd name="connsiteY2" fmla="*/ 3505200 h 4127500"/>
              <a:gd name="connsiteX3" fmla="*/ 5791200 w 7747000"/>
              <a:gd name="connsiteY3" fmla="*/ 2286001 h 4127500"/>
              <a:gd name="connsiteX4" fmla="*/ 7747000 w 7747000"/>
              <a:gd name="connsiteY4" fmla="*/ 0 h 4127500"/>
              <a:gd name="connsiteX0" fmla="*/ 670732 w 7747000"/>
              <a:gd name="connsiteY0" fmla="*/ 4077569 h 4127500"/>
              <a:gd name="connsiteX1" fmla="*/ 685800 w 7747000"/>
              <a:gd name="connsiteY1" fmla="*/ 4076701 h 4127500"/>
              <a:gd name="connsiteX2" fmla="*/ 5791200 w 7747000"/>
              <a:gd name="connsiteY2" fmla="*/ 2286001 h 4127500"/>
              <a:gd name="connsiteX3" fmla="*/ 7747000 w 7747000"/>
              <a:gd name="connsiteY3" fmla="*/ 0 h 4127500"/>
              <a:gd name="connsiteX0" fmla="*/ 670732 w 7747000"/>
              <a:gd name="connsiteY0" fmla="*/ 4077569 h 4127500"/>
              <a:gd name="connsiteX1" fmla="*/ 685800 w 7747000"/>
              <a:gd name="connsiteY1" fmla="*/ 4076701 h 4127500"/>
              <a:gd name="connsiteX2" fmla="*/ 3771900 w 7747000"/>
              <a:gd name="connsiteY2" fmla="*/ 3314700 h 4127500"/>
              <a:gd name="connsiteX3" fmla="*/ 5791200 w 7747000"/>
              <a:gd name="connsiteY3" fmla="*/ 2286001 h 4127500"/>
              <a:gd name="connsiteX4" fmla="*/ 7747000 w 7747000"/>
              <a:gd name="connsiteY4" fmla="*/ 0 h 4127500"/>
              <a:gd name="connsiteX0" fmla="*/ 670732 w 7747000"/>
              <a:gd name="connsiteY0" fmla="*/ 4077569 h 4127500"/>
              <a:gd name="connsiteX1" fmla="*/ 685800 w 7747000"/>
              <a:gd name="connsiteY1" fmla="*/ 4076701 h 4127500"/>
              <a:gd name="connsiteX2" fmla="*/ 3771900 w 7747000"/>
              <a:gd name="connsiteY2" fmla="*/ 3619501 h 4127500"/>
              <a:gd name="connsiteX3" fmla="*/ 5791200 w 7747000"/>
              <a:gd name="connsiteY3" fmla="*/ 2286001 h 4127500"/>
              <a:gd name="connsiteX4" fmla="*/ 7747000 w 7747000"/>
              <a:gd name="connsiteY4" fmla="*/ 0 h 4127500"/>
              <a:gd name="connsiteX0" fmla="*/ 670732 w 7747000"/>
              <a:gd name="connsiteY0" fmla="*/ 4077569 h 4222752"/>
              <a:gd name="connsiteX1" fmla="*/ 685800 w 7747000"/>
              <a:gd name="connsiteY1" fmla="*/ 4076701 h 4222752"/>
              <a:gd name="connsiteX2" fmla="*/ 2933700 w 7747000"/>
              <a:gd name="connsiteY2" fmla="*/ 3924302 h 4222752"/>
              <a:gd name="connsiteX3" fmla="*/ 5791200 w 7747000"/>
              <a:gd name="connsiteY3" fmla="*/ 2286001 h 4222752"/>
              <a:gd name="connsiteX4" fmla="*/ 7747000 w 7747000"/>
              <a:gd name="connsiteY4" fmla="*/ 0 h 4222752"/>
              <a:gd name="connsiteX0" fmla="*/ 670732 w 7747000"/>
              <a:gd name="connsiteY0" fmla="*/ 4077569 h 4222752"/>
              <a:gd name="connsiteX1" fmla="*/ 685800 w 7747000"/>
              <a:gd name="connsiteY1" fmla="*/ 4076701 h 4222752"/>
              <a:gd name="connsiteX2" fmla="*/ 2933700 w 7747000"/>
              <a:gd name="connsiteY2" fmla="*/ 3924302 h 4222752"/>
              <a:gd name="connsiteX3" fmla="*/ 5791200 w 7747000"/>
              <a:gd name="connsiteY3" fmla="*/ 2286001 h 4222752"/>
              <a:gd name="connsiteX4" fmla="*/ 7747000 w 7747000"/>
              <a:gd name="connsiteY4" fmla="*/ 0 h 4222752"/>
              <a:gd name="connsiteX0" fmla="*/ 0 w 7076268"/>
              <a:gd name="connsiteY0" fmla="*/ 4077569 h 4222897"/>
              <a:gd name="connsiteX1" fmla="*/ 2262968 w 7076268"/>
              <a:gd name="connsiteY1" fmla="*/ 3924302 h 4222897"/>
              <a:gd name="connsiteX2" fmla="*/ 5120468 w 7076268"/>
              <a:gd name="connsiteY2" fmla="*/ 2286001 h 4222897"/>
              <a:gd name="connsiteX3" fmla="*/ 7076268 w 7076268"/>
              <a:gd name="connsiteY3" fmla="*/ 0 h 4222897"/>
              <a:gd name="connsiteX0" fmla="*/ 0 w 7076268"/>
              <a:gd name="connsiteY0" fmla="*/ 4077569 h 4222897"/>
              <a:gd name="connsiteX1" fmla="*/ 2262968 w 7076268"/>
              <a:gd name="connsiteY1" fmla="*/ 3924302 h 4222897"/>
              <a:gd name="connsiteX2" fmla="*/ 5120468 w 7076268"/>
              <a:gd name="connsiteY2" fmla="*/ 2286001 h 4222897"/>
              <a:gd name="connsiteX3" fmla="*/ 7076268 w 7076268"/>
              <a:gd name="connsiteY3" fmla="*/ 0 h 4222897"/>
              <a:gd name="connsiteX0" fmla="*/ 0 w 4813300"/>
              <a:gd name="connsiteY0" fmla="*/ 3924302 h 3924302"/>
              <a:gd name="connsiteX1" fmla="*/ 2857500 w 4813300"/>
              <a:gd name="connsiteY1" fmla="*/ 2286001 h 3924302"/>
              <a:gd name="connsiteX2" fmla="*/ 4813300 w 4813300"/>
              <a:gd name="connsiteY2" fmla="*/ 0 h 3924302"/>
              <a:gd name="connsiteX0" fmla="*/ 0 w 7099300"/>
              <a:gd name="connsiteY0" fmla="*/ 4229103 h 4229103"/>
              <a:gd name="connsiteX1" fmla="*/ 5143500 w 7099300"/>
              <a:gd name="connsiteY1" fmla="*/ 2286001 h 4229103"/>
              <a:gd name="connsiteX2" fmla="*/ 7099300 w 7099300"/>
              <a:gd name="connsiteY2" fmla="*/ 0 h 4229103"/>
              <a:gd name="connsiteX0" fmla="*/ 0 w 7099300"/>
              <a:gd name="connsiteY0" fmla="*/ 4229103 h 4229103"/>
              <a:gd name="connsiteX1" fmla="*/ 2870200 w 7099300"/>
              <a:gd name="connsiteY1" fmla="*/ 3860801 h 4229103"/>
              <a:gd name="connsiteX2" fmla="*/ 5143500 w 7099300"/>
              <a:gd name="connsiteY2" fmla="*/ 2286001 h 4229103"/>
              <a:gd name="connsiteX3" fmla="*/ 7099300 w 7099300"/>
              <a:gd name="connsiteY3" fmla="*/ 0 h 4229103"/>
              <a:gd name="connsiteX0" fmla="*/ 0 w 7099300"/>
              <a:gd name="connsiteY0" fmla="*/ 4229103 h 4229103"/>
              <a:gd name="connsiteX1" fmla="*/ 2870200 w 7099300"/>
              <a:gd name="connsiteY1" fmla="*/ 3860801 h 4229103"/>
              <a:gd name="connsiteX2" fmla="*/ 5143500 w 7099300"/>
              <a:gd name="connsiteY2" fmla="*/ 2286001 h 4229103"/>
              <a:gd name="connsiteX3" fmla="*/ 7099300 w 7099300"/>
              <a:gd name="connsiteY3" fmla="*/ 0 h 4229103"/>
              <a:gd name="connsiteX0" fmla="*/ 0 w 7099300"/>
              <a:gd name="connsiteY0" fmla="*/ 4229103 h 4229103"/>
              <a:gd name="connsiteX1" fmla="*/ 2870200 w 7099300"/>
              <a:gd name="connsiteY1" fmla="*/ 3860801 h 4229103"/>
              <a:gd name="connsiteX2" fmla="*/ 5143500 w 7099300"/>
              <a:gd name="connsiteY2" fmla="*/ 2286001 h 4229103"/>
              <a:gd name="connsiteX3" fmla="*/ 7099300 w 7099300"/>
              <a:gd name="connsiteY3" fmla="*/ 0 h 4229103"/>
              <a:gd name="connsiteX0" fmla="*/ 0 w 7099300"/>
              <a:gd name="connsiteY0" fmla="*/ 4229103 h 4229103"/>
              <a:gd name="connsiteX1" fmla="*/ 2108200 w 7099300"/>
              <a:gd name="connsiteY1" fmla="*/ 3860801 h 4229103"/>
              <a:gd name="connsiteX2" fmla="*/ 5143500 w 7099300"/>
              <a:gd name="connsiteY2" fmla="*/ 2286001 h 4229103"/>
              <a:gd name="connsiteX3" fmla="*/ 7099300 w 7099300"/>
              <a:gd name="connsiteY3" fmla="*/ 0 h 4229103"/>
              <a:gd name="connsiteX0" fmla="*/ 0 w 7099300"/>
              <a:gd name="connsiteY0" fmla="*/ 4229103 h 4235451"/>
              <a:gd name="connsiteX1" fmla="*/ 2108200 w 7099300"/>
              <a:gd name="connsiteY1" fmla="*/ 3860801 h 4235451"/>
              <a:gd name="connsiteX2" fmla="*/ 5143500 w 7099300"/>
              <a:gd name="connsiteY2" fmla="*/ 1981201 h 4235451"/>
              <a:gd name="connsiteX3" fmla="*/ 7099300 w 7099300"/>
              <a:gd name="connsiteY3" fmla="*/ 0 h 4235451"/>
              <a:gd name="connsiteX0" fmla="*/ 0 w 7099300"/>
              <a:gd name="connsiteY0" fmla="*/ 4229103 h 4235451"/>
              <a:gd name="connsiteX1" fmla="*/ 2108200 w 7099300"/>
              <a:gd name="connsiteY1" fmla="*/ 3860801 h 4235451"/>
              <a:gd name="connsiteX2" fmla="*/ 5143500 w 7099300"/>
              <a:gd name="connsiteY2" fmla="*/ 1981201 h 4235451"/>
              <a:gd name="connsiteX3" fmla="*/ 7099300 w 7099300"/>
              <a:gd name="connsiteY3" fmla="*/ 0 h 4235451"/>
              <a:gd name="connsiteX0" fmla="*/ 0 w 7099300"/>
              <a:gd name="connsiteY0" fmla="*/ 4229103 h 4229103"/>
              <a:gd name="connsiteX1" fmla="*/ 3291417 w 7099300"/>
              <a:gd name="connsiteY1" fmla="*/ 3556001 h 4229103"/>
              <a:gd name="connsiteX2" fmla="*/ 5143500 w 7099300"/>
              <a:gd name="connsiteY2" fmla="*/ 1981201 h 4229103"/>
              <a:gd name="connsiteX3" fmla="*/ 7099300 w 7099300"/>
              <a:gd name="connsiteY3" fmla="*/ 0 h 4229103"/>
              <a:gd name="connsiteX0" fmla="*/ 0 w 7099300"/>
              <a:gd name="connsiteY0" fmla="*/ 4914903 h 4914903"/>
              <a:gd name="connsiteX1" fmla="*/ 3291417 w 7099300"/>
              <a:gd name="connsiteY1" fmla="*/ 4241801 h 4914903"/>
              <a:gd name="connsiteX2" fmla="*/ 5143500 w 7099300"/>
              <a:gd name="connsiteY2" fmla="*/ 2667001 h 4914903"/>
              <a:gd name="connsiteX3" fmla="*/ 7099300 w 7099300"/>
              <a:gd name="connsiteY3" fmla="*/ 0 h 4914903"/>
              <a:gd name="connsiteX0" fmla="*/ 0 w 7099300"/>
              <a:gd name="connsiteY0" fmla="*/ 4914903 h 4914903"/>
              <a:gd name="connsiteX1" fmla="*/ 3291417 w 7099300"/>
              <a:gd name="connsiteY1" fmla="*/ 4241801 h 4914903"/>
              <a:gd name="connsiteX2" fmla="*/ 5143501 w 7099300"/>
              <a:gd name="connsiteY2" fmla="*/ 2941640 h 4914903"/>
              <a:gd name="connsiteX3" fmla="*/ 7099300 w 7099300"/>
              <a:gd name="connsiteY3" fmla="*/ 0 h 4914903"/>
              <a:gd name="connsiteX0" fmla="*/ 0 w 7099300"/>
              <a:gd name="connsiteY0" fmla="*/ 4914903 h 4914903"/>
              <a:gd name="connsiteX1" fmla="*/ 3291417 w 7099300"/>
              <a:gd name="connsiteY1" fmla="*/ 4241801 h 4914903"/>
              <a:gd name="connsiteX2" fmla="*/ 4865098 w 7099300"/>
              <a:gd name="connsiteY2" fmla="*/ 3475041 h 4914903"/>
              <a:gd name="connsiteX3" fmla="*/ 7099300 w 7099300"/>
              <a:gd name="connsiteY3" fmla="*/ 0 h 4914903"/>
              <a:gd name="connsiteX0" fmla="*/ 0 w 7238502"/>
              <a:gd name="connsiteY0" fmla="*/ 35986 h 5315686"/>
              <a:gd name="connsiteX1" fmla="*/ 3430619 w 7238502"/>
              <a:gd name="connsiteY1" fmla="*/ 4670980 h 5315686"/>
              <a:gd name="connsiteX2" fmla="*/ 5004300 w 7238502"/>
              <a:gd name="connsiteY2" fmla="*/ 3904220 h 5315686"/>
              <a:gd name="connsiteX3" fmla="*/ 7238502 w 7238502"/>
              <a:gd name="connsiteY3" fmla="*/ 429179 h 5315686"/>
              <a:gd name="connsiteX0" fmla="*/ 0 w 7238502"/>
              <a:gd name="connsiteY0" fmla="*/ 35986 h 4736511"/>
              <a:gd name="connsiteX1" fmla="*/ 3430619 w 7238502"/>
              <a:gd name="connsiteY1" fmla="*/ 4670980 h 4736511"/>
              <a:gd name="connsiteX2" fmla="*/ 7238502 w 7238502"/>
              <a:gd name="connsiteY2" fmla="*/ 429179 h 4736511"/>
              <a:gd name="connsiteX0" fmla="*/ 0 w 7238502"/>
              <a:gd name="connsiteY0" fmla="*/ 35986 h 4003913"/>
              <a:gd name="connsiteX1" fmla="*/ 3848225 w 7238502"/>
              <a:gd name="connsiteY1" fmla="*/ 3938381 h 4003913"/>
              <a:gd name="connsiteX2" fmla="*/ 7238502 w 7238502"/>
              <a:gd name="connsiteY2" fmla="*/ 429179 h 400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8502" h="4003913">
                <a:moveTo>
                  <a:pt x="0" y="35986"/>
                </a:moveTo>
                <a:cubicBezTo>
                  <a:pt x="376767" y="2"/>
                  <a:pt x="2641808" y="3872849"/>
                  <a:pt x="3848225" y="3938381"/>
                </a:cubicBezTo>
                <a:cubicBezTo>
                  <a:pt x="5054642" y="4003913"/>
                  <a:pt x="6445193" y="1312888"/>
                  <a:pt x="7238502" y="429179"/>
                </a:cubicBezTo>
              </a:path>
            </a:pathLst>
          </a:cu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877544" y="6151738"/>
            <a:ext cx="1780056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kumimoji="1" lang="en-US" altLang="ja-JP" dirty="0" smtClean="0"/>
              <a:t>Decentralized</a:t>
            </a:r>
            <a:endParaRPr kumimoji="1" lang="ja-JP" altLang="en-US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019800" y="6273968"/>
            <a:ext cx="182880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dirty="0" smtClean="0"/>
              <a:t>Centralized</a:t>
            </a:r>
            <a:endParaRPr kumimoji="1" lang="ja-JP" altLang="en-US" dirty="0"/>
          </a:p>
        </p:txBody>
      </p:sp>
      <p:sp>
        <p:nvSpPr>
          <p:cNvPr id="42" name="スライド番号プレースホルダ 1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D1D4828-99E8-1347-A66F-EC89F0130CAA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grpSp>
        <p:nvGrpSpPr>
          <p:cNvPr id="50" name="図形グループ 49"/>
          <p:cNvGrpSpPr/>
          <p:nvPr/>
        </p:nvGrpSpPr>
        <p:grpSpPr>
          <a:xfrm>
            <a:off x="3889375" y="2644043"/>
            <a:ext cx="4038600" cy="4463195"/>
            <a:chOff x="3889375" y="2644043"/>
            <a:chExt cx="4038600" cy="4463195"/>
          </a:xfrm>
        </p:grpSpPr>
        <p:sp>
          <p:nvSpPr>
            <p:cNvPr id="13" name="円弧 12"/>
            <p:cNvSpPr/>
            <p:nvPr/>
          </p:nvSpPr>
          <p:spPr bwMode="auto">
            <a:xfrm rot="17820922">
              <a:off x="3840956" y="3020219"/>
              <a:ext cx="4135438" cy="4038600"/>
            </a:xfrm>
            <a:prstGeom prst="arc">
              <a:avLst>
                <a:gd name="adj1" fmla="val 16200000"/>
                <a:gd name="adj2" fmla="val 20744765"/>
              </a:avLst>
            </a:prstGeom>
            <a:ln>
              <a:solidFill>
                <a:srgbClr val="00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0489" name="テキスト ボックス 43"/>
            <p:cNvSpPr txBox="1">
              <a:spLocks noChangeArrowheads="1"/>
            </p:cNvSpPr>
            <p:nvPr/>
          </p:nvSpPr>
          <p:spPr bwMode="auto">
            <a:xfrm>
              <a:off x="4087865" y="3025054"/>
              <a:ext cx="865477" cy="277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200" dirty="0" smtClean="0"/>
                <a:t>Web 1.0</a:t>
              </a:r>
              <a:endParaRPr lang="ja-JP" altLang="en-US" sz="1200" dirty="0"/>
            </a:p>
          </p:txBody>
        </p:sp>
        <p:sp>
          <p:nvSpPr>
            <p:cNvPr id="20490" name="テキスト ボックス 44"/>
            <p:cNvSpPr txBox="1">
              <a:spLocks noChangeArrowheads="1"/>
            </p:cNvSpPr>
            <p:nvPr/>
          </p:nvSpPr>
          <p:spPr bwMode="auto">
            <a:xfrm>
              <a:off x="5181958" y="2644043"/>
              <a:ext cx="865477" cy="277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200" dirty="0" smtClean="0"/>
                <a:t>Web 2.0</a:t>
              </a:r>
              <a:endParaRPr lang="ja-JP" altLang="en-US" sz="1200" dirty="0"/>
            </a:p>
          </p:txBody>
        </p:sp>
        <p:sp>
          <p:nvSpPr>
            <p:cNvPr id="23" name="角丸四角形 22"/>
            <p:cNvSpPr/>
            <p:nvPr/>
          </p:nvSpPr>
          <p:spPr bwMode="auto">
            <a:xfrm>
              <a:off x="4419600" y="5054600"/>
              <a:ext cx="1447800" cy="457200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1600" dirty="0" smtClean="0"/>
                <a:t>Web Era</a:t>
              </a:r>
              <a:endParaRPr lang="ja-JP" altLang="en-US" sz="1600" dirty="0"/>
            </a:p>
          </p:txBody>
        </p:sp>
      </p:grpSp>
      <p:grpSp>
        <p:nvGrpSpPr>
          <p:cNvPr id="51" name="図形グループ 50"/>
          <p:cNvGrpSpPr/>
          <p:nvPr/>
        </p:nvGrpSpPr>
        <p:grpSpPr>
          <a:xfrm>
            <a:off x="5778500" y="2238375"/>
            <a:ext cx="4024313" cy="3997325"/>
            <a:chOff x="5778500" y="2238375"/>
            <a:chExt cx="4024313" cy="3997325"/>
          </a:xfrm>
        </p:grpSpPr>
        <p:sp>
          <p:nvSpPr>
            <p:cNvPr id="14" name="円弧 13"/>
            <p:cNvSpPr/>
            <p:nvPr/>
          </p:nvSpPr>
          <p:spPr bwMode="auto">
            <a:xfrm rot="18352150">
              <a:off x="5791994" y="2224881"/>
              <a:ext cx="3997325" cy="4024313"/>
            </a:xfrm>
            <a:prstGeom prst="arc">
              <a:avLst>
                <a:gd name="adj1" fmla="val 16200000"/>
                <a:gd name="adj2" fmla="val 19219016"/>
              </a:avLst>
            </a:prstGeom>
            <a:ln>
              <a:solidFill>
                <a:srgbClr val="000000"/>
              </a:solidFill>
              <a:prstDash val="dash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4" name="角丸四角形 23"/>
            <p:cNvSpPr/>
            <p:nvPr/>
          </p:nvSpPr>
          <p:spPr bwMode="auto">
            <a:xfrm>
              <a:off x="6553200" y="5054600"/>
              <a:ext cx="1219200" cy="457200"/>
            </a:xfrm>
            <a:prstGeom prst="round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1600" dirty="0" smtClean="0"/>
                <a:t>Cloud Era</a:t>
              </a:r>
              <a:endParaRPr lang="ja-JP" altLang="en-US" sz="1600" dirty="0"/>
            </a:p>
          </p:txBody>
        </p:sp>
      </p:grpSp>
      <p:grpSp>
        <p:nvGrpSpPr>
          <p:cNvPr id="43" name="図形グループ 42"/>
          <p:cNvGrpSpPr/>
          <p:nvPr/>
        </p:nvGrpSpPr>
        <p:grpSpPr>
          <a:xfrm>
            <a:off x="304800" y="1544638"/>
            <a:ext cx="7887278" cy="4623367"/>
            <a:chOff x="304800" y="1544638"/>
            <a:chExt cx="7887278" cy="4623367"/>
          </a:xfrm>
        </p:grpSpPr>
        <p:sp>
          <p:nvSpPr>
            <p:cNvPr id="41" name="テキスト ボックス 40"/>
            <p:cNvSpPr txBox="1"/>
            <p:nvPr/>
          </p:nvSpPr>
          <p:spPr bwMode="auto">
            <a:xfrm>
              <a:off x="304800" y="1544638"/>
              <a:ext cx="1295400" cy="27699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sz="1200" dirty="0" smtClean="0">
                  <a:latin typeface="Arial" charset="0"/>
                  <a:ea typeface="ＭＳ Ｐゴシック" charset="-128"/>
                  <a:cs typeface="ＭＳ Ｐゴシック" charset="-128"/>
                </a:rPr>
                <a:t>Required Ability</a:t>
              </a:r>
              <a:endParaRPr lang="ja-JP" altLang="en-US" sz="1200" dirty="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498" name="テキスト ボックス 53"/>
            <p:cNvSpPr txBox="1">
              <a:spLocks noChangeArrowheads="1"/>
            </p:cNvSpPr>
            <p:nvPr/>
          </p:nvSpPr>
          <p:spPr bwMode="auto">
            <a:xfrm>
              <a:off x="7696742" y="5829440"/>
              <a:ext cx="495336" cy="338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ja-JP" altLang="en-US" sz="1600"/>
                <a:t>年</a:t>
              </a:r>
              <a:endParaRPr lang="en-US" altLang="ja-JP" sz="1600"/>
            </a:p>
          </p:txBody>
        </p:sp>
        <p:cxnSp>
          <p:nvCxnSpPr>
            <p:cNvPr id="5" name="直線矢印コネクタ 4"/>
            <p:cNvCxnSpPr/>
            <p:nvPr/>
          </p:nvCxnSpPr>
          <p:spPr bwMode="auto">
            <a:xfrm>
              <a:off x="1295400" y="5816600"/>
              <a:ext cx="6705600" cy="158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矢印コネクタ 6"/>
            <p:cNvCxnSpPr/>
            <p:nvPr/>
          </p:nvCxnSpPr>
          <p:spPr bwMode="auto">
            <a:xfrm rot="5400000" flipH="1" flipV="1">
              <a:off x="-456406" y="4063206"/>
              <a:ext cx="3505200" cy="158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506" name="テキスト ボックス 8"/>
            <p:cNvSpPr txBox="1">
              <a:spLocks noChangeArrowheads="1"/>
            </p:cNvSpPr>
            <p:nvPr/>
          </p:nvSpPr>
          <p:spPr bwMode="auto">
            <a:xfrm rot="16200000">
              <a:off x="-746598" y="3629536"/>
              <a:ext cx="3086194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2400" dirty="0" smtClean="0"/>
                <a:t>Social Information Infrastructure</a:t>
              </a:r>
              <a:endParaRPr lang="ja-JP" altLang="en-US" sz="2400" dirty="0"/>
            </a:p>
          </p:txBody>
        </p:sp>
        <p:cxnSp>
          <p:nvCxnSpPr>
            <p:cNvPr id="16" name="直線コネクタ 15"/>
            <p:cNvCxnSpPr/>
            <p:nvPr/>
          </p:nvCxnSpPr>
          <p:spPr bwMode="auto">
            <a:xfrm rot="5400000">
              <a:off x="2466975" y="4178300"/>
              <a:ext cx="3278188" cy="1588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 bwMode="auto">
            <a:xfrm rot="5400000">
              <a:off x="4506913" y="4178300"/>
              <a:ext cx="3278188" cy="1587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509" name="テキスト ボックス 17"/>
            <p:cNvSpPr txBox="1">
              <a:spLocks noChangeArrowheads="1"/>
            </p:cNvSpPr>
            <p:nvPr/>
          </p:nvSpPr>
          <p:spPr bwMode="auto">
            <a:xfrm>
              <a:off x="3608856" y="5829441"/>
              <a:ext cx="990673" cy="338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600"/>
                <a:t>1991</a:t>
              </a:r>
              <a:endParaRPr lang="ja-JP" altLang="en-US" sz="1600"/>
            </a:p>
          </p:txBody>
        </p:sp>
        <p:sp>
          <p:nvSpPr>
            <p:cNvPr id="20510" name="テキスト ボックス 19"/>
            <p:cNvSpPr txBox="1">
              <a:spLocks noChangeArrowheads="1"/>
            </p:cNvSpPr>
            <p:nvPr/>
          </p:nvSpPr>
          <p:spPr bwMode="auto">
            <a:xfrm>
              <a:off x="5715397" y="5816737"/>
              <a:ext cx="990673" cy="338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600"/>
                <a:t>2007</a:t>
              </a:r>
            </a:p>
          </p:txBody>
        </p:sp>
        <p:sp>
          <p:nvSpPr>
            <p:cNvPr id="20514" name="テキスト ボックス 24"/>
            <p:cNvSpPr txBox="1">
              <a:spLocks noChangeArrowheads="1"/>
            </p:cNvSpPr>
            <p:nvPr/>
          </p:nvSpPr>
          <p:spPr bwMode="auto">
            <a:xfrm>
              <a:off x="1066856" y="5816737"/>
              <a:ext cx="990673" cy="338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600"/>
                <a:t>1969</a:t>
              </a:r>
              <a:endParaRPr lang="ja-JP" altLang="en-US" sz="1600"/>
            </a:p>
          </p:txBody>
        </p:sp>
      </p:grpSp>
      <p:grpSp>
        <p:nvGrpSpPr>
          <p:cNvPr id="49" name="図形グループ 48"/>
          <p:cNvGrpSpPr/>
          <p:nvPr/>
        </p:nvGrpSpPr>
        <p:grpSpPr>
          <a:xfrm>
            <a:off x="1366838" y="4019550"/>
            <a:ext cx="5494337" cy="5429250"/>
            <a:chOff x="1366838" y="4019550"/>
            <a:chExt cx="5494337" cy="5429250"/>
          </a:xfrm>
        </p:grpSpPr>
        <p:sp>
          <p:nvSpPr>
            <p:cNvPr id="10" name="円弧 9"/>
            <p:cNvSpPr/>
            <p:nvPr/>
          </p:nvSpPr>
          <p:spPr bwMode="auto">
            <a:xfrm rot="17610679">
              <a:off x="1399382" y="3987006"/>
              <a:ext cx="5429250" cy="5494337"/>
            </a:xfrm>
            <a:prstGeom prst="arc">
              <a:avLst>
                <a:gd name="adj1" fmla="val 16200000"/>
                <a:gd name="adj2" fmla="val 20682570"/>
              </a:avLst>
            </a:prstGeom>
            <a:ln>
              <a:solidFill>
                <a:srgbClr val="00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2" name="角丸四角形 21"/>
            <p:cNvSpPr/>
            <p:nvPr/>
          </p:nvSpPr>
          <p:spPr bwMode="auto">
            <a:xfrm>
              <a:off x="2057400" y="5054600"/>
              <a:ext cx="1447800" cy="457200"/>
            </a:xfrm>
            <a:prstGeom prst="round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1600" dirty="0" smtClean="0"/>
                <a:t>Network Era</a:t>
              </a:r>
              <a:endParaRPr lang="ja-JP" altLang="en-US" sz="1600" dirty="0"/>
            </a:p>
          </p:txBody>
        </p:sp>
        <p:sp>
          <p:nvSpPr>
            <p:cNvPr id="44" name="テキスト ボックス 49"/>
            <p:cNvSpPr txBox="1">
              <a:spLocks noChangeArrowheads="1"/>
            </p:cNvSpPr>
            <p:nvPr/>
          </p:nvSpPr>
          <p:spPr bwMode="auto">
            <a:xfrm>
              <a:off x="1549582" y="5468772"/>
              <a:ext cx="584018" cy="246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000" dirty="0" smtClean="0"/>
                <a:t>TCP/IP</a:t>
              </a:r>
              <a:endParaRPr lang="ja-JP" altLang="en-US" sz="1000" dirty="0"/>
            </a:p>
          </p:txBody>
        </p:sp>
      </p:grpSp>
      <p:sp>
        <p:nvSpPr>
          <p:cNvPr id="45" name="爆発 1 44"/>
          <p:cNvSpPr/>
          <p:nvPr/>
        </p:nvSpPr>
        <p:spPr>
          <a:xfrm>
            <a:off x="776650" y="3309538"/>
            <a:ext cx="8062550" cy="1238456"/>
          </a:xfrm>
          <a:prstGeom prst="irregularSeal1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smtClean="0">
                <a:solidFill>
                  <a:srgbClr val="000000"/>
                </a:solidFill>
              </a:rPr>
              <a:t>How to re-integrate?</a:t>
            </a:r>
            <a:endParaRPr kumimoji="1" lang="ja-JP" alt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937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35" grpId="0" animBg="1"/>
      <p:bldP spid="36" grpId="0" animBg="1"/>
      <p:bldP spid="37" grpId="0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8229600" cy="914400"/>
          </a:xfrm>
        </p:spPr>
        <p:txBody>
          <a:bodyPr/>
          <a:lstStyle/>
          <a:p>
            <a:r>
              <a:rPr lang="en-US" altLang="ja-JP" dirty="0" smtClean="0"/>
              <a:t>A Typical University Portal Stack</a:t>
            </a:r>
            <a:endParaRPr lang="ja-JP" altLang="en-US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01650" y="1524000"/>
            <a:ext cx="8139113" cy="5095875"/>
            <a:chOff x="273" y="960"/>
            <a:chExt cx="5127" cy="3210"/>
          </a:xfrm>
        </p:grpSpPr>
        <p:sp>
          <p:nvSpPr>
            <p:cNvPr id="991236" name="AutoShape 4"/>
            <p:cNvSpPr>
              <a:spLocks noChangeArrowheads="1"/>
            </p:cNvSpPr>
            <p:nvPr/>
          </p:nvSpPr>
          <p:spPr bwMode="auto">
            <a:xfrm>
              <a:off x="366" y="3696"/>
              <a:ext cx="4578" cy="234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altLang="ja-JP">
                  <a:solidFill>
                    <a:srgbClr val="000066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Internal Network (Load Balancing, SSL) </a:t>
              </a:r>
            </a:p>
          </p:txBody>
        </p:sp>
        <p:sp>
          <p:nvSpPr>
            <p:cNvPr id="991237" name="AutoShape 5"/>
            <p:cNvSpPr>
              <a:spLocks noChangeArrowheads="1"/>
            </p:cNvSpPr>
            <p:nvPr/>
          </p:nvSpPr>
          <p:spPr bwMode="auto">
            <a:xfrm>
              <a:off x="366" y="3414"/>
              <a:ext cx="4308" cy="234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altLang="ja-JP">
                  <a:solidFill>
                    <a:srgbClr val="000066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Servers (H/W, OS)</a:t>
              </a:r>
            </a:p>
          </p:txBody>
        </p:sp>
        <p:sp>
          <p:nvSpPr>
            <p:cNvPr id="991238" name="AutoShape 6"/>
            <p:cNvSpPr>
              <a:spLocks noChangeArrowheads="1"/>
            </p:cNvSpPr>
            <p:nvPr/>
          </p:nvSpPr>
          <p:spPr bwMode="auto">
            <a:xfrm>
              <a:off x="366" y="3126"/>
              <a:ext cx="4308" cy="234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altLang="ja-JP">
                  <a:solidFill>
                    <a:srgbClr val="000066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Middleware (Web, Servlet)</a:t>
              </a:r>
            </a:p>
          </p:txBody>
        </p:sp>
        <p:sp>
          <p:nvSpPr>
            <p:cNvPr id="991239" name="AutoShape 7"/>
            <p:cNvSpPr>
              <a:spLocks noChangeArrowheads="1"/>
            </p:cNvSpPr>
            <p:nvPr/>
          </p:nvSpPr>
          <p:spPr bwMode="auto">
            <a:xfrm>
              <a:off x="366" y="1392"/>
              <a:ext cx="432" cy="336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altLang="ja-JP" sz="1400">
                  <a:solidFill>
                    <a:srgbClr val="000066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MyNU</a:t>
              </a:r>
              <a:br>
                <a:rPr lang="en-US" altLang="ja-JP" sz="1400">
                  <a:solidFill>
                    <a:srgbClr val="000066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</a:br>
              <a:r>
                <a:rPr lang="en-US" altLang="ja-JP" sz="1400">
                  <a:solidFill>
                    <a:srgbClr val="000066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Apps</a:t>
              </a:r>
            </a:p>
          </p:txBody>
        </p:sp>
        <p:sp>
          <p:nvSpPr>
            <p:cNvPr id="991240" name="AutoShape 8"/>
            <p:cNvSpPr>
              <a:spLocks noChangeArrowheads="1"/>
            </p:cNvSpPr>
            <p:nvPr/>
          </p:nvSpPr>
          <p:spPr bwMode="auto">
            <a:xfrm>
              <a:off x="900" y="1067"/>
              <a:ext cx="432" cy="661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altLang="ja-JP" sz="1400">
                  <a:solidFill>
                    <a:srgbClr val="000066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MyNU</a:t>
              </a:r>
              <a:br>
                <a:rPr lang="en-US" altLang="ja-JP" sz="1400">
                  <a:solidFill>
                    <a:srgbClr val="000066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</a:br>
              <a:r>
                <a:rPr lang="en-US" altLang="ja-JP" sz="1400">
                  <a:solidFill>
                    <a:srgbClr val="000066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Contents</a:t>
              </a:r>
            </a:p>
          </p:txBody>
        </p:sp>
        <p:sp>
          <p:nvSpPr>
            <p:cNvPr id="991241" name="Rectangle 9"/>
            <p:cNvSpPr>
              <a:spLocks noChangeArrowheads="1"/>
            </p:cNvSpPr>
            <p:nvPr/>
          </p:nvSpPr>
          <p:spPr bwMode="auto">
            <a:xfrm>
              <a:off x="372" y="1056"/>
              <a:ext cx="108" cy="245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991242" name="Rectangle 10"/>
            <p:cNvSpPr>
              <a:spLocks noChangeArrowheads="1"/>
            </p:cNvSpPr>
            <p:nvPr/>
          </p:nvSpPr>
          <p:spPr bwMode="auto">
            <a:xfrm>
              <a:off x="516" y="1056"/>
              <a:ext cx="108" cy="245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991243" name="Rectangle 11"/>
            <p:cNvSpPr>
              <a:spLocks noChangeArrowheads="1"/>
            </p:cNvSpPr>
            <p:nvPr/>
          </p:nvSpPr>
          <p:spPr bwMode="auto">
            <a:xfrm>
              <a:off x="654" y="1056"/>
              <a:ext cx="108" cy="245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991244" name="Rectangle 12"/>
            <p:cNvSpPr>
              <a:spLocks noChangeArrowheads="1"/>
            </p:cNvSpPr>
            <p:nvPr/>
          </p:nvSpPr>
          <p:spPr bwMode="auto">
            <a:xfrm>
              <a:off x="1422" y="1056"/>
              <a:ext cx="162" cy="62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altLang="ja-JP" sz="1200"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CampusInfo</a:t>
              </a:r>
            </a:p>
          </p:txBody>
        </p:sp>
        <p:sp>
          <p:nvSpPr>
            <p:cNvPr id="991245" name="Rectangle 13"/>
            <p:cNvSpPr>
              <a:spLocks noChangeArrowheads="1"/>
            </p:cNvSpPr>
            <p:nvPr/>
          </p:nvSpPr>
          <p:spPr bwMode="auto">
            <a:xfrm>
              <a:off x="2160" y="1068"/>
              <a:ext cx="288" cy="900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altLang="ja-JP" sz="1600">
                  <a:solidFill>
                    <a:schemeClr val="bg1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Sakai Tools</a:t>
              </a:r>
            </a:p>
          </p:txBody>
        </p:sp>
        <p:sp>
          <p:nvSpPr>
            <p:cNvPr id="991246" name="Rectangle 14"/>
            <p:cNvSpPr>
              <a:spLocks noChangeArrowheads="1"/>
            </p:cNvSpPr>
            <p:nvPr/>
          </p:nvSpPr>
          <p:spPr bwMode="auto">
            <a:xfrm>
              <a:off x="2544" y="1056"/>
              <a:ext cx="432" cy="1045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altLang="ja-JP" sz="1600" dirty="0" smtClean="0">
                  <a:solidFill>
                    <a:schemeClr val="bg1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Faculty Profile</a:t>
              </a:r>
              <a:endParaRPr lang="en-US" altLang="ja-JP" sz="1600" dirty="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991247" name="AutoShape 15"/>
            <p:cNvSpPr>
              <a:spLocks noChangeArrowheads="1"/>
            </p:cNvSpPr>
            <p:nvPr/>
          </p:nvSpPr>
          <p:spPr bwMode="auto">
            <a:xfrm>
              <a:off x="372" y="1770"/>
              <a:ext cx="1740" cy="192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altLang="ja-JP">
                  <a:solidFill>
                    <a:srgbClr val="000066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Portal User Interface</a:t>
              </a:r>
            </a:p>
          </p:txBody>
        </p:sp>
        <p:sp>
          <p:nvSpPr>
            <p:cNvPr id="991248" name="Rectangle 16"/>
            <p:cNvSpPr>
              <a:spLocks noChangeArrowheads="1"/>
            </p:cNvSpPr>
            <p:nvPr/>
          </p:nvSpPr>
          <p:spPr bwMode="auto">
            <a:xfrm>
              <a:off x="3108" y="1062"/>
              <a:ext cx="192" cy="138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991249" name="Rectangle 17"/>
            <p:cNvSpPr>
              <a:spLocks noChangeArrowheads="1"/>
            </p:cNvSpPr>
            <p:nvPr/>
          </p:nvSpPr>
          <p:spPr bwMode="auto">
            <a:xfrm>
              <a:off x="3648" y="1057"/>
              <a:ext cx="336" cy="1679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 sz="240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991250" name="Rectangle 18"/>
            <p:cNvSpPr>
              <a:spLocks noChangeArrowheads="1"/>
            </p:cNvSpPr>
            <p:nvPr/>
          </p:nvSpPr>
          <p:spPr bwMode="auto">
            <a:xfrm>
              <a:off x="4404" y="1057"/>
              <a:ext cx="252" cy="1989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altLang="ja-JP" sz="1600" dirty="0" smtClean="0">
                  <a:solidFill>
                    <a:schemeClr val="bg1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Institutional Web Site</a:t>
              </a:r>
              <a:endParaRPr lang="ja-JP" altLang="en-US" sz="1600" dirty="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991251" name="Rectangle 19"/>
            <p:cNvSpPr>
              <a:spLocks noChangeArrowheads="1"/>
            </p:cNvSpPr>
            <p:nvPr/>
          </p:nvSpPr>
          <p:spPr bwMode="auto">
            <a:xfrm>
              <a:off x="4776" y="1056"/>
              <a:ext cx="168" cy="2544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altLang="ja-JP" sz="1600" dirty="0" smtClean="0">
                  <a:solidFill>
                    <a:schemeClr val="bg1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Student Information System</a:t>
              </a:r>
              <a:endParaRPr lang="ja-JP" altLang="en-US" sz="1600" dirty="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991252" name="Rectangle 20"/>
            <p:cNvSpPr>
              <a:spLocks noChangeArrowheads="1"/>
            </p:cNvSpPr>
            <p:nvPr/>
          </p:nvSpPr>
          <p:spPr bwMode="auto">
            <a:xfrm>
              <a:off x="4080" y="1056"/>
              <a:ext cx="246" cy="19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991253" name="Rectangle 21"/>
            <p:cNvSpPr>
              <a:spLocks noChangeArrowheads="1"/>
            </p:cNvSpPr>
            <p:nvPr/>
          </p:nvSpPr>
          <p:spPr bwMode="auto">
            <a:xfrm>
              <a:off x="5016" y="1056"/>
              <a:ext cx="216" cy="2880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991254" name="Rectangle 22"/>
            <p:cNvSpPr>
              <a:spLocks noChangeArrowheads="1"/>
            </p:cNvSpPr>
            <p:nvPr/>
          </p:nvSpPr>
          <p:spPr bwMode="auto">
            <a:xfrm>
              <a:off x="5292" y="1062"/>
              <a:ext cx="108" cy="2874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25632" name="Freeform 23"/>
            <p:cNvSpPr>
              <a:spLocks/>
            </p:cNvSpPr>
            <p:nvPr/>
          </p:nvSpPr>
          <p:spPr bwMode="auto">
            <a:xfrm>
              <a:off x="273" y="986"/>
              <a:ext cx="4698" cy="3064"/>
            </a:xfrm>
            <a:custGeom>
              <a:avLst/>
              <a:gdLst>
                <a:gd name="T0" fmla="*/ 0 w 4698"/>
                <a:gd name="T1" fmla="*/ 343 h 2968"/>
                <a:gd name="T2" fmla="*/ 565 w 4698"/>
                <a:gd name="T3" fmla="*/ 343 h 2968"/>
                <a:gd name="T4" fmla="*/ 559 w 4698"/>
                <a:gd name="T5" fmla="*/ 0 h 2968"/>
                <a:gd name="T6" fmla="*/ 1092 w 4698"/>
                <a:gd name="T7" fmla="*/ 0 h 2968"/>
                <a:gd name="T8" fmla="*/ 1092 w 4698"/>
                <a:gd name="T9" fmla="*/ 730 h 2968"/>
                <a:gd name="T10" fmla="*/ 1898 w 4698"/>
                <a:gd name="T11" fmla="*/ 730 h 2968"/>
                <a:gd name="T12" fmla="*/ 1898 w 4698"/>
                <a:gd name="T13" fmla="*/ 959 h 2968"/>
                <a:gd name="T14" fmla="*/ 2216 w 4698"/>
                <a:gd name="T15" fmla="*/ 959 h 2968"/>
                <a:gd name="T16" fmla="*/ 2216 w 4698"/>
                <a:gd name="T17" fmla="*/ 1162 h 2968"/>
                <a:gd name="T18" fmla="*/ 2743 w 4698"/>
                <a:gd name="T19" fmla="*/ 1156 h 2968"/>
                <a:gd name="T20" fmla="*/ 2743 w 4698"/>
                <a:gd name="T21" fmla="*/ 1498 h 2968"/>
                <a:gd name="T22" fmla="*/ 3079 w 4698"/>
                <a:gd name="T23" fmla="*/ 1492 h 2968"/>
                <a:gd name="T24" fmla="*/ 3079 w 4698"/>
                <a:gd name="T25" fmla="*/ 1784 h 2968"/>
                <a:gd name="T26" fmla="*/ 3759 w 4698"/>
                <a:gd name="T27" fmla="*/ 1784 h 2968"/>
                <a:gd name="T28" fmla="*/ 3759 w 4698"/>
                <a:gd name="T29" fmla="*/ 2076 h 2968"/>
                <a:gd name="T30" fmla="*/ 4444 w 4698"/>
                <a:gd name="T31" fmla="*/ 2076 h 2968"/>
                <a:gd name="T32" fmla="*/ 4444 w 4698"/>
                <a:gd name="T33" fmla="*/ 2635 h 2968"/>
                <a:gd name="T34" fmla="*/ 4698 w 4698"/>
                <a:gd name="T35" fmla="*/ 2635 h 2968"/>
                <a:gd name="T36" fmla="*/ 4698 w 4698"/>
                <a:gd name="T37" fmla="*/ 2965 h 2968"/>
                <a:gd name="T38" fmla="*/ 15 w 4698"/>
                <a:gd name="T39" fmla="*/ 2968 h 2968"/>
                <a:gd name="T40" fmla="*/ 0 w 4698"/>
                <a:gd name="T41" fmla="*/ 343 h 296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698"/>
                <a:gd name="T64" fmla="*/ 0 h 2968"/>
                <a:gd name="T65" fmla="*/ 4698 w 4698"/>
                <a:gd name="T66" fmla="*/ 2968 h 296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698" h="2968">
                  <a:moveTo>
                    <a:pt x="0" y="343"/>
                  </a:moveTo>
                  <a:lnTo>
                    <a:pt x="565" y="343"/>
                  </a:lnTo>
                  <a:lnTo>
                    <a:pt x="559" y="0"/>
                  </a:lnTo>
                  <a:lnTo>
                    <a:pt x="1092" y="0"/>
                  </a:lnTo>
                  <a:lnTo>
                    <a:pt x="1092" y="730"/>
                  </a:lnTo>
                  <a:lnTo>
                    <a:pt x="1898" y="730"/>
                  </a:lnTo>
                  <a:lnTo>
                    <a:pt x="1898" y="959"/>
                  </a:lnTo>
                  <a:lnTo>
                    <a:pt x="2216" y="959"/>
                  </a:lnTo>
                  <a:lnTo>
                    <a:pt x="2216" y="1162"/>
                  </a:lnTo>
                  <a:lnTo>
                    <a:pt x="2743" y="1156"/>
                  </a:lnTo>
                  <a:lnTo>
                    <a:pt x="2743" y="1498"/>
                  </a:lnTo>
                  <a:lnTo>
                    <a:pt x="3079" y="1492"/>
                  </a:lnTo>
                  <a:lnTo>
                    <a:pt x="3079" y="1784"/>
                  </a:lnTo>
                  <a:lnTo>
                    <a:pt x="3759" y="1784"/>
                  </a:lnTo>
                  <a:lnTo>
                    <a:pt x="3759" y="2076"/>
                  </a:lnTo>
                  <a:lnTo>
                    <a:pt x="4444" y="2076"/>
                  </a:lnTo>
                  <a:lnTo>
                    <a:pt x="4444" y="2635"/>
                  </a:lnTo>
                  <a:lnTo>
                    <a:pt x="4698" y="2635"/>
                  </a:lnTo>
                  <a:lnTo>
                    <a:pt x="4698" y="2965"/>
                  </a:lnTo>
                  <a:lnTo>
                    <a:pt x="15" y="2968"/>
                  </a:lnTo>
                  <a:lnTo>
                    <a:pt x="0" y="343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91256" name="AutoShape 24"/>
            <p:cNvSpPr>
              <a:spLocks noChangeArrowheads="1"/>
            </p:cNvSpPr>
            <p:nvPr/>
          </p:nvSpPr>
          <p:spPr bwMode="auto">
            <a:xfrm>
              <a:off x="366" y="2838"/>
              <a:ext cx="3618" cy="234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altLang="ja-JP">
                  <a:solidFill>
                    <a:srgbClr val="000066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Middleware (LDAP)</a:t>
              </a:r>
            </a:p>
          </p:txBody>
        </p:sp>
        <p:sp>
          <p:nvSpPr>
            <p:cNvPr id="991257" name="AutoShape 25"/>
            <p:cNvSpPr>
              <a:spLocks noChangeArrowheads="1"/>
            </p:cNvSpPr>
            <p:nvPr/>
          </p:nvSpPr>
          <p:spPr bwMode="auto">
            <a:xfrm>
              <a:off x="384" y="2550"/>
              <a:ext cx="2928" cy="234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altLang="ja-JP">
                  <a:solidFill>
                    <a:srgbClr val="000066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Middleware (CAS)</a:t>
              </a:r>
            </a:p>
          </p:txBody>
        </p:sp>
        <p:sp>
          <p:nvSpPr>
            <p:cNvPr id="991258" name="Rectangle 26"/>
            <p:cNvSpPr>
              <a:spLocks noChangeArrowheads="1"/>
            </p:cNvSpPr>
            <p:nvPr/>
          </p:nvSpPr>
          <p:spPr bwMode="auto">
            <a:xfrm>
              <a:off x="3408" y="1043"/>
              <a:ext cx="144" cy="1693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991259" name="AutoShape 27"/>
            <p:cNvSpPr>
              <a:spLocks noChangeArrowheads="1"/>
            </p:cNvSpPr>
            <p:nvPr/>
          </p:nvSpPr>
          <p:spPr bwMode="auto">
            <a:xfrm>
              <a:off x="384" y="2256"/>
              <a:ext cx="2592" cy="234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altLang="ja-JP">
                  <a:solidFill>
                    <a:srgbClr val="000066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Middleware (RMSDB)</a:t>
              </a:r>
            </a:p>
          </p:txBody>
        </p:sp>
        <p:sp>
          <p:nvSpPr>
            <p:cNvPr id="991260" name="AutoShape 28"/>
            <p:cNvSpPr>
              <a:spLocks noChangeArrowheads="1"/>
            </p:cNvSpPr>
            <p:nvPr/>
          </p:nvSpPr>
          <p:spPr bwMode="auto">
            <a:xfrm>
              <a:off x="378" y="2004"/>
              <a:ext cx="2082" cy="192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altLang="ja-JP">
                  <a:solidFill>
                    <a:srgbClr val="000066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S/W Development Framework</a:t>
              </a:r>
            </a:p>
          </p:txBody>
        </p:sp>
        <p:sp>
          <p:nvSpPr>
            <p:cNvPr id="991261" name="Rectangle 29"/>
            <p:cNvSpPr>
              <a:spLocks noChangeArrowheads="1"/>
            </p:cNvSpPr>
            <p:nvPr/>
          </p:nvSpPr>
          <p:spPr bwMode="auto">
            <a:xfrm>
              <a:off x="1632" y="1056"/>
              <a:ext cx="162" cy="62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altLang="ja-JP" sz="1400" dirty="0" smtClean="0">
                  <a:solidFill>
                    <a:schemeClr val="bg1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Emergency</a:t>
              </a:r>
              <a:endParaRPr lang="ja-JP" altLang="en-US" sz="1400" dirty="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991262" name="Rectangle 30"/>
            <p:cNvSpPr>
              <a:spLocks noChangeArrowheads="1"/>
            </p:cNvSpPr>
            <p:nvPr/>
          </p:nvSpPr>
          <p:spPr bwMode="auto">
            <a:xfrm>
              <a:off x="1872" y="1056"/>
              <a:ext cx="162" cy="624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altLang="ja-JP" sz="1400">
                  <a:solidFill>
                    <a:schemeClr val="bg1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Others</a:t>
              </a:r>
            </a:p>
          </p:txBody>
        </p:sp>
        <p:sp>
          <p:nvSpPr>
            <p:cNvPr id="25640" name="Rectangle 31"/>
            <p:cNvSpPr>
              <a:spLocks noChangeArrowheads="1"/>
            </p:cNvSpPr>
            <p:nvPr/>
          </p:nvSpPr>
          <p:spPr bwMode="auto">
            <a:xfrm>
              <a:off x="324" y="960"/>
              <a:ext cx="1809" cy="312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91264" name="Rectangle 32"/>
            <p:cNvSpPr>
              <a:spLocks noChangeArrowheads="1"/>
            </p:cNvSpPr>
            <p:nvPr/>
          </p:nvSpPr>
          <p:spPr bwMode="auto">
            <a:xfrm>
              <a:off x="576" y="4000"/>
              <a:ext cx="1344" cy="17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altLang="ja-JP" sz="1400" dirty="0" smtClean="0">
                  <a:solidFill>
                    <a:schemeClr val="tx1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University Portal</a:t>
              </a:r>
              <a:endParaRPr lang="ja-JP" altLang="en-US" sz="1400" dirty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991265" name="Rectangle 33"/>
            <p:cNvSpPr>
              <a:spLocks noChangeArrowheads="1"/>
            </p:cNvSpPr>
            <p:nvPr/>
          </p:nvSpPr>
          <p:spPr bwMode="auto">
            <a:xfrm>
              <a:off x="2592" y="3990"/>
              <a:ext cx="1680" cy="17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altLang="ja-JP" sz="1400" dirty="0" smtClean="0">
                  <a:solidFill>
                    <a:schemeClr val="tx1"/>
                  </a:solidFill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University Portal Related</a:t>
              </a:r>
              <a:endParaRPr lang="ja-JP" altLang="en-US" sz="1400" dirty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</p:grpSp>
      <p:grpSp>
        <p:nvGrpSpPr>
          <p:cNvPr id="34" name="図形グループ 46"/>
          <p:cNvGrpSpPr/>
          <p:nvPr/>
        </p:nvGrpSpPr>
        <p:grpSpPr>
          <a:xfrm>
            <a:off x="132670" y="5419725"/>
            <a:ext cx="8782730" cy="1298575"/>
            <a:chOff x="132670" y="5419725"/>
            <a:chExt cx="8782730" cy="1298575"/>
          </a:xfrm>
        </p:grpSpPr>
        <p:sp>
          <p:nvSpPr>
            <p:cNvPr id="35" name="正方形/長方形 34"/>
            <p:cNvSpPr/>
            <p:nvPr/>
          </p:nvSpPr>
          <p:spPr bwMode="auto">
            <a:xfrm>
              <a:off x="132670" y="5419725"/>
              <a:ext cx="8782730" cy="981075"/>
            </a:xfrm>
            <a:prstGeom prst="rect">
              <a:avLst/>
            </a:prstGeom>
            <a:solidFill>
              <a:srgbClr val="008000">
                <a:alpha val="50000"/>
              </a:srgbClr>
            </a:solidFill>
            <a:ln w="57150" cap="flat" cmpd="sng" algn="ctr">
              <a:solidFill>
                <a:srgbClr val="008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6" name="角丸四角形吹き出し 35"/>
            <p:cNvSpPr/>
            <p:nvPr/>
          </p:nvSpPr>
          <p:spPr bwMode="auto">
            <a:xfrm>
              <a:off x="7467600" y="6238875"/>
              <a:ext cx="1255939" cy="479425"/>
            </a:xfrm>
            <a:prstGeom prst="wedgeRoundRectCallout">
              <a:avLst>
                <a:gd name="adj1" fmla="val -109234"/>
                <a:gd name="adj2" fmla="val -126714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>
                <a:defRPr/>
              </a:pPr>
              <a:r>
                <a:rPr lang="en-US" altLang="ja-JP" sz="2400" dirty="0" err="1" smtClean="0">
                  <a:solidFill>
                    <a:srgbClr val="000000"/>
                  </a:solidFill>
                </a:rPr>
                <a:t>IaaS</a:t>
              </a:r>
              <a:r>
                <a:rPr lang="en-US" altLang="ja-JP" sz="2400" dirty="0" smtClean="0">
                  <a:solidFill>
                    <a:srgbClr val="000000"/>
                  </a:solidFill>
                </a:rPr>
                <a:t> L.</a:t>
              </a:r>
              <a:endParaRPr lang="ja-JP" altLang="en-US" sz="2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7" name="図形グループ 47"/>
          <p:cNvGrpSpPr/>
          <p:nvPr/>
        </p:nvGrpSpPr>
        <p:grpSpPr>
          <a:xfrm>
            <a:off x="152400" y="2809876"/>
            <a:ext cx="8782730" cy="2514600"/>
            <a:chOff x="132670" y="3886201"/>
            <a:chExt cx="8782730" cy="2514600"/>
          </a:xfrm>
        </p:grpSpPr>
        <p:sp>
          <p:nvSpPr>
            <p:cNvPr id="38" name="正方形/長方形 37"/>
            <p:cNvSpPr/>
            <p:nvPr/>
          </p:nvSpPr>
          <p:spPr bwMode="auto">
            <a:xfrm>
              <a:off x="132670" y="3886201"/>
              <a:ext cx="8782730" cy="2514600"/>
            </a:xfrm>
            <a:prstGeom prst="rect">
              <a:avLst/>
            </a:prstGeom>
            <a:solidFill>
              <a:srgbClr val="FF6600">
                <a:alpha val="50000"/>
              </a:srgbClr>
            </a:solidFill>
            <a:ln w="57150" cap="flat" cmpd="sng" algn="ctr">
              <a:solidFill>
                <a:srgbClr val="FF66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9" name="角丸四角形吹き出し 38"/>
            <p:cNvSpPr/>
            <p:nvPr/>
          </p:nvSpPr>
          <p:spPr bwMode="auto">
            <a:xfrm>
              <a:off x="7467600" y="5495925"/>
              <a:ext cx="1255939" cy="479425"/>
            </a:xfrm>
            <a:prstGeom prst="wedgeRoundRectCallout">
              <a:avLst>
                <a:gd name="adj1" fmla="val -109234"/>
                <a:gd name="adj2" fmla="val -126714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>
                <a:defRPr/>
              </a:pPr>
              <a:r>
                <a:rPr lang="en-US" altLang="ja-JP" sz="2400" dirty="0" err="1" smtClean="0">
                  <a:solidFill>
                    <a:srgbClr val="000000"/>
                  </a:solidFill>
                </a:rPr>
                <a:t>PaaS</a:t>
              </a:r>
              <a:r>
                <a:rPr lang="en-US" altLang="ja-JP" sz="2400" dirty="0" smtClean="0">
                  <a:solidFill>
                    <a:srgbClr val="000000"/>
                  </a:solidFill>
                </a:rPr>
                <a:t> L.</a:t>
              </a:r>
              <a:endParaRPr lang="ja-JP" altLang="en-US" sz="2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0" name="図形グループ 50"/>
          <p:cNvGrpSpPr/>
          <p:nvPr/>
        </p:nvGrpSpPr>
        <p:grpSpPr>
          <a:xfrm>
            <a:off x="169383" y="1438275"/>
            <a:ext cx="8782730" cy="1403350"/>
            <a:chOff x="189114" y="3886201"/>
            <a:chExt cx="8782730" cy="1403350"/>
          </a:xfrm>
        </p:grpSpPr>
        <p:sp>
          <p:nvSpPr>
            <p:cNvPr id="41" name="正方形/長方形 40"/>
            <p:cNvSpPr/>
            <p:nvPr/>
          </p:nvSpPr>
          <p:spPr bwMode="auto">
            <a:xfrm>
              <a:off x="189114" y="3886201"/>
              <a:ext cx="8782730" cy="1304925"/>
            </a:xfrm>
            <a:prstGeom prst="rect">
              <a:avLst/>
            </a:prstGeom>
            <a:solidFill>
              <a:srgbClr val="3366FF">
                <a:alpha val="50000"/>
              </a:srgbClr>
            </a:solidFill>
            <a:ln w="57150" cap="flat" cmpd="sng" algn="ctr">
              <a:solidFill>
                <a:srgbClr val="3366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2" name="角丸四角形吹き出し 41"/>
            <p:cNvSpPr/>
            <p:nvPr/>
          </p:nvSpPr>
          <p:spPr bwMode="auto">
            <a:xfrm>
              <a:off x="7467600" y="4810126"/>
              <a:ext cx="1255939" cy="479425"/>
            </a:xfrm>
            <a:prstGeom prst="wedgeRoundRectCallout">
              <a:avLst>
                <a:gd name="adj1" fmla="val -109234"/>
                <a:gd name="adj2" fmla="val -126714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>
                <a:defRPr/>
              </a:pPr>
              <a:r>
                <a:rPr lang="en-US" altLang="ja-JP" sz="2400" dirty="0" err="1" smtClean="0">
                  <a:solidFill>
                    <a:srgbClr val="000000"/>
                  </a:solidFill>
                </a:rPr>
                <a:t>SaaS</a:t>
              </a:r>
              <a:r>
                <a:rPr lang="en-US" altLang="ja-JP" sz="2400" dirty="0" smtClean="0">
                  <a:solidFill>
                    <a:srgbClr val="000000"/>
                  </a:solidFill>
                </a:rPr>
                <a:t> L.</a:t>
              </a:r>
              <a:endParaRPr lang="ja-JP" altLang="en-US" sz="24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3303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12222</TotalTime>
  <Words>1166</Words>
  <Application>Microsoft Macintosh PowerPoint</Application>
  <PresentationFormat>画面に合わせる (4:3)</PresentationFormat>
  <Paragraphs>458</Paragraphs>
  <Slides>47</Slides>
  <Notes>3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47</vt:i4>
      </vt:variant>
    </vt:vector>
  </HeadingPairs>
  <TitlesOfParts>
    <vt:vector size="49" baseType="lpstr">
      <vt:lpstr>ホワイト</vt:lpstr>
      <vt:lpstr>Visio</vt:lpstr>
      <vt:lpstr>研究データマネージメントのための 情報環境整備 Institutional Information Environment for Research Data Management</vt:lpstr>
      <vt:lpstr>Agenda</vt:lpstr>
      <vt:lpstr>Central IT Organization at Kyoto University</vt:lpstr>
      <vt:lpstr>集約と共有 Consolidation &amp; Share</vt:lpstr>
      <vt:lpstr>Three Layers View  of Higher Educational Institutions</vt:lpstr>
      <vt:lpstr>During the Network &amp; Web Era</vt:lpstr>
      <vt:lpstr>A Typical University Portal Stack</vt:lpstr>
      <vt:lpstr>Into the Cloud Era</vt:lpstr>
      <vt:lpstr>A Typical University Portal Stack</vt:lpstr>
      <vt:lpstr>“Academic Refactoring”</vt:lpstr>
      <vt:lpstr>Field Informatics for AC2 Innovations</vt:lpstr>
      <vt:lpstr>Academic Cloud Environment</vt:lpstr>
      <vt:lpstr>Service Pyramid on Academic Cloud Environment and Research Area</vt:lpstr>
      <vt:lpstr>京都大学アカデミッククラウド環境 （理想）</vt:lpstr>
      <vt:lpstr>京都大学アカデミッククラウド環境 （現実）</vt:lpstr>
      <vt:lpstr>京都大学プライベートクラウド環境 （＝汎用コン）</vt:lpstr>
      <vt:lpstr>PowerPoint プレゼンテーション</vt:lpstr>
      <vt:lpstr>提供サービス</vt:lpstr>
      <vt:lpstr>VMホスティングサービス</vt:lpstr>
      <vt:lpstr>VMホスティングサービス利用件数</vt:lpstr>
      <vt:lpstr>Web ホスティングサービス</vt:lpstr>
      <vt:lpstr>Web ホスティングサービス利用件数</vt:lpstr>
      <vt:lpstr>Case Studies for  Research Data Management</vt:lpstr>
      <vt:lpstr>Case Study 1 (New York University)</vt:lpstr>
      <vt:lpstr>PowerPoint プレゼンテーション</vt:lpstr>
      <vt:lpstr>PowerPoint プレゼンテーション</vt:lpstr>
      <vt:lpstr>PowerPoint プレゼンテーション</vt:lpstr>
      <vt:lpstr>NYU Data Management Services</vt:lpstr>
      <vt:lpstr>PowerPoint プレゼンテーション</vt:lpstr>
      <vt:lpstr>PowerPoint プレゼンテーション</vt:lpstr>
      <vt:lpstr>Case Study 2 (University of Chicago)</vt:lpstr>
      <vt:lpstr>EDUCAUSE 2015 Preconference Seminar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Case Study 3 (Kyoto University)</vt:lpstr>
      <vt:lpstr>研究公正…</vt:lpstr>
      <vt:lpstr>PowerPoint プレゼンテーション</vt:lpstr>
      <vt:lpstr>PowerPoint プレゼンテーション</vt:lpstr>
      <vt:lpstr>現状</vt:lpstr>
      <vt:lpstr>構想</vt:lpstr>
      <vt:lpstr>まとめにかえて A Concluding Remark</vt:lpstr>
      <vt:lpstr>PowerPoint プレゼンテーション</vt:lpstr>
      <vt:lpstr>PowerPoint プレゼンテーション</vt:lpstr>
      <vt:lpstr>PowerPoint プレゼンテーション</vt:lpstr>
      <vt:lpstr>Open and Transparent</vt:lpstr>
    </vt:vector>
  </TitlesOfParts>
  <Company>名古屋大学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EDUCAUSE 紹介</dc:title>
  <dc:creator>梶田 将司</dc:creator>
  <cp:lastModifiedBy>Kajita Shoji</cp:lastModifiedBy>
  <cp:revision>427</cp:revision>
  <cp:lastPrinted>2012-05-24T04:12:32Z</cp:lastPrinted>
  <dcterms:created xsi:type="dcterms:W3CDTF">2011-11-30T01:39:04Z</dcterms:created>
  <dcterms:modified xsi:type="dcterms:W3CDTF">2015-12-07T06:31:42Z</dcterms:modified>
</cp:coreProperties>
</file>