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6" r:id="rId2"/>
    <p:sldId id="316" r:id="rId3"/>
    <p:sldId id="314" r:id="rId4"/>
    <p:sldId id="295" r:id="rId5"/>
    <p:sldId id="297" r:id="rId6"/>
    <p:sldId id="298" r:id="rId7"/>
    <p:sldId id="299" r:id="rId8"/>
    <p:sldId id="313" r:id="rId9"/>
    <p:sldId id="264" r:id="rId10"/>
    <p:sldId id="267" r:id="rId11"/>
    <p:sldId id="302" r:id="rId12"/>
    <p:sldId id="263" r:id="rId13"/>
    <p:sldId id="260" r:id="rId14"/>
    <p:sldId id="309" r:id="rId15"/>
    <p:sldId id="311" r:id="rId16"/>
    <p:sldId id="292" r:id="rId17"/>
    <p:sldId id="293" r:id="rId18"/>
    <p:sldId id="282" r:id="rId19"/>
    <p:sldId id="283" r:id="rId20"/>
    <p:sldId id="312" r:id="rId21"/>
    <p:sldId id="300" r:id="rId22"/>
    <p:sldId id="288" r:id="rId23"/>
    <p:sldId id="261" r:id="rId24"/>
    <p:sldId id="307" r:id="rId25"/>
    <p:sldId id="308" r:id="rId26"/>
    <p:sldId id="291" r:id="rId27"/>
    <p:sldId id="281" r:id="rId28"/>
    <p:sldId id="287" r:id="rId29"/>
    <p:sldId id="279" r:id="rId30"/>
    <p:sldId id="306" r:id="rId31"/>
    <p:sldId id="305" r:id="rId32"/>
    <p:sldId id="266" r:id="rId33"/>
    <p:sldId id="278" r:id="rId34"/>
    <p:sldId id="275" r:id="rId35"/>
    <p:sldId id="276" r:id="rId36"/>
    <p:sldId id="315" r:id="rId37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96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1175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40" y="1"/>
            <a:ext cx="3076575" cy="511175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100"/>
            </a:lvl1pPr>
          </a:lstStyle>
          <a:p>
            <a:fld id="{6B6295FB-209E-432A-9DE1-B11D75D445D4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6575" cy="51117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40" y="9721851"/>
            <a:ext cx="3076575" cy="51117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100"/>
            </a:lvl1pPr>
          </a:lstStyle>
          <a:p>
            <a:fld id="{3A71893A-7F4E-4756-8C57-69C71F18C7F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1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1893A-7F4E-4756-8C57-69C71F18C7F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1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1893A-7F4E-4756-8C57-69C71F18C7F6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6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451">
              <a:defRPr/>
            </a:pPr>
            <a:r>
              <a:rPr kumimoji="1" lang="ja-JP" altLang="en-US" dirty="0" smtClean="0"/>
              <a:t>長周期現象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数十秒以上、</a:t>
            </a:r>
            <a:r>
              <a:rPr kumimoji="1" lang="en-US" altLang="ja-JP" dirty="0" smtClean="0"/>
              <a:t>1Pa</a:t>
            </a:r>
            <a:r>
              <a:rPr kumimoji="1" lang="ja-JP" altLang="en-US" dirty="0" smtClean="0"/>
              <a:t>以上の振幅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CTBT</a:t>
            </a:r>
            <a:r>
              <a:rPr kumimoji="1" lang="ja-JP" altLang="en-US" dirty="0" smtClean="0"/>
              <a:t>ネットワークデータと比較して遜色なし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1893A-7F4E-4756-8C57-69C71F18C7F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92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D94DC-458C-4037-8DBE-BD4FEB1EE9FD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8744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5D5C9-990F-421C-924B-A41B1C21B50A}" type="datetimeFigureOut">
              <a:rPr kumimoji="1" lang="ja-JP" altLang="en-US" smtClean="0"/>
              <a:pPr/>
              <a:t>2015/12/8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59C9-9F75-4C32-98C5-F58F9DE9750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oleObject" Target="../embeddings/Microsoft_Excel_97-2003_Worksheet2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dc-eps.org/hosting/pressure/tahira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vdc-eps.org/hosting/pressure/shigaraki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enior.aichi-edu.ac.jp/mtahira/IFS/IFS_archive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955721" y="2349565"/>
            <a:ext cx="46805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002060"/>
                </a:solidFill>
              </a:rPr>
              <a:t>家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森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俊彦</a:t>
            </a:r>
          </a:p>
          <a:p>
            <a:pPr algn="ctr"/>
            <a:r>
              <a:rPr lang="ja-JP" altLang="en-US" sz="1400" b="1" dirty="0" smtClean="0">
                <a:solidFill>
                  <a:srgbClr val="002060"/>
                </a:solidFill>
              </a:rPr>
              <a:t>　　京都大学大学院理学</a:t>
            </a:r>
            <a:r>
              <a:rPr lang="ja-JP" altLang="en-US" sz="1400" b="1" dirty="0" smtClean="0">
                <a:solidFill>
                  <a:srgbClr val="002060"/>
                </a:solidFill>
              </a:rPr>
              <a:t>研究科</a:t>
            </a:r>
          </a:p>
          <a:p>
            <a:pPr algn="ctr"/>
            <a:r>
              <a:rPr lang="ja-JP" altLang="en-US" sz="1400" b="1" dirty="0" smtClean="0">
                <a:solidFill>
                  <a:srgbClr val="002060"/>
                </a:solidFill>
              </a:rPr>
              <a:t>　　　　　　附属地磁気世界資料解析センター</a:t>
            </a:r>
          </a:p>
          <a:p>
            <a:pPr algn="ctr"/>
            <a:r>
              <a:rPr lang="en-US" altLang="ja-JP" b="1" dirty="0">
                <a:solidFill>
                  <a:srgbClr val="002060"/>
                </a:solidFill>
              </a:rPr>
              <a:t>Toshihiko Iyemori, 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ja-JP" altLang="en-US" sz="1600" b="1" dirty="0">
                <a:solidFill>
                  <a:srgbClr val="002060"/>
                </a:solidFill>
              </a:rPr>
              <a:t>　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Graduate </a:t>
            </a:r>
            <a:r>
              <a:rPr lang="en-US" altLang="ja-JP" sz="1600" b="1" dirty="0">
                <a:solidFill>
                  <a:srgbClr val="002060"/>
                </a:solidFill>
              </a:rPr>
              <a:t>School of Science</a:t>
            </a:r>
          </a:p>
          <a:p>
            <a:pPr algn="ctr"/>
            <a:endParaRPr lang="ja-JP" altLang="en-US" sz="1400" b="1" dirty="0" smtClean="0">
              <a:solidFill>
                <a:srgbClr val="002060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77252" y="241843"/>
            <a:ext cx="8543220" cy="2029347"/>
          </a:xfrm>
          <a:prstGeom prst="round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421268" y="377885"/>
            <a:ext cx="8255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/>
              <a:t>研究室あるいは研究者個人レベルのデータセットの保存と公開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67816" y="1186605"/>
            <a:ext cx="7956376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ja-JP" sz="3200" dirty="0"/>
              <a:t>Preservation and publication of small data sets produced by </a:t>
            </a:r>
            <a:r>
              <a:rPr lang="en-US" altLang="ja-JP" sz="3200" dirty="0" smtClean="0"/>
              <a:t>individual </a:t>
            </a:r>
            <a:r>
              <a:rPr lang="en-US" altLang="ja-JP" sz="3200" dirty="0"/>
              <a:t>researcher</a:t>
            </a:r>
            <a:endParaRPr lang="ja-JP" altLang="en-US" sz="3200" dirty="0"/>
          </a:p>
        </p:txBody>
      </p:sp>
      <p:pic>
        <p:nvPicPr>
          <p:cNvPr id="40964" name="Picture 4" descr="https://upload.wikimedia.org/wikipedia/commons/thumb/8/8a/Long_tail.svg/220px-Long_tai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34" y="3429000"/>
            <a:ext cx="4935002" cy="25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347864" y="60212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データベースの個数</a:t>
            </a:r>
            <a:endParaRPr kumimoji="1" lang="en-US" altLang="ja-JP" b="1" dirty="0" smtClean="0"/>
          </a:p>
          <a:p>
            <a:r>
              <a:rPr lang="en-US" altLang="ja-JP" b="1" dirty="0" smtClean="0"/>
              <a:t>Number of database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362671" y="4191024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データベースのサイズ</a:t>
            </a:r>
          </a:p>
          <a:p>
            <a:r>
              <a:rPr lang="en-US" altLang="ja-JP" b="1" dirty="0" smtClean="0"/>
              <a:t>Size of database</a:t>
            </a:r>
            <a:endParaRPr kumimoji="1" lang="ja-JP" altLang="en-US" b="1" dirty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2123728" y="3933056"/>
            <a:ext cx="648072" cy="57606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5796136" y="5301208"/>
            <a:ext cx="648072" cy="57606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771800" y="364502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Big data center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6136" y="4896816"/>
            <a:ext cx="320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Small research project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91430" y="530120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“Long Tail”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7816" y="775761"/>
            <a:ext cx="824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田平</a:t>
            </a:r>
            <a:r>
              <a:rPr kumimoji="1" lang="ja-JP" altLang="en-US" b="1" dirty="0" smtClean="0"/>
              <a:t>先生の微気圧観測記録</a:t>
            </a:r>
            <a:r>
              <a:rPr lang="ja-JP" altLang="en-US" b="1" dirty="0" smtClean="0">
                <a:solidFill>
                  <a:srgbClr val="002060"/>
                </a:solidFill>
              </a:rPr>
              <a:t>１９８４－２００４</a:t>
            </a:r>
            <a:r>
              <a:rPr kumimoji="1" lang="ja-JP" altLang="en-US" b="1" dirty="0" smtClean="0"/>
              <a:t>のデータベース化作業の経験</a:t>
            </a:r>
            <a:r>
              <a:rPr lang="ja-JP" altLang="en-US" b="1" dirty="0" smtClean="0"/>
              <a:t>から</a:t>
            </a:r>
            <a:endParaRPr kumimoji="1" lang="ja-JP" altLang="en-US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87976" y="430412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World Data Center for Geomagnetism, Kyoto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4406" y="1826381"/>
            <a:ext cx="825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Lessons learnt from database construction for Prof. </a:t>
            </a:r>
            <a:r>
              <a:rPr kumimoji="1" lang="en-US" altLang="ja-JP" dirty="0" err="1" smtClean="0"/>
              <a:t>Tahira’s</a:t>
            </a:r>
            <a:r>
              <a:rPr kumimoji="1" lang="en-US" altLang="ja-JP" dirty="0" smtClean="0"/>
              <a:t> old </a:t>
            </a:r>
            <a:r>
              <a:rPr kumimoji="1" lang="en-US" altLang="ja-JP" dirty="0" err="1" smtClean="0"/>
              <a:t>microbarometric</a:t>
            </a:r>
            <a:r>
              <a:rPr kumimoji="1" lang="en-US" altLang="ja-JP" dirty="0" smtClean="0"/>
              <a:t> data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787976" y="4304129"/>
            <a:ext cx="4376312" cy="366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2447764" y="4670666"/>
            <a:ext cx="499155" cy="86137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5092232" y="4705726"/>
            <a:ext cx="1" cy="592687"/>
          </a:xfrm>
          <a:prstGeom prst="straightConnector1">
            <a:avLst/>
          </a:prstGeom>
          <a:ln w="41275">
            <a:solidFill>
              <a:srgbClr val="0000FF"/>
            </a:solidFill>
            <a:headEnd type="stealt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3145671" y="5301208"/>
            <a:ext cx="3586569" cy="742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41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Google-Aichi (2) [互換モード].jpg"/>
          <p:cNvPicPr>
            <a:picLocks noChangeAspect="1"/>
          </p:cNvPicPr>
          <p:nvPr/>
        </p:nvPicPr>
        <p:blipFill>
          <a:blip r:embed="rId2" cstate="print"/>
          <a:srcRect l="12988" t="6562" r="16138" b="6562"/>
          <a:stretch>
            <a:fillRect/>
          </a:stretch>
        </p:blipFill>
        <p:spPr>
          <a:xfrm>
            <a:off x="251520" y="740701"/>
            <a:ext cx="6840760" cy="592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992" y="188640"/>
            <a:ext cx="316187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95536" y="18864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2060"/>
                </a:solidFill>
              </a:rPr>
              <a:t>愛知教育大・インフラサウンド観測センサーの配置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51520" y="116632"/>
            <a:ext cx="540060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9832" y="249858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Infra-sound sensors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3832739" y="1484784"/>
            <a:ext cx="432048" cy="1013796"/>
          </a:xfrm>
          <a:prstGeom prst="straightConnector1">
            <a:avLst/>
          </a:prstGeom>
          <a:ln w="317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4244695" y="3487247"/>
            <a:ext cx="1128983" cy="1813961"/>
          </a:xfrm>
          <a:prstGeom prst="straightConnector1">
            <a:avLst/>
          </a:prstGeom>
          <a:ln w="317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2378823" y="3284984"/>
            <a:ext cx="559691" cy="526632"/>
          </a:xfrm>
          <a:prstGeom prst="straightConnector1">
            <a:avLst/>
          </a:prstGeom>
          <a:ln w="317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67544" y="541499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002060"/>
                </a:solidFill>
              </a:rPr>
              <a:t>インフラサウンドおよび</a:t>
            </a:r>
            <a:r>
              <a:rPr lang="ja-JP" altLang="ja-JP" sz="3200" dirty="0" smtClean="0">
                <a:solidFill>
                  <a:srgbClr val="002060"/>
                </a:solidFill>
              </a:rPr>
              <a:t>微</a:t>
            </a:r>
            <a:r>
              <a:rPr lang="ja-JP" altLang="ja-JP" sz="3200" dirty="0">
                <a:solidFill>
                  <a:srgbClr val="002060"/>
                </a:solidFill>
              </a:rPr>
              <a:t>気圧観測データの</a:t>
            </a:r>
            <a:r>
              <a:rPr lang="ja-JP" altLang="ja-JP" sz="3200" dirty="0" smtClean="0">
                <a:solidFill>
                  <a:srgbClr val="002060"/>
                </a:solidFill>
              </a:rPr>
              <a:t>データベース化</a:t>
            </a:r>
            <a:r>
              <a:rPr lang="ja-JP" altLang="en-US" sz="3200" dirty="0" smtClean="0">
                <a:solidFill>
                  <a:srgbClr val="002060"/>
                </a:solidFill>
              </a:rPr>
              <a:t>と</a:t>
            </a:r>
            <a:r>
              <a:rPr lang="ja-JP" altLang="ja-JP" sz="3200" dirty="0" smtClean="0">
                <a:solidFill>
                  <a:srgbClr val="002060"/>
                </a:solidFill>
              </a:rPr>
              <a:t>メタ</a:t>
            </a:r>
            <a:r>
              <a:rPr lang="ja-JP" altLang="ja-JP" sz="3200" dirty="0">
                <a:solidFill>
                  <a:srgbClr val="002060"/>
                </a:solidFill>
              </a:rPr>
              <a:t>情報</a:t>
            </a:r>
            <a:r>
              <a:rPr lang="ja-JP" altLang="ja-JP" sz="3200" dirty="0" smtClean="0">
                <a:solidFill>
                  <a:srgbClr val="002060"/>
                </a:solidFill>
              </a:rPr>
              <a:t>の</a:t>
            </a:r>
            <a:r>
              <a:rPr lang="ja-JP" altLang="en-US" sz="3200" dirty="0" smtClean="0">
                <a:solidFill>
                  <a:srgbClr val="002060"/>
                </a:solidFill>
              </a:rPr>
              <a:t>登録</a:t>
            </a:r>
            <a:endParaRPr lang="ja-JP" altLang="en-US" sz="32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07704" y="1628800"/>
            <a:ext cx="4680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002060"/>
                </a:solidFill>
              </a:rPr>
              <a:t>家森俊彦</a:t>
            </a:r>
            <a:r>
              <a:rPr kumimoji="1" lang="en-US" altLang="ja-JP" b="1" baseline="30000" dirty="0" smtClean="0">
                <a:solidFill>
                  <a:srgbClr val="002060"/>
                </a:solidFill>
              </a:rPr>
              <a:t>1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・吉田大紀</a:t>
            </a:r>
            <a:r>
              <a:rPr kumimoji="1" lang="en-US" altLang="ja-JP" b="1" baseline="30000" dirty="0" smtClean="0">
                <a:solidFill>
                  <a:srgbClr val="002060"/>
                </a:solidFill>
              </a:rPr>
              <a:t>1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</a:t>
            </a:r>
            <a:r>
              <a:rPr kumimoji="1" lang="ja-JP" altLang="en-US" b="1" dirty="0" smtClean="0"/>
              <a:t>田平誠</a:t>
            </a:r>
            <a:r>
              <a:rPr kumimoji="1" lang="en-US" altLang="ja-JP" b="1" baseline="30000" dirty="0" smtClean="0">
                <a:solidFill>
                  <a:srgbClr val="002060"/>
                </a:solidFill>
              </a:rPr>
              <a:t>2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</a:t>
            </a:r>
            <a:r>
              <a:rPr lang="ja-JP" altLang="en-US" b="1" dirty="0" smtClean="0">
                <a:solidFill>
                  <a:srgbClr val="002060"/>
                </a:solidFill>
              </a:rPr>
              <a:t>小田木洋子</a:t>
            </a:r>
            <a:r>
              <a:rPr lang="en-US" altLang="ja-JP" b="1" baseline="30000" dirty="0" smtClean="0">
                <a:solidFill>
                  <a:srgbClr val="002060"/>
                </a:solidFill>
              </a:rPr>
              <a:t>1 </a:t>
            </a:r>
            <a:r>
              <a:rPr lang="ja-JP" altLang="en-US" b="1" dirty="0" smtClean="0">
                <a:solidFill>
                  <a:srgbClr val="002060"/>
                </a:solidFill>
              </a:rPr>
              <a:t>・富田昴</a:t>
            </a:r>
            <a:r>
              <a:rPr lang="en-US" altLang="ja-JP" b="1" baseline="30000" dirty="0" smtClean="0">
                <a:solidFill>
                  <a:srgbClr val="002060"/>
                </a:solidFill>
              </a:rPr>
              <a:t>1 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・穂積裕太</a:t>
            </a:r>
            <a:r>
              <a:rPr lang="en-US" altLang="ja-JP" b="1" baseline="30000" dirty="0" smtClean="0">
                <a:solidFill>
                  <a:srgbClr val="002060"/>
                </a:solidFill>
              </a:rPr>
              <a:t>1 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・小山幸伸</a:t>
            </a:r>
            <a:r>
              <a:rPr lang="en-US" altLang="ja-JP" b="1" baseline="30000" dirty="0" smtClean="0">
                <a:solidFill>
                  <a:srgbClr val="002060"/>
                </a:solidFill>
              </a:rPr>
              <a:t>1 </a:t>
            </a:r>
            <a:r>
              <a:rPr kumimoji="1" lang="ja-JP" altLang="en-US" b="1" baseline="30000" dirty="0" smtClean="0">
                <a:solidFill>
                  <a:srgbClr val="002060"/>
                </a:solidFill>
              </a:rPr>
              <a:t>　</a:t>
            </a:r>
            <a:endParaRPr kumimoji="1" lang="en-US" altLang="ja-JP" b="1" baseline="30000" dirty="0" smtClean="0">
              <a:solidFill>
                <a:srgbClr val="002060"/>
              </a:solidFill>
            </a:endParaRPr>
          </a:p>
          <a:p>
            <a:pPr algn="ctr"/>
            <a:endParaRPr lang="ja-JP" altLang="en-US" sz="1400" b="1" dirty="0" smtClean="0">
              <a:solidFill>
                <a:srgbClr val="002060"/>
              </a:solidFill>
            </a:endParaRPr>
          </a:p>
          <a:p>
            <a:pPr algn="ctr"/>
            <a:r>
              <a:rPr lang="ja-JP" altLang="en-US" sz="1400" b="1" dirty="0" smtClean="0">
                <a:solidFill>
                  <a:srgbClr val="002060"/>
                </a:solidFill>
              </a:rPr>
              <a:t>　　</a:t>
            </a:r>
            <a:r>
              <a:rPr lang="en-US" altLang="ja-JP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1400" b="1" dirty="0" smtClean="0">
                <a:solidFill>
                  <a:srgbClr val="002060"/>
                </a:solidFill>
              </a:rPr>
              <a:t>京都大学大学院理学研究科</a:t>
            </a:r>
          </a:p>
          <a:p>
            <a:pPr algn="ctr"/>
            <a:r>
              <a:rPr kumimoji="1" lang="en-US" altLang="ja-JP" sz="1400" b="1" dirty="0" smtClean="0">
                <a:solidFill>
                  <a:srgbClr val="002060"/>
                </a:solidFill>
              </a:rPr>
              <a:t>2</a:t>
            </a:r>
            <a:r>
              <a:rPr kumimoji="1" lang="ja-JP" altLang="en-US" sz="1400" b="1" dirty="0" smtClean="0"/>
              <a:t>愛知教育大学・名誉教授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324446" y="512404"/>
            <a:ext cx="8208912" cy="1080120"/>
          </a:xfrm>
          <a:prstGeom prst="roundRect">
            <a:avLst/>
          </a:prstGeom>
          <a:noFill/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oersted2_15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2924944"/>
            <a:ext cx="3816424" cy="1740997"/>
          </a:xfrm>
          <a:prstGeom prst="rect">
            <a:avLst/>
          </a:prstGeom>
        </p:spPr>
      </p:pic>
      <p:pic>
        <p:nvPicPr>
          <p:cNvPr id="6" name="Picture 20" descr="136400-440001-0000-20060922030000"/>
          <p:cNvPicPr>
            <a:picLocks noChangeAspect="1" noChangeArrowheads="1"/>
          </p:cNvPicPr>
          <p:nvPr/>
        </p:nvPicPr>
        <p:blipFill>
          <a:blip r:embed="rId4" cstate="print"/>
          <a:srcRect l="43474" t="23180" r="15660" b="23486"/>
          <a:stretch>
            <a:fillRect/>
          </a:stretch>
        </p:blipFill>
        <p:spPr bwMode="auto">
          <a:xfrm>
            <a:off x="400220" y="4869160"/>
            <a:ext cx="1723979" cy="1687388"/>
          </a:xfrm>
          <a:prstGeom prst="rect">
            <a:avLst/>
          </a:prstGeom>
          <a:noFill/>
        </p:spPr>
      </p:pic>
      <p:pic>
        <p:nvPicPr>
          <p:cNvPr id="7" name="Picture 6" descr="imgr05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852416"/>
            <a:ext cx="1873126" cy="1727945"/>
          </a:xfrm>
          <a:prstGeom prst="rect">
            <a:avLst/>
          </a:prstGeom>
          <a:noFill/>
        </p:spPr>
      </p:pic>
      <p:pic>
        <p:nvPicPr>
          <p:cNvPr id="10" name="Picture 5" descr="phimai_onpa1 (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859294"/>
            <a:ext cx="1800101" cy="1717892"/>
          </a:xfrm>
          <a:prstGeom prst="rect">
            <a:avLst/>
          </a:prstGeom>
          <a:noFill/>
        </p:spPr>
      </p:pic>
      <p:pic>
        <p:nvPicPr>
          <p:cNvPr id="11" name="Picture 8" descr="エジプトのサルームで撮影された皆既日食の画像。（撮影： 石川勝也氏）"/>
          <p:cNvPicPr>
            <a:picLocks noChangeAspect="1" noChangeArrowheads="1"/>
          </p:cNvPicPr>
          <p:nvPr/>
        </p:nvPicPr>
        <p:blipFill>
          <a:blip r:embed="rId7" cstate="print"/>
          <a:srcRect l="13118" r="6581"/>
          <a:stretch>
            <a:fillRect/>
          </a:stretch>
        </p:blipFill>
        <p:spPr bwMode="auto">
          <a:xfrm>
            <a:off x="6948264" y="4840410"/>
            <a:ext cx="1942976" cy="1684389"/>
          </a:xfrm>
          <a:prstGeom prst="rect">
            <a:avLst/>
          </a:prstGeom>
          <a:noFill/>
        </p:spPr>
      </p:pic>
      <p:sp>
        <p:nvSpPr>
          <p:cNvPr id="12" name="正方形/長方形 11"/>
          <p:cNvSpPr/>
          <p:nvPr/>
        </p:nvSpPr>
        <p:spPr>
          <a:xfrm>
            <a:off x="132859" y="6597352"/>
            <a:ext cx="17748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800" dirty="0" smtClean="0"/>
              <a:t>Infra-red image of a typhoon (by JMA)</a:t>
            </a:r>
            <a:endParaRPr lang="en-US" altLang="ja-JP" sz="8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979712" y="6597352"/>
            <a:ext cx="28620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800" dirty="0" smtClean="0"/>
              <a:t>Mt. </a:t>
            </a:r>
            <a:r>
              <a:rPr lang="en-US" altLang="ja-JP" sz="800" dirty="0" err="1" smtClean="0"/>
              <a:t>Anatahan</a:t>
            </a:r>
            <a:r>
              <a:rPr lang="en-US" altLang="ja-JP" sz="800" dirty="0" smtClean="0"/>
              <a:t> eruption (2003.05.11)  photo by Patrick Shore </a:t>
            </a:r>
            <a:endParaRPr lang="en-US" altLang="ja-JP" sz="800" dirty="0"/>
          </a:p>
        </p:txBody>
      </p:sp>
      <p:sp>
        <p:nvSpPr>
          <p:cNvPr id="14" name="正方形/長方形 13"/>
          <p:cNvSpPr/>
          <p:nvPr/>
        </p:nvSpPr>
        <p:spPr>
          <a:xfrm>
            <a:off x="6678488" y="6597352"/>
            <a:ext cx="2430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800" dirty="0" smtClean="0"/>
              <a:t>Total  eclipse 2006.03.29</a:t>
            </a:r>
            <a:r>
              <a:rPr lang="ja-JP" altLang="en-US" sz="800" dirty="0" smtClean="0"/>
              <a:t>　</a:t>
            </a:r>
            <a:r>
              <a:rPr lang="en-US" altLang="ja-JP" sz="800" dirty="0" smtClean="0"/>
              <a:t>Photo by </a:t>
            </a:r>
            <a:r>
              <a:rPr lang="en-US" altLang="ja-JP" sz="800" dirty="0" err="1" smtClean="0"/>
              <a:t>Katsuya</a:t>
            </a:r>
            <a:r>
              <a:rPr lang="en-US" altLang="ja-JP" sz="800" dirty="0" smtClean="0"/>
              <a:t> Ishikawa</a:t>
            </a:r>
            <a:endParaRPr lang="en-US" altLang="ja-JP" sz="800" dirty="0"/>
          </a:p>
        </p:txBody>
      </p:sp>
      <p:sp>
        <p:nvSpPr>
          <p:cNvPr id="15" name="正方形/長方形 14"/>
          <p:cNvSpPr/>
          <p:nvPr/>
        </p:nvSpPr>
        <p:spPr>
          <a:xfrm>
            <a:off x="4518248" y="6597352"/>
            <a:ext cx="2358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800" dirty="0" smtClean="0"/>
              <a:t>Atmosphere-Ionosphere-Magnetosphere coupling</a:t>
            </a:r>
            <a:endParaRPr lang="en-US" altLang="ja-JP" sz="800" dirty="0"/>
          </a:p>
        </p:txBody>
      </p:sp>
      <p:pic>
        <p:nvPicPr>
          <p:cNvPr id="16" name="図 1" descr="p2_print-1126a00_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3880" y="2924944"/>
            <a:ext cx="21160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924944"/>
            <a:ext cx="2105811" cy="157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611560" y="450912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From NASA/APOD</a:t>
            </a:r>
            <a:endParaRPr kumimoji="1" lang="ja-JP" altLang="en-US" sz="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92280" y="4509120"/>
            <a:ext cx="1368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Photo by M. Yamauchi</a:t>
            </a:r>
            <a:endParaRPr kumimoji="1" lang="ja-JP" altLang="en-US" sz="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8958" y="3507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2010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年夏　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IUGONET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報告会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211276" y="37308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--   A case of micro-barometric observation data --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6064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2060"/>
                </a:solidFill>
              </a:rPr>
              <a:t>データベース化の作業</a:t>
            </a:r>
          </a:p>
          <a:p>
            <a:endParaRPr lang="ja-JP" altLang="en-US" dirty="0" smtClean="0">
              <a:solidFill>
                <a:srgbClr val="002060"/>
              </a:solidFill>
            </a:endParaRPr>
          </a:p>
          <a:p>
            <a:r>
              <a:rPr kumimoji="1" lang="ja-JP" altLang="en-US" sz="1600" b="1" dirty="0" smtClean="0">
                <a:solidFill>
                  <a:srgbClr val="002060"/>
                </a:solidFill>
              </a:rPr>
              <a:t>１．保存データの受領</a:t>
            </a:r>
          </a:p>
          <a:p>
            <a:r>
              <a:rPr lang="ja-JP" altLang="en-US" sz="1600" b="1" dirty="0" smtClean="0"/>
              <a:t>　　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3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観測点での相互相関が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0.6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以上</a:t>
            </a:r>
            <a:r>
              <a:rPr lang="en-US" altLang="ja-JP" sz="1600" b="1" dirty="0" smtClean="0"/>
              <a:t>(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1991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以前は目視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)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となるイベントを含む数分－数十分間の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　　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20Hz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　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(1993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以降は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10Hz)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サンプルデータ。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　　タイムコードがデータと共に逆２進数で記録されている。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　　　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(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約１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GB)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２．タイムコードの読み出しとタイムタグ付け。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３．物理量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(</a:t>
            </a:r>
            <a:r>
              <a:rPr lang="en-US" altLang="ja-JP" sz="1600" b="1" dirty="0" err="1" smtClean="0">
                <a:solidFill>
                  <a:srgbClr val="002060"/>
                </a:solidFill>
              </a:rPr>
              <a:t>mPa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)</a:t>
            </a:r>
            <a:r>
              <a:rPr lang="ja-JP" altLang="en-US" sz="1600" b="1" dirty="0" err="1" smtClean="0">
                <a:solidFill>
                  <a:srgbClr val="002060"/>
                </a:solidFill>
              </a:rPr>
              <a:t>への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変換。</a:t>
            </a:r>
            <a:endParaRPr lang="en-US" altLang="ja-JP" sz="1600" b="1" dirty="0" smtClean="0">
              <a:solidFill>
                <a:srgbClr val="002060"/>
              </a:solidFill>
            </a:endParaRP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４．データのプロットと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gif</a:t>
            </a:r>
            <a:r>
              <a:rPr lang="ja-JP" altLang="en-US" sz="1600" b="1" dirty="0" smtClean="0">
                <a:solidFill>
                  <a:srgbClr val="002060"/>
                </a:solidFill>
              </a:rPr>
              <a:t>ファイルへの変換</a:t>
            </a:r>
          </a:p>
          <a:p>
            <a:r>
              <a:rPr lang="ja-JP" altLang="en-US" sz="1600" b="1" dirty="0" smtClean="0">
                <a:solidFill>
                  <a:srgbClr val="002060"/>
                </a:solidFill>
              </a:rPr>
              <a:t>５．データベースへの格納</a:t>
            </a:r>
          </a:p>
          <a:p>
            <a:endParaRPr lang="ja-JP" altLang="en-US" sz="1600" b="1" dirty="0" smtClean="0">
              <a:solidFill>
                <a:srgbClr val="00206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571900" cy="211633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591" y="4221088"/>
            <a:ext cx="3318548" cy="2068733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6084168" y="14127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dirty="0" smtClean="0"/>
              <a:t>１２日０９時０８分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rot="16200000" flipH="1">
            <a:off x="6156176" y="1772816"/>
            <a:ext cx="216024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16200000" flipH="1">
            <a:off x="6336196" y="1736812"/>
            <a:ext cx="216024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5400000">
            <a:off x="6696236" y="1808820"/>
            <a:ext cx="21602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16200000" flipH="1">
            <a:off x="6840252" y="1736812"/>
            <a:ext cx="288032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>
            <a:off x="7200689" y="1808423"/>
            <a:ext cx="216024" cy="7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7416713" y="1808423"/>
            <a:ext cx="216024" cy="7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395536" y="3717032"/>
            <a:ext cx="4536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002060"/>
                </a:solidFill>
              </a:rPr>
              <a:t>問題点</a:t>
            </a: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１．タイムコードの読み出し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正常時は</a:t>
            </a:r>
            <a:r>
              <a:rPr lang="en-US" altLang="ja-JP" b="1" dirty="0" smtClean="0">
                <a:solidFill>
                  <a:srgbClr val="002060"/>
                </a:solidFill>
              </a:rPr>
              <a:t>OK</a:t>
            </a:r>
            <a:r>
              <a:rPr lang="ja-JP" altLang="en-US" b="1" dirty="0" smtClean="0">
                <a:solidFill>
                  <a:srgbClr val="002060"/>
                </a:solidFill>
              </a:rPr>
              <a:t>　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説明文書あり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</a:p>
          <a:p>
            <a:r>
              <a:rPr kumimoji="1" lang="en-US" altLang="ja-JP" b="1" dirty="0" smtClean="0">
                <a:solidFill>
                  <a:srgbClr val="002060"/>
                </a:solidFill>
              </a:rPr>
              <a:t>      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異常なタイムコードのある場合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　　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 </a:t>
            </a:r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処理しつつ個別に対応</a:t>
            </a:r>
            <a:endParaRPr kumimoji="1"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２．途中で形式が変更されている場合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</a:t>
            </a:r>
            <a:r>
              <a:rPr lang="ja-JP" altLang="en-US" b="1" dirty="0" smtClean="0">
                <a:solidFill>
                  <a:srgbClr val="002060"/>
                </a:solidFill>
              </a:rPr>
              <a:t>　　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 PI</a:t>
            </a:r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のメモ・記憶＋処理を行い確認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３．変換係数</a:t>
            </a:r>
          </a:p>
          <a:p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　　　　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 PI</a:t>
            </a:r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の記憶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1520" y="188640"/>
            <a:ext cx="2880320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16632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002060"/>
                </a:solidFill>
              </a:rPr>
              <a:t>愛知教育大　刈谷インフラサウンドデータ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1540" y="223130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002060"/>
                </a:solidFill>
              </a:rPr>
              <a:t>メタデータ</a:t>
            </a:r>
          </a:p>
        </p:txBody>
      </p:sp>
      <p:pic>
        <p:nvPicPr>
          <p:cNvPr id="6" name="図 5" descr="1986-03-29-2258.jpg"/>
          <p:cNvPicPr>
            <a:picLocks noChangeAspect="1"/>
          </p:cNvPicPr>
          <p:nvPr/>
        </p:nvPicPr>
        <p:blipFill>
          <a:blip r:embed="rId2" cstate="print"/>
          <a:srcRect l="2751" t="8771" r="1963" b="51114"/>
          <a:stretch>
            <a:fillRect/>
          </a:stretch>
        </p:blipFill>
        <p:spPr>
          <a:xfrm>
            <a:off x="0" y="476672"/>
            <a:ext cx="6192688" cy="18424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806" y="404664"/>
            <a:ext cx="272068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323528" y="270892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002060"/>
                </a:solidFill>
              </a:rPr>
              <a:t>プロジェクト名</a:t>
            </a:r>
            <a:r>
              <a:rPr lang="en-US" altLang="ja-JP" b="1" dirty="0" smtClean="0">
                <a:solidFill>
                  <a:srgbClr val="002060"/>
                </a:solidFill>
              </a:rPr>
              <a:t>:  Micro-barometric observation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観測対象：　</a:t>
            </a:r>
            <a:r>
              <a:rPr lang="en-US" altLang="ja-JP" b="1" dirty="0" smtClean="0">
                <a:solidFill>
                  <a:srgbClr val="002060"/>
                </a:solidFill>
              </a:rPr>
              <a:t>Infrasound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観測データ：　</a:t>
            </a:r>
            <a:r>
              <a:rPr lang="en-US" altLang="ja-JP" sz="1600" b="1" dirty="0" smtClean="0">
                <a:solidFill>
                  <a:srgbClr val="002060"/>
                </a:solidFill>
              </a:rPr>
              <a:t>Infrasound data observed at 3 nearby stations with 20Hz (or 10Hz) sampling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観測点コード：　</a:t>
            </a:r>
            <a:r>
              <a:rPr lang="en-US" altLang="ja-JP" b="1" dirty="0" smtClean="0">
                <a:solidFill>
                  <a:srgbClr val="002060"/>
                </a:solidFill>
              </a:rPr>
              <a:t>IGAYA-N, IGAYA-W, IGAYA-E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観測点位置：　　</a:t>
            </a:r>
            <a:r>
              <a:rPr lang="ja-JP" altLang="ja-JP" b="1" dirty="0" smtClean="0">
                <a:solidFill>
                  <a:srgbClr val="002060"/>
                </a:solidFill>
              </a:rPr>
              <a:t> 　　　　　　度　分　秒　　　　　　度　分　秒</a:t>
            </a:r>
            <a:r>
              <a:rPr lang="en-US" altLang="ja-JP" b="1" dirty="0" smtClean="0">
                <a:solidFill>
                  <a:srgbClr val="002060"/>
                </a:solidFill>
              </a:rPr>
              <a:t>               </a:t>
            </a:r>
            <a:r>
              <a:rPr lang="ja-JP" altLang="en-US" b="1" dirty="0" smtClean="0">
                <a:solidFill>
                  <a:srgbClr val="002060"/>
                </a:solidFill>
              </a:rPr>
              <a:t>標高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                   IGAYA-N:  Lat.= 35 03 19.07N,  Lon.= 137 03 06.20E, Alt.= 37m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                   IGAYA-W:  Lat.=35 03 08.39N,  Lon.= 137 02 53.40E, Alt.= 25m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                   IGAYA-E:  Lat.= 35 03 00.09N,  Lon.= 137 03 12.46E, Alt.= 31m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観測器名：　</a:t>
            </a:r>
            <a:r>
              <a:rPr lang="en-US" altLang="ja-JP" b="1" dirty="0" smtClean="0">
                <a:solidFill>
                  <a:srgbClr val="002060"/>
                </a:solidFill>
              </a:rPr>
              <a:t>Line microphone (</a:t>
            </a:r>
            <a:r>
              <a:rPr lang="en-US" altLang="ja-JP" b="1" dirty="0" err="1" smtClean="0">
                <a:solidFill>
                  <a:srgbClr val="002060"/>
                </a:solidFill>
              </a:rPr>
              <a:t>Chpararral</a:t>
            </a:r>
            <a:r>
              <a:rPr lang="en-US" altLang="ja-JP" b="1" dirty="0" smtClean="0">
                <a:solidFill>
                  <a:srgbClr val="002060"/>
                </a:solidFill>
              </a:rPr>
              <a:t> Physics Consultant, Model 2)</a:t>
            </a:r>
          </a:p>
          <a:p>
            <a:r>
              <a:rPr lang="ja-JP" altLang="ja-JP" b="1" dirty="0" smtClean="0">
                <a:solidFill>
                  <a:srgbClr val="002060"/>
                </a:solidFill>
              </a:rPr>
              <a:t>サンプリング：　</a:t>
            </a:r>
            <a:r>
              <a:rPr lang="en-US" altLang="ja-JP" b="1" dirty="0" smtClean="0">
                <a:solidFill>
                  <a:srgbClr val="002060"/>
                </a:solidFill>
              </a:rPr>
              <a:t>20Hz(1984-1991), 10Hz(1993-2004)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データ期間：　１９８４－２００４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ja-JP" b="1" dirty="0" smtClean="0">
                <a:solidFill>
                  <a:srgbClr val="002060"/>
                </a:solidFill>
              </a:rPr>
              <a:t>単位</a:t>
            </a:r>
            <a:r>
              <a:rPr lang="en-US" altLang="ja-JP" b="1" dirty="0" smtClean="0">
                <a:solidFill>
                  <a:srgbClr val="002060"/>
                </a:solidFill>
              </a:rPr>
              <a:t>:  </a:t>
            </a:r>
            <a:r>
              <a:rPr lang="en-US" altLang="ja-JP" b="1" dirty="0" err="1" smtClean="0">
                <a:solidFill>
                  <a:srgbClr val="002060"/>
                </a:solidFill>
              </a:rPr>
              <a:t>mPa</a:t>
            </a:r>
            <a:r>
              <a:rPr lang="en-US" altLang="ja-JP" b="1" dirty="0" smtClean="0">
                <a:solidFill>
                  <a:srgbClr val="002060"/>
                </a:solidFill>
              </a:rPr>
              <a:t> (</a:t>
            </a:r>
            <a:r>
              <a:rPr lang="en-US" altLang="ja-JP" b="1" dirty="0" err="1" smtClean="0">
                <a:solidFill>
                  <a:srgbClr val="002060"/>
                </a:solidFill>
              </a:rPr>
              <a:t>mili</a:t>
            </a:r>
            <a:r>
              <a:rPr lang="en-US" altLang="ja-JP" b="1" dirty="0" smtClean="0">
                <a:solidFill>
                  <a:srgbClr val="002060"/>
                </a:solidFill>
              </a:rPr>
              <a:t>-Pascal)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公開度</a:t>
            </a:r>
            <a:r>
              <a:rPr lang="en-US" altLang="ja-JP" b="1" dirty="0" smtClean="0">
                <a:solidFill>
                  <a:srgbClr val="002060"/>
                </a:solidFill>
              </a:rPr>
              <a:t>:     open</a:t>
            </a: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PI:  TAHIRA, Makoto (Prof.)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179512" y="0"/>
            <a:ext cx="4392488" cy="476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323528" y="2276872"/>
            <a:ext cx="18002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03648" y="1052736"/>
            <a:ext cx="60486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IGAYA INFRASOUND DATA (</a:t>
            </a:r>
            <a:r>
              <a:rPr lang="en-US" altLang="ja-JP" b="1" dirty="0" err="1" smtClean="0">
                <a:latin typeface="ＪＳ明朝" pitchFamily="17" charset="-128"/>
                <a:ea typeface="ＪＳ明朝" pitchFamily="17" charset="-128"/>
              </a:rPr>
              <a:t>mPa</a:t>
            </a:r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)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START: 1984-09-24 14:46:59 (JST)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YEAR MO DY HH MM  SEC   IGAYA-N  IGAYA-W  IGAYA-E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1984  9 24 14 46 59.95    317.4    463.9    415.0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1984  9 24 14 47  0.00    341.8    372.3    347.9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1984  9 24 14 47  0.05    317.4    433.3    354.0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1984  9 24 14 47  0.10    323.5    433.3    372.3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1984  9 24 14 47  0.15    280.8    433.3    384.5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1984  9 24 14 47  0.20    341.8    384.5    408.9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1984  9 24 14 47  0.25    244.1    354.0    500.5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1984  9 24 14 47  0.30    335.7    408.9    457.8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1984  9 24 14 47  0.35    323.5    445.6    372.3</a:t>
            </a:r>
          </a:p>
          <a:p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1984  9 24 14 47  0.40    250.2    396.7    433.3</a:t>
            </a:r>
          </a:p>
          <a:p>
            <a:pPr marL="342900" indent="-342900">
              <a:buAutoNum type="arabicPlain" startAt="1984"/>
            </a:pPr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  9 24 14 47  0.45    408.9    396.7    463.9</a:t>
            </a:r>
            <a:endParaRPr lang="ja-JP" altLang="en-US" b="1" dirty="0" smtClean="0">
              <a:latin typeface="ＪＳ明朝" pitchFamily="17" charset="-128"/>
              <a:ea typeface="ＪＳ明朝" pitchFamily="17" charset="-128"/>
            </a:endParaRPr>
          </a:p>
          <a:p>
            <a:pPr marL="342900" indent="-342900"/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…………………………………………………………………</a:t>
            </a:r>
          </a:p>
          <a:p>
            <a:pPr marL="342900" indent="-342900"/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…………………………………………………………………</a:t>
            </a:r>
          </a:p>
          <a:p>
            <a:pPr marL="342900" indent="-342900"/>
            <a:r>
              <a:rPr lang="en-US" altLang="ja-JP" b="1" dirty="0" smtClean="0">
                <a:latin typeface="ＪＳ明朝" pitchFamily="17" charset="-128"/>
                <a:ea typeface="ＪＳ明朝" pitchFamily="17" charset="-128"/>
              </a:rPr>
              <a:t>…………………………………………………………………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15616" y="404664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データベース用に変換したデータファイルのフォーマット</a:t>
            </a:r>
            <a:endParaRPr kumimoji="1" lang="ja-JP" altLang="en-US" sz="2000" b="1" dirty="0"/>
          </a:p>
        </p:txBody>
      </p:sp>
      <p:sp>
        <p:nvSpPr>
          <p:cNvPr id="4" name="角丸四角形 3"/>
          <p:cNvSpPr/>
          <p:nvPr/>
        </p:nvSpPr>
        <p:spPr>
          <a:xfrm>
            <a:off x="899592" y="332656"/>
            <a:ext cx="6552728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02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11560" y="332656"/>
            <a:ext cx="82089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2060"/>
                </a:solidFill>
              </a:rPr>
              <a:t>　　データベース化とメタデータの抽出および公開をする観測データ</a:t>
            </a:r>
          </a:p>
          <a:p>
            <a:endParaRPr lang="ja-JP" altLang="en-US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１．愛知教育大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田平</a:t>
            </a:r>
            <a:r>
              <a:rPr lang="ja-JP" altLang="en-US" b="1" dirty="0" smtClean="0">
                <a:solidFill>
                  <a:srgbClr val="002060"/>
                </a:solidFill>
              </a:rPr>
              <a:t>研究室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が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１９８４－２００４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に取得した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インフラサウンド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イベント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データ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特長：　長期間・高感度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　　　　　観測方法の開発者による精密観測</a:t>
            </a:r>
            <a:r>
              <a:rPr lang="ja-JP" altLang="en-US" b="1" dirty="0" smtClean="0">
                <a:solidFill>
                  <a:srgbClr val="002060"/>
                </a:solidFill>
              </a:rPr>
              <a:t>　　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田平式ラインマイクロフォン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２．京大・理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地磁気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r>
              <a:rPr kumimoji="1" lang="ja-JP" altLang="en-US" b="1" dirty="0" err="1" smtClean="0">
                <a:solidFill>
                  <a:srgbClr val="002060"/>
                </a:solidFill>
              </a:rPr>
              <a:t>が信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楽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(RISH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・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MU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レーダーサイト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等で取得した</a:t>
            </a:r>
          </a:p>
          <a:p>
            <a:r>
              <a:rPr lang="ja-JP" altLang="en-US" b="1" dirty="0" smtClean="0"/>
              <a:t>　　</a:t>
            </a:r>
            <a:r>
              <a:rPr lang="en-US" altLang="ja-JP" b="1" dirty="0" smtClean="0">
                <a:solidFill>
                  <a:srgbClr val="FF0000"/>
                </a:solidFill>
              </a:rPr>
              <a:t>2006</a:t>
            </a:r>
            <a:r>
              <a:rPr lang="ja-JP" altLang="en-US" b="1" dirty="0" smtClean="0">
                <a:solidFill>
                  <a:srgbClr val="FF0000"/>
                </a:solidFill>
              </a:rPr>
              <a:t>以降</a:t>
            </a:r>
            <a:r>
              <a:rPr lang="ja-JP" altLang="en-US" b="1" dirty="0" smtClean="0">
                <a:solidFill>
                  <a:srgbClr val="002060"/>
                </a:solidFill>
              </a:rPr>
              <a:t>の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精密気圧観測データ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特長</a:t>
            </a:r>
            <a:r>
              <a:rPr lang="en-US" altLang="ja-JP" b="1" dirty="0" smtClean="0">
                <a:solidFill>
                  <a:srgbClr val="002060"/>
                </a:solidFill>
              </a:rPr>
              <a:t>:    </a:t>
            </a:r>
            <a:r>
              <a:rPr lang="ja-JP" altLang="en-US" b="1" dirty="0" smtClean="0">
                <a:solidFill>
                  <a:srgbClr val="002060"/>
                </a:solidFill>
              </a:rPr>
              <a:t>複数点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　　　　　観測が簡便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　　　　　連続時系列</a:t>
            </a:r>
            <a:endParaRPr kumimoji="1" lang="ja-JP" altLang="en-US" b="1" dirty="0"/>
          </a:p>
        </p:txBody>
      </p:sp>
      <p:pic>
        <p:nvPicPr>
          <p:cNvPr id="4" name="図 3" descr="1990-02-06-2327.jpg"/>
          <p:cNvPicPr>
            <a:picLocks noChangeAspect="1"/>
          </p:cNvPicPr>
          <p:nvPr/>
        </p:nvPicPr>
        <p:blipFill>
          <a:blip r:embed="rId3" cstate="print"/>
          <a:srcRect l="3538" t="7657" r="1963" b="52228"/>
          <a:stretch>
            <a:fillRect/>
          </a:stretch>
        </p:blipFill>
        <p:spPr>
          <a:xfrm>
            <a:off x="1115616" y="2060848"/>
            <a:ext cx="6480720" cy="1944216"/>
          </a:xfrm>
          <a:prstGeom prst="rect">
            <a:avLst/>
          </a:prstGeom>
        </p:spPr>
      </p:pic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4067944" y="4685518"/>
          <a:ext cx="5076056" cy="217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グラフ" r:id="rId4" imgW="5257800" imgH="2314651" progId="Excel.Sheet.8">
                  <p:embed/>
                </p:oleObj>
              </mc:Choice>
              <mc:Fallback>
                <p:oleObj name="グラフ" r:id="rId4" imgW="5257800" imgH="231465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685518"/>
                        <a:ext cx="5076056" cy="2172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539552" y="188640"/>
            <a:ext cx="7920880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1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メタ情報－その１.jpg"/>
          <p:cNvPicPr>
            <a:picLocks noChangeAspect="1"/>
          </p:cNvPicPr>
          <p:nvPr/>
        </p:nvPicPr>
        <p:blipFill>
          <a:blip r:embed="rId2" cstate="print"/>
          <a:srcRect l="10626" t="14399" r="3538" b="10954"/>
          <a:stretch>
            <a:fillRect/>
          </a:stretch>
        </p:blipFill>
        <p:spPr>
          <a:xfrm>
            <a:off x="126337" y="476672"/>
            <a:ext cx="8838151" cy="619268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67544" y="116632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</a:rPr>
              <a:t>Eclipse (</a:t>
            </a:r>
            <a:r>
              <a:rPr lang="ja-JP" altLang="en-US" b="1" dirty="0" smtClean="0">
                <a:solidFill>
                  <a:srgbClr val="002060"/>
                </a:solidFill>
              </a:rPr>
              <a:t>編集用ソフト</a:t>
            </a:r>
            <a:r>
              <a:rPr lang="en-US" altLang="ja-JP" b="1" dirty="0" smtClean="0">
                <a:solidFill>
                  <a:srgbClr val="002060"/>
                </a:solidFill>
              </a:rPr>
              <a:t>, free</a:t>
            </a:r>
            <a:r>
              <a:rPr lang="en-US" altLang="zh-TW" b="1" dirty="0" smtClean="0">
                <a:solidFill>
                  <a:srgbClr val="002060"/>
                </a:solidFill>
              </a:rPr>
              <a:t>)</a:t>
            </a:r>
            <a:r>
              <a:rPr lang="ja-JP" altLang="en-US" b="1" dirty="0" smtClean="0">
                <a:solidFill>
                  <a:srgbClr val="002060"/>
                </a:solidFill>
              </a:rPr>
              <a:t>によるメタデータの入力中の画面 </a:t>
            </a:r>
            <a:r>
              <a:rPr lang="en-US" altLang="ja-JP" b="1" dirty="0" smtClean="0">
                <a:solidFill>
                  <a:srgbClr val="002060"/>
                </a:solidFill>
              </a:rPr>
              <a:t>(SPASE </a:t>
            </a:r>
            <a:r>
              <a:rPr lang="ja-JP" altLang="en-US" b="1" dirty="0" smtClean="0">
                <a:solidFill>
                  <a:srgbClr val="002060"/>
                </a:solidFill>
              </a:rPr>
              <a:t>データモデル採用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endParaRPr lang="en-US" altLang="zh-TW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メタ情報－その2.jpg"/>
          <p:cNvPicPr>
            <a:picLocks noChangeAspect="1"/>
          </p:cNvPicPr>
          <p:nvPr/>
        </p:nvPicPr>
        <p:blipFill>
          <a:blip r:embed="rId2" cstate="print"/>
          <a:srcRect l="10626" t="10954" r="3538" b="12102"/>
          <a:stretch>
            <a:fillRect/>
          </a:stretch>
        </p:blipFill>
        <p:spPr>
          <a:xfrm>
            <a:off x="107504" y="404664"/>
            <a:ext cx="8964488" cy="640871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67544" y="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2060"/>
                </a:solidFill>
              </a:rPr>
              <a:t>Eclipse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で入力した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XML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ファイルの一部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Kariya Infrasound Database HP.jpg"/>
          <p:cNvPicPr>
            <a:picLocks noChangeAspect="1"/>
          </p:cNvPicPr>
          <p:nvPr/>
        </p:nvPicPr>
        <p:blipFill>
          <a:blip r:embed="rId2" cstate="print"/>
          <a:srcRect l="705" t="16400" b="9051"/>
          <a:stretch>
            <a:fillRect/>
          </a:stretch>
        </p:blipFill>
        <p:spPr>
          <a:xfrm>
            <a:off x="251520" y="1196752"/>
            <a:ext cx="8702785" cy="51125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11560" y="764704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hlinkClick r:id="rId3"/>
              </a:rPr>
              <a:t>http://vdc-eps.org/hosting/pressure/tahira/</a:t>
            </a:r>
            <a:r>
              <a:rPr lang="en-US" altLang="ja-JP" dirty="0" smtClean="0"/>
              <a:t>  </a:t>
            </a:r>
            <a:r>
              <a:rPr lang="ja-JP" altLang="en-US" b="1" dirty="0" smtClean="0"/>
              <a:t>から公開</a:t>
            </a:r>
            <a:endParaRPr lang="ja-JP" altLang="en-US" b="1" dirty="0"/>
          </a:p>
        </p:txBody>
      </p:sp>
      <p:sp>
        <p:nvSpPr>
          <p:cNvPr id="4" name="正方形/長方形 3"/>
          <p:cNvSpPr/>
          <p:nvPr/>
        </p:nvSpPr>
        <p:spPr>
          <a:xfrm>
            <a:off x="323528" y="18864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0000FF"/>
                </a:solidFill>
              </a:rPr>
              <a:t>刈谷インフラサウンドデータベース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(1984-2004)</a:t>
            </a:r>
            <a:endParaRPr lang="en-US" altLang="ja-JP" sz="2400" b="1" dirty="0">
              <a:solidFill>
                <a:srgbClr val="0000FF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251520" y="188640"/>
            <a:ext cx="741682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B-sample.jpg"/>
          <p:cNvPicPr>
            <a:picLocks noChangeAspect="1"/>
          </p:cNvPicPr>
          <p:nvPr/>
        </p:nvPicPr>
        <p:blipFill>
          <a:blip r:embed="rId2" cstate="print"/>
          <a:srcRect t="16400" b="4851"/>
          <a:stretch>
            <a:fillRect/>
          </a:stretch>
        </p:blipFill>
        <p:spPr>
          <a:xfrm>
            <a:off x="251521" y="836712"/>
            <a:ext cx="8712968" cy="54006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1560" y="33265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00FF"/>
                </a:solidFill>
              </a:rPr>
              <a:t>データの例。ディジタルデータもダウンロード可。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23850" y="2492375"/>
            <a:ext cx="4103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ja-JP" altLang="en-US" b="1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3" cstate="print"/>
          <a:srcRect t="4330" r="6285"/>
          <a:stretch>
            <a:fillRect/>
          </a:stretch>
        </p:blipFill>
        <p:spPr bwMode="auto">
          <a:xfrm>
            <a:off x="0" y="549275"/>
            <a:ext cx="3851275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5219700" y="6308725"/>
            <a:ext cx="3744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 b="1">
              <a:solidFill>
                <a:srgbClr val="0000FF"/>
              </a:solidFill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0" y="3357563"/>
            <a:ext cx="446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 dirty="0" smtClean="0">
                <a:solidFill>
                  <a:srgbClr val="0000FF"/>
                </a:solidFill>
              </a:rPr>
              <a:t>Magnetic pulsation observed at </a:t>
            </a:r>
            <a:r>
              <a:rPr lang="en-US" altLang="ja-JP" sz="1600" b="1" dirty="0" err="1" smtClean="0">
                <a:solidFill>
                  <a:srgbClr val="0000FF"/>
                </a:solidFill>
              </a:rPr>
              <a:t>Phimai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, Thailand just after the earthquake   </a:t>
            </a:r>
            <a:r>
              <a:rPr lang="ja-JP" altLang="en-US" sz="1600" b="1" dirty="0">
                <a:solidFill>
                  <a:srgbClr val="0000FF"/>
                </a:solidFill>
              </a:rPr>
              <a:t>　</a:t>
            </a:r>
            <a:r>
              <a:rPr lang="en-US" altLang="ja-JP" sz="1600" b="1" dirty="0">
                <a:solidFill>
                  <a:srgbClr val="0000FF"/>
                </a:solidFill>
              </a:rPr>
              <a:t>(Iyemori et al., GRL, 2005)</a:t>
            </a:r>
          </a:p>
        </p:txBody>
      </p:sp>
      <p:pic>
        <p:nvPicPr>
          <p:cNvPr id="1031" name="Picture 6" descr="Tunami3"/>
          <p:cNvPicPr>
            <a:picLocks noChangeAspect="1" noChangeArrowheads="1"/>
          </p:cNvPicPr>
          <p:nvPr/>
        </p:nvPicPr>
        <p:blipFill>
          <a:blip r:embed="rId4" cstate="print"/>
          <a:srcRect r="51979"/>
          <a:stretch>
            <a:fillRect/>
          </a:stretch>
        </p:blipFill>
        <p:spPr bwMode="auto">
          <a:xfrm>
            <a:off x="4752975" y="981075"/>
            <a:ext cx="43910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995738" y="188913"/>
            <a:ext cx="514826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FF0000"/>
                </a:solidFill>
                <a:sym typeface="Wingdings" pitchFamily="2" charset="2"/>
              </a:rPr>
              <a:t>Acoustic </a:t>
            </a:r>
            <a:r>
              <a:rPr lang="en-US" altLang="ja-JP" sz="2000" b="1" dirty="0" err="1" smtClean="0">
                <a:solidFill>
                  <a:srgbClr val="FF0000"/>
                </a:solidFill>
                <a:sym typeface="Wingdings" pitchFamily="2" charset="2"/>
              </a:rPr>
              <a:t>ResonanceVertical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ja-JP" sz="2000" b="1" dirty="0" err="1" smtClean="0">
                <a:solidFill>
                  <a:srgbClr val="FF0000"/>
                </a:solidFill>
                <a:sym typeface="Wingdings" pitchFamily="2" charset="2"/>
              </a:rPr>
              <a:t>WindIonospheric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J=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σVxB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 pitchFamily="2" charset="2"/>
              </a:rPr>
              <a:t>Magnetic Pulsation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323850" y="333375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ja-JP" altLang="en-US"/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0" y="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ja-JP" sz="1400" b="1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6011863" y="981075"/>
            <a:ext cx="187325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0" lang="ja-JP" altLang="en-US"/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5508625" y="908050"/>
            <a:ext cx="2232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FF"/>
                </a:solidFill>
              </a:rPr>
              <a:t>Ionosphere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H="1">
            <a:off x="5651500" y="1268413"/>
            <a:ext cx="144463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38" name="Line 13"/>
          <p:cNvSpPr>
            <a:spLocks noChangeShapeType="1"/>
          </p:cNvSpPr>
          <p:nvPr/>
        </p:nvSpPr>
        <p:spPr bwMode="auto">
          <a:xfrm flipH="1" flipV="1">
            <a:off x="3786188" y="1714500"/>
            <a:ext cx="3521075" cy="850900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39" name="Freeform 14"/>
          <p:cNvSpPr>
            <a:spLocks/>
          </p:cNvSpPr>
          <p:nvPr/>
        </p:nvSpPr>
        <p:spPr bwMode="auto">
          <a:xfrm>
            <a:off x="-900113" y="-2043113"/>
            <a:ext cx="9805988" cy="11377613"/>
          </a:xfrm>
          <a:custGeom>
            <a:avLst/>
            <a:gdLst>
              <a:gd name="T0" fmla="*/ 2147483647 w 6177"/>
              <a:gd name="T1" fmla="*/ 2147483647 h 7167"/>
              <a:gd name="T2" fmla="*/ 2147483647 w 6177"/>
              <a:gd name="T3" fmla="*/ 2147483647 h 7167"/>
              <a:gd name="T4" fmla="*/ 2147483647 w 6177"/>
              <a:gd name="T5" fmla="*/ 2147483647 h 7167"/>
              <a:gd name="T6" fmla="*/ 2147483647 w 6177"/>
              <a:gd name="T7" fmla="*/ 2147483647 h 7167"/>
              <a:gd name="T8" fmla="*/ 2147483647 w 6177"/>
              <a:gd name="T9" fmla="*/ 2147483647 h 7167"/>
              <a:gd name="T10" fmla="*/ 2147483647 w 6177"/>
              <a:gd name="T11" fmla="*/ 2147483647 h 7167"/>
              <a:gd name="T12" fmla="*/ 2147483647 w 6177"/>
              <a:gd name="T13" fmla="*/ 2147483647 h 7167"/>
              <a:gd name="T14" fmla="*/ 2147483647 w 6177"/>
              <a:gd name="T15" fmla="*/ 2147483647 h 7167"/>
              <a:gd name="T16" fmla="*/ 2147483647 w 6177"/>
              <a:gd name="T17" fmla="*/ 2147483647 h 7167"/>
              <a:gd name="T18" fmla="*/ 2147483647 w 6177"/>
              <a:gd name="T19" fmla="*/ 2147483647 h 7167"/>
              <a:gd name="T20" fmla="*/ 2147483647 w 6177"/>
              <a:gd name="T21" fmla="*/ 2147483647 h 7167"/>
              <a:gd name="T22" fmla="*/ 2147483647 w 6177"/>
              <a:gd name="T23" fmla="*/ 2147483647 h 7167"/>
              <a:gd name="T24" fmla="*/ 2147483647 w 6177"/>
              <a:gd name="T25" fmla="*/ 2147483647 h 7167"/>
              <a:gd name="T26" fmla="*/ 2147483647 w 6177"/>
              <a:gd name="T27" fmla="*/ 2147483647 h 7167"/>
              <a:gd name="T28" fmla="*/ 2147483647 w 6177"/>
              <a:gd name="T29" fmla="*/ 2147483647 h 7167"/>
              <a:gd name="T30" fmla="*/ 2147483647 w 6177"/>
              <a:gd name="T31" fmla="*/ 2147483647 h 7167"/>
              <a:gd name="T32" fmla="*/ 2147483647 w 6177"/>
              <a:gd name="T33" fmla="*/ 2147483647 h 7167"/>
              <a:gd name="T34" fmla="*/ 2147483647 w 6177"/>
              <a:gd name="T35" fmla="*/ 2147483647 h 7167"/>
              <a:gd name="T36" fmla="*/ 2147483647 w 6177"/>
              <a:gd name="T37" fmla="*/ 2147483647 h 71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177"/>
              <a:gd name="T58" fmla="*/ 0 h 7167"/>
              <a:gd name="T59" fmla="*/ 6177 w 6177"/>
              <a:gd name="T60" fmla="*/ 7167 h 71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177" h="7167">
                <a:moveTo>
                  <a:pt x="5247" y="3039"/>
                </a:moveTo>
                <a:cubicBezTo>
                  <a:pt x="5171" y="3103"/>
                  <a:pt x="5096" y="3168"/>
                  <a:pt x="5066" y="3221"/>
                </a:cubicBezTo>
                <a:cubicBezTo>
                  <a:pt x="5036" y="3274"/>
                  <a:pt x="5043" y="3327"/>
                  <a:pt x="5066" y="3357"/>
                </a:cubicBezTo>
                <a:cubicBezTo>
                  <a:pt x="5089" y="3387"/>
                  <a:pt x="5157" y="3379"/>
                  <a:pt x="5202" y="3402"/>
                </a:cubicBezTo>
                <a:cubicBezTo>
                  <a:pt x="5247" y="3425"/>
                  <a:pt x="5331" y="3448"/>
                  <a:pt x="5338" y="3493"/>
                </a:cubicBezTo>
                <a:cubicBezTo>
                  <a:pt x="5345" y="3538"/>
                  <a:pt x="5292" y="3629"/>
                  <a:pt x="5247" y="3674"/>
                </a:cubicBezTo>
                <a:cubicBezTo>
                  <a:pt x="5202" y="3719"/>
                  <a:pt x="5104" y="3735"/>
                  <a:pt x="5066" y="3765"/>
                </a:cubicBezTo>
                <a:cubicBezTo>
                  <a:pt x="5028" y="3795"/>
                  <a:pt x="4997" y="3811"/>
                  <a:pt x="5020" y="3856"/>
                </a:cubicBezTo>
                <a:cubicBezTo>
                  <a:pt x="5043" y="3901"/>
                  <a:pt x="5142" y="3999"/>
                  <a:pt x="5202" y="4037"/>
                </a:cubicBezTo>
                <a:cubicBezTo>
                  <a:pt x="5262" y="4075"/>
                  <a:pt x="5360" y="4037"/>
                  <a:pt x="5383" y="4082"/>
                </a:cubicBezTo>
                <a:cubicBezTo>
                  <a:pt x="5406" y="4127"/>
                  <a:pt x="5383" y="4264"/>
                  <a:pt x="5338" y="4309"/>
                </a:cubicBezTo>
                <a:cubicBezTo>
                  <a:pt x="5293" y="4354"/>
                  <a:pt x="5164" y="4332"/>
                  <a:pt x="5111" y="4355"/>
                </a:cubicBezTo>
                <a:cubicBezTo>
                  <a:pt x="5058" y="4378"/>
                  <a:pt x="5043" y="4422"/>
                  <a:pt x="5020" y="4445"/>
                </a:cubicBezTo>
                <a:cubicBezTo>
                  <a:pt x="4997" y="4468"/>
                  <a:pt x="4915" y="4453"/>
                  <a:pt x="4975" y="4491"/>
                </a:cubicBezTo>
                <a:cubicBezTo>
                  <a:pt x="5035" y="4529"/>
                  <a:pt x="6177" y="5375"/>
                  <a:pt x="5383" y="4672"/>
                </a:cubicBezTo>
                <a:cubicBezTo>
                  <a:pt x="4589" y="3969"/>
                  <a:pt x="424" y="0"/>
                  <a:pt x="212" y="272"/>
                </a:cubicBezTo>
                <a:cubicBezTo>
                  <a:pt x="0" y="544"/>
                  <a:pt x="3569" y="5443"/>
                  <a:pt x="4113" y="6305"/>
                </a:cubicBezTo>
                <a:cubicBezTo>
                  <a:pt x="4657" y="7167"/>
                  <a:pt x="4105" y="6448"/>
                  <a:pt x="3478" y="5443"/>
                </a:cubicBezTo>
                <a:cubicBezTo>
                  <a:pt x="2851" y="4438"/>
                  <a:pt x="870" y="1134"/>
                  <a:pt x="348" y="27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40" name="Rectangle 15"/>
          <p:cNvSpPr>
            <a:spLocks noChangeArrowheads="1"/>
          </p:cNvSpPr>
          <p:nvPr/>
        </p:nvSpPr>
        <p:spPr bwMode="auto">
          <a:xfrm>
            <a:off x="5148263" y="4941888"/>
            <a:ext cx="237648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kumimoji="0" lang="ja-JP" altLang="en-US"/>
          </a:p>
        </p:txBody>
      </p:sp>
      <p:sp>
        <p:nvSpPr>
          <p:cNvPr id="1041" name="Text Box 16"/>
          <p:cNvSpPr txBox="1">
            <a:spLocks noChangeArrowheads="1"/>
          </p:cNvSpPr>
          <p:nvPr/>
        </p:nvSpPr>
        <p:spPr bwMode="auto">
          <a:xfrm>
            <a:off x="5076825" y="4941888"/>
            <a:ext cx="2520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1600" b="1" dirty="0" smtClean="0">
                <a:solidFill>
                  <a:srgbClr val="0000FF"/>
                </a:solidFill>
              </a:rPr>
              <a:t>Sudden vertical motion</a:t>
            </a:r>
            <a:endParaRPr kumimoji="0" lang="en-US" altLang="ja-JP" sz="1600" b="1" dirty="0">
              <a:solidFill>
                <a:srgbClr val="0000FF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5288" y="4149725"/>
          <a:ext cx="3240087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グラフ" r:id="rId5" imgW="4467394" imgH="3124042" progId="Excel.Sheet.8">
                  <p:embed/>
                </p:oleObj>
              </mc:Choice>
              <mc:Fallback>
                <p:oleObj name="グラフ" r:id="rId5" imgW="4467394" imgH="312404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44" t="13815" r="2000" b="4628"/>
                      <a:stretch>
                        <a:fillRect/>
                      </a:stretch>
                    </p:blipFill>
                    <p:spPr bwMode="auto">
                      <a:xfrm>
                        <a:off x="395288" y="4149725"/>
                        <a:ext cx="3240087" cy="225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2" name="Line 4"/>
          <p:cNvSpPr>
            <a:spLocks noChangeShapeType="1"/>
          </p:cNvSpPr>
          <p:nvPr/>
        </p:nvSpPr>
        <p:spPr bwMode="auto">
          <a:xfrm flipH="1">
            <a:off x="1476375" y="4941888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43" name="Rectangle 21"/>
          <p:cNvSpPr>
            <a:spLocks noChangeArrowheads="1"/>
          </p:cNvSpPr>
          <p:nvPr/>
        </p:nvSpPr>
        <p:spPr bwMode="auto">
          <a:xfrm>
            <a:off x="2051050" y="4724400"/>
            <a:ext cx="11464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/>
              <a:t>3.6 </a:t>
            </a:r>
            <a:r>
              <a:rPr lang="en-US" altLang="ja-JP" b="1" dirty="0" smtClean="0"/>
              <a:t>min</a:t>
            </a:r>
            <a:r>
              <a:rPr lang="ja-JP" altLang="en-US" b="1" dirty="0" smtClean="0"/>
              <a:t> </a:t>
            </a:r>
            <a:endParaRPr lang="ja-JP" altLang="en-US" b="1" dirty="0"/>
          </a:p>
          <a:p>
            <a:r>
              <a:rPr lang="en-US" altLang="ja-JP" b="1" dirty="0"/>
              <a:t>(4.6mHz)</a:t>
            </a:r>
          </a:p>
        </p:txBody>
      </p:sp>
      <p:sp>
        <p:nvSpPr>
          <p:cNvPr id="1044" name="Text Box 10"/>
          <p:cNvSpPr txBox="1">
            <a:spLocks noChangeArrowheads="1"/>
          </p:cNvSpPr>
          <p:nvPr/>
        </p:nvSpPr>
        <p:spPr bwMode="auto">
          <a:xfrm>
            <a:off x="1331913" y="60928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5</a:t>
            </a:r>
          </a:p>
        </p:txBody>
      </p:sp>
      <p:sp>
        <p:nvSpPr>
          <p:cNvPr id="1045" name="Text Box 12"/>
          <p:cNvSpPr txBox="1">
            <a:spLocks noChangeArrowheads="1"/>
          </p:cNvSpPr>
          <p:nvPr/>
        </p:nvSpPr>
        <p:spPr bwMode="auto">
          <a:xfrm>
            <a:off x="6732588" y="5734050"/>
            <a:ext cx="503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15</a:t>
            </a:r>
          </a:p>
        </p:txBody>
      </p:sp>
      <p:sp>
        <p:nvSpPr>
          <p:cNvPr id="1046" name="Rectangle 24"/>
          <p:cNvSpPr>
            <a:spLocks noChangeArrowheads="1"/>
          </p:cNvSpPr>
          <p:nvPr/>
        </p:nvSpPr>
        <p:spPr bwMode="auto">
          <a:xfrm>
            <a:off x="2627313" y="609282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15</a:t>
            </a:r>
            <a:endParaRPr lang="ja-JP" altLang="en-US" b="1"/>
          </a:p>
        </p:txBody>
      </p:sp>
      <p:sp>
        <p:nvSpPr>
          <p:cNvPr id="1047" name="Rectangle 27"/>
          <p:cNvSpPr>
            <a:spLocks noChangeArrowheads="1"/>
          </p:cNvSpPr>
          <p:nvPr/>
        </p:nvSpPr>
        <p:spPr bwMode="auto">
          <a:xfrm>
            <a:off x="1908175" y="6092825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/>
              <a:t>10</a:t>
            </a:r>
            <a:endParaRPr lang="ja-JP" altLang="en-US" b="1"/>
          </a:p>
        </p:txBody>
      </p:sp>
      <p:sp>
        <p:nvSpPr>
          <p:cNvPr id="1048" name="Text Box 28"/>
          <p:cNvSpPr txBox="1">
            <a:spLocks noChangeArrowheads="1"/>
          </p:cNvSpPr>
          <p:nvPr/>
        </p:nvSpPr>
        <p:spPr bwMode="auto">
          <a:xfrm>
            <a:off x="323850" y="152400"/>
            <a:ext cx="338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CC"/>
                </a:solidFill>
              </a:rPr>
              <a:t>2004 Sumatra earthquake</a:t>
            </a:r>
            <a:r>
              <a:rPr lang="ja-JP" altLang="en-US" sz="2000" b="1" dirty="0" smtClean="0">
                <a:solidFill>
                  <a:srgbClr val="0000CC"/>
                </a:solidFill>
              </a:rPr>
              <a:t> </a:t>
            </a:r>
            <a:endParaRPr lang="ja-JP" altLang="en-US" sz="2000" b="1" dirty="0">
              <a:solidFill>
                <a:srgbClr val="0000CC"/>
              </a:solidFill>
            </a:endParaRPr>
          </a:p>
        </p:txBody>
      </p:sp>
      <p:sp>
        <p:nvSpPr>
          <p:cNvPr id="1049" name="Rectangle 32"/>
          <p:cNvSpPr>
            <a:spLocks noChangeArrowheads="1"/>
          </p:cNvSpPr>
          <p:nvPr/>
        </p:nvSpPr>
        <p:spPr bwMode="auto">
          <a:xfrm>
            <a:off x="285750" y="115888"/>
            <a:ext cx="3278188" cy="431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50" name="Line 29"/>
          <p:cNvSpPr>
            <a:spLocks noChangeShapeType="1"/>
          </p:cNvSpPr>
          <p:nvPr/>
        </p:nvSpPr>
        <p:spPr bwMode="auto">
          <a:xfrm>
            <a:off x="5076825" y="2205038"/>
            <a:ext cx="0" cy="23764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51" name="Rectangle 30"/>
          <p:cNvSpPr>
            <a:spLocks noChangeArrowheads="1"/>
          </p:cNvSpPr>
          <p:nvPr/>
        </p:nvSpPr>
        <p:spPr bwMode="auto">
          <a:xfrm>
            <a:off x="5076825" y="3141663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Acoustic Resonance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52" name="Text Box 31"/>
          <p:cNvSpPr txBox="1">
            <a:spLocks noChangeArrowheads="1"/>
          </p:cNvSpPr>
          <p:nvPr/>
        </p:nvSpPr>
        <p:spPr bwMode="auto">
          <a:xfrm>
            <a:off x="3203575" y="609282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mHz</a:t>
            </a:r>
          </a:p>
        </p:txBody>
      </p:sp>
      <p:sp>
        <p:nvSpPr>
          <p:cNvPr id="1053" name="Text Box 32"/>
          <p:cNvSpPr txBox="1">
            <a:spLocks noChangeArrowheads="1"/>
          </p:cNvSpPr>
          <p:nvPr/>
        </p:nvSpPr>
        <p:spPr bwMode="auto">
          <a:xfrm>
            <a:off x="107950" y="6453188"/>
            <a:ext cx="9036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 dirty="0" smtClean="0">
                <a:solidFill>
                  <a:srgbClr val="0000FF"/>
                </a:solidFill>
              </a:rPr>
              <a:t>No micro-barometric observation was available near </a:t>
            </a:r>
            <a:r>
              <a:rPr lang="en-US" altLang="ja-JP" sz="1600" b="1" dirty="0" err="1" smtClean="0">
                <a:solidFill>
                  <a:srgbClr val="0000FF"/>
                </a:solidFill>
              </a:rPr>
              <a:t>Phimai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 to confirm acoustic resonance</a:t>
            </a:r>
            <a:endParaRPr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054" name="テキスト ボックス 29"/>
          <p:cNvSpPr txBox="1">
            <a:spLocks noChangeArrowheads="1"/>
          </p:cNvSpPr>
          <p:nvPr/>
        </p:nvSpPr>
        <p:spPr bwMode="auto">
          <a:xfrm>
            <a:off x="6858016" y="1571612"/>
            <a:ext cx="1143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Electric Current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55" name="テキスト ボックス 30"/>
          <p:cNvSpPr txBox="1">
            <a:spLocks noChangeArrowheads="1"/>
          </p:cNvSpPr>
          <p:nvPr/>
        </p:nvSpPr>
        <p:spPr bwMode="auto">
          <a:xfrm>
            <a:off x="6072188" y="1285875"/>
            <a:ext cx="785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Wind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56" name="テキスト ボックス 31"/>
          <p:cNvSpPr txBox="1">
            <a:spLocks noChangeArrowheads="1"/>
          </p:cNvSpPr>
          <p:nvPr/>
        </p:nvSpPr>
        <p:spPr bwMode="auto">
          <a:xfrm>
            <a:off x="5143500" y="2286000"/>
            <a:ext cx="714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200" b="1">
                <a:solidFill>
                  <a:srgbClr val="FF0000"/>
                </a:solidFill>
              </a:rPr>
              <a:t>地磁気</a:t>
            </a:r>
          </a:p>
        </p:txBody>
      </p:sp>
    </p:spTree>
    <p:extLst>
      <p:ext uri="{BB962C8B-B14F-4D97-AF65-F5344CB8AC3E}">
        <p14:creationId xmlns:p14="http://schemas.microsoft.com/office/powerpoint/2010/main" val="18409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83568" y="332656"/>
            <a:ext cx="77768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</a:rPr>
              <a:t>2010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年時点での教訓</a:t>
            </a:r>
          </a:p>
          <a:p>
            <a:r>
              <a:rPr lang="ja-JP" altLang="en-US" sz="2000" b="1" dirty="0" smtClean="0">
                <a:solidFill>
                  <a:srgbClr val="002060"/>
                </a:solidFill>
              </a:rPr>
              <a:t>　　　－　愛知教育大　刈谷インフラサウンドデータ の場合　－</a:t>
            </a: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良かった点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１．</a:t>
            </a:r>
            <a:r>
              <a:rPr lang="en-US" altLang="ja-JP" b="1" dirty="0" smtClean="0">
                <a:solidFill>
                  <a:srgbClr val="002060"/>
                </a:solidFill>
              </a:rPr>
              <a:t>Homepage </a:t>
            </a:r>
            <a:r>
              <a:rPr lang="ja-JP" altLang="en-US" b="1" dirty="0" smtClean="0">
                <a:solidFill>
                  <a:srgbClr val="002060"/>
                </a:solidFill>
              </a:rPr>
              <a:t>に物理と観測に関する基本事項が</a:t>
            </a:r>
            <a:r>
              <a:rPr lang="en-US" altLang="ja-JP" b="1" dirty="0" smtClean="0">
                <a:solidFill>
                  <a:srgbClr val="002060"/>
                </a:solidFill>
              </a:rPr>
              <a:t>PI</a:t>
            </a:r>
            <a:r>
              <a:rPr lang="ja-JP" altLang="en-US" b="1" dirty="0" smtClean="0">
                <a:solidFill>
                  <a:srgbClr val="002060"/>
                </a:solidFill>
              </a:rPr>
              <a:t>によりまとめられている。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２．</a:t>
            </a:r>
            <a:r>
              <a:rPr lang="en-US" altLang="ja-JP" b="1" dirty="0" smtClean="0">
                <a:solidFill>
                  <a:srgbClr val="002060"/>
                </a:solidFill>
              </a:rPr>
              <a:t>PI</a:t>
            </a:r>
            <a:r>
              <a:rPr lang="ja-JP" altLang="en-US" b="1" dirty="0" smtClean="0">
                <a:solidFill>
                  <a:srgbClr val="002060"/>
                </a:solidFill>
              </a:rPr>
              <a:t>が退職後も健在で、メイルによる情報交換が容易。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３．元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に近い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r>
              <a:rPr lang="ja-JP" altLang="en-US" b="1" dirty="0" smtClean="0">
                <a:solidFill>
                  <a:srgbClr val="002060"/>
                </a:solidFill>
              </a:rPr>
              <a:t>データが、テープ媒体からディスク上のファイルに変換されていた。</a:t>
            </a: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データベース化における問題点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１．正常な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設計どおりに記録された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r>
              <a:rPr lang="ja-JP" altLang="en-US" b="1" dirty="0" smtClean="0">
                <a:solidFill>
                  <a:srgbClr val="002060"/>
                </a:solidFill>
              </a:rPr>
              <a:t>データばかりではない。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２．長期にわたり、研究・開発しつつ観測・データ記録されたため、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一部情報が曖昧。</a:t>
            </a:r>
            <a:endParaRPr lang="en-US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３．イベントデータのためカタログ作成の必要？</a:t>
            </a: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メタデータ入力における問題点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１．メタデータの必要項目、フォーマットの構造が最初は理解が難しい。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２．</a:t>
            </a:r>
            <a:r>
              <a:rPr lang="en-US" altLang="ja-JP" b="1" dirty="0" smtClean="0">
                <a:solidFill>
                  <a:srgbClr val="002060"/>
                </a:solidFill>
              </a:rPr>
              <a:t>Eclipse</a:t>
            </a:r>
            <a:r>
              <a:rPr lang="ja-JP" altLang="en-US" b="1" dirty="0" smtClean="0">
                <a:solidFill>
                  <a:srgbClr val="002060"/>
                </a:solidFill>
              </a:rPr>
              <a:t>の使用も簡単な解説が必要。 </a:t>
            </a:r>
            <a:endParaRPr lang="en-US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３．メタデータの収集は第３者が行うのは効率が悪い。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</a:t>
            </a:r>
            <a:r>
              <a:rPr lang="ja-JP" altLang="en-US" b="1" dirty="0" smtClean="0">
                <a:solidFill>
                  <a:srgbClr val="002060"/>
                </a:solidFill>
              </a:rPr>
              <a:t>わかりやすいテンプレートを用意して、</a:t>
            </a:r>
            <a:r>
              <a:rPr lang="en-US" altLang="ja-JP" b="1" dirty="0" smtClean="0">
                <a:solidFill>
                  <a:srgbClr val="002060"/>
                </a:solidFill>
              </a:rPr>
              <a:t>PI</a:t>
            </a:r>
            <a:r>
              <a:rPr lang="ja-JP" altLang="en-US" b="1" dirty="0" smtClean="0">
                <a:solidFill>
                  <a:srgbClr val="002060"/>
                </a:solidFill>
              </a:rPr>
              <a:t>に埋めてもらう方法が望ましい</a:t>
            </a:r>
            <a:r>
              <a:rPr lang="en-US" altLang="ja-JP" b="1" dirty="0" smtClean="0">
                <a:solidFill>
                  <a:srgbClr val="002060"/>
                </a:solidFill>
              </a:rPr>
              <a:t>?</a:t>
            </a:r>
            <a:endParaRPr lang="ja-JP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083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3508" y="274290"/>
            <a:ext cx="88569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0070C0"/>
                </a:solidFill>
              </a:rPr>
              <a:t>しかし・・・・・・・・</a:t>
            </a:r>
          </a:p>
          <a:p>
            <a:r>
              <a:rPr kumimoji="1" lang="ja-JP" altLang="en-US" sz="2400" dirty="0" smtClean="0"/>
              <a:t>ディスクアレイ </a:t>
            </a:r>
            <a:r>
              <a:rPr kumimoji="1" lang="en-US" altLang="ja-JP" sz="2400" dirty="0" smtClean="0"/>
              <a:t>(Raid-5)</a:t>
            </a:r>
            <a:r>
              <a:rPr lang="ja-JP" altLang="en-US" sz="2400" dirty="0"/>
              <a:t>から</a:t>
            </a:r>
            <a:r>
              <a:rPr lang="ja-JP" altLang="en-US" sz="2400" dirty="0" smtClean="0"/>
              <a:t>のデータの消失</a:t>
            </a:r>
          </a:p>
          <a:p>
            <a:r>
              <a:rPr lang="en-US" altLang="ja-JP" sz="2400" dirty="0" smtClean="0"/>
              <a:t>         </a:t>
            </a:r>
            <a:r>
              <a:rPr lang="en-US" altLang="ja-JP" sz="2400" dirty="0" smtClean="0">
                <a:sym typeface="Wingdings" panose="05000000000000000000" pitchFamily="2" charset="2"/>
              </a:rPr>
              <a:t>  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個のハードデスク故障まで気付かず</a:t>
            </a:r>
          </a:p>
          <a:p>
            <a:r>
              <a:rPr kumimoji="1" lang="ja-JP" altLang="en-US" sz="2400" dirty="0" smtClean="0"/>
              <a:t>未だ復旧に至らず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作業時間</a:t>
            </a:r>
            <a:r>
              <a:rPr kumimoji="1" lang="en-US" altLang="ja-JP" sz="2400" dirty="0" smtClean="0"/>
              <a:t>(+</a:t>
            </a:r>
            <a:r>
              <a:rPr kumimoji="1" lang="ja-JP" altLang="en-US" sz="2400" dirty="0" smtClean="0"/>
              <a:t>気力</a:t>
            </a:r>
            <a:r>
              <a:rPr kumimoji="1" lang="en-US" altLang="ja-JP" sz="2400" dirty="0" smtClean="0"/>
              <a:t>)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kumimoji="1" lang="ja-JP" altLang="en-US" sz="2400" dirty="0" smtClean="0"/>
              <a:t>　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  </a:t>
            </a:r>
            <a:r>
              <a:rPr kumimoji="1" lang="ja-JP" altLang="en-US" sz="2400" dirty="0" smtClean="0">
                <a:sym typeface="Wingdings" panose="05000000000000000000" pitchFamily="2" charset="2"/>
              </a:rPr>
              <a:t>元データ・作業データが分散</a:t>
            </a:r>
            <a:r>
              <a:rPr kumimoji="1" lang="en-US" altLang="ja-JP" sz="2400" dirty="0" smtClean="0"/>
              <a:t>)</a:t>
            </a:r>
            <a:endParaRPr kumimoji="1" lang="ja-JP" altLang="en-US" sz="2400" dirty="0" smtClean="0"/>
          </a:p>
          <a:p>
            <a:endParaRPr lang="ja-JP" altLang="en-US" sz="2400" dirty="0"/>
          </a:p>
          <a:p>
            <a:endParaRPr lang="ja-JP" altLang="en-US" sz="2000" dirty="0"/>
          </a:p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データベース化および公開作業からの教訓</a:t>
            </a:r>
          </a:p>
          <a:p>
            <a:endParaRPr lang="en-US" altLang="ja-JP" sz="2000" dirty="0" smtClean="0">
              <a:solidFill>
                <a:srgbClr val="0070C0"/>
              </a:solidFill>
            </a:endParaRPr>
          </a:p>
          <a:p>
            <a:r>
              <a:rPr lang="en-US" altLang="ja-JP" sz="2000" dirty="0" smtClean="0"/>
              <a:t>1</a:t>
            </a:r>
            <a:r>
              <a:rPr lang="en-US" altLang="ja-JP" sz="2400" dirty="0" smtClean="0"/>
              <a:t>.  </a:t>
            </a:r>
            <a:r>
              <a:rPr lang="ja-JP" altLang="en-US" sz="2400" dirty="0" smtClean="0"/>
              <a:t>出来る限り詳細にメタデータを記録・公開する習慣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文化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をつくる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最小限必要な情報のテンプレートを</a:t>
            </a:r>
            <a:r>
              <a:rPr lang="ja-JP" altLang="en-US" sz="2400" dirty="0" smtClean="0"/>
              <a:t>用意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教育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する</a:t>
            </a:r>
            <a:endParaRPr lang="ja-JP" altLang="en-US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</a:t>
            </a:r>
            <a:r>
              <a:rPr lang="ja-JP" altLang="en-US" sz="2400" dirty="0" smtClean="0"/>
              <a:t>必要性・有用性の</a:t>
            </a:r>
            <a:r>
              <a:rPr lang="ja-JP" altLang="en-US" sz="2400" dirty="0" smtClean="0"/>
              <a:t>周知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公的資金の場合は</a:t>
            </a:r>
            <a:r>
              <a:rPr lang="ja-JP" altLang="en-US" sz="2400" dirty="0"/>
              <a:t>義務化</a:t>
            </a:r>
            <a:r>
              <a:rPr lang="ja-JP" altLang="en-US" sz="2400" dirty="0" smtClean="0"/>
              <a:t>も</a:t>
            </a:r>
            <a:r>
              <a:rPr lang="en-US" altLang="ja-JP" sz="2400" dirty="0" smtClean="0"/>
              <a:t>)</a:t>
            </a:r>
          </a:p>
          <a:p>
            <a:pPr marL="457200" indent="-457200">
              <a:buAutoNum type="arabicPeriod" startAt="2"/>
            </a:pPr>
            <a:r>
              <a:rPr lang="ja-JP" altLang="en-US" sz="2400" dirty="0" smtClean="0"/>
              <a:t>研究者</a:t>
            </a:r>
            <a:r>
              <a:rPr kumimoji="1" lang="ja-JP" altLang="en-US" sz="2400" dirty="0" smtClean="0"/>
              <a:t>自身によるデータベース化</a:t>
            </a:r>
            <a:endParaRPr kumimoji="1" lang="en-US" altLang="ja-JP" sz="2400" dirty="0" smtClean="0"/>
          </a:p>
          <a:p>
            <a:pPr marL="457200" indent="-457200">
              <a:buAutoNum type="arabicPeriod" startAt="2"/>
            </a:pPr>
            <a:r>
              <a:rPr lang="ja-JP" altLang="en-US" sz="2400" dirty="0"/>
              <a:t>データベース</a:t>
            </a:r>
            <a:r>
              <a:rPr lang="ja-JP" altLang="en-US" sz="2400" dirty="0" smtClean="0"/>
              <a:t>の登録・</a:t>
            </a:r>
            <a:r>
              <a:rPr kumimoji="1" lang="ja-JP" altLang="en-US" sz="2400" dirty="0" smtClean="0"/>
              <a:t>公開を行うシステム</a:t>
            </a:r>
            <a:r>
              <a:rPr kumimoji="1" lang="ja-JP" altLang="en-US" sz="2400" dirty="0" smtClean="0"/>
              <a:t>を学術機関が</a:t>
            </a:r>
            <a:r>
              <a:rPr kumimoji="1" lang="ja-JP" altLang="en-US" sz="2400" dirty="0" smtClean="0"/>
              <a:t>用意</a:t>
            </a:r>
            <a:endParaRPr kumimoji="1" lang="en-US" altLang="ja-JP" sz="2400" dirty="0" smtClean="0"/>
          </a:p>
          <a:p>
            <a:pPr marL="457200" indent="-457200">
              <a:buAutoNum type="arabicPeriod" startAt="4"/>
            </a:pPr>
            <a:r>
              <a:rPr lang="ja-JP" altLang="en-US" sz="2400" dirty="0" smtClean="0"/>
              <a:t>データベースの別システムへの二重化</a:t>
            </a: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</a:t>
            </a:r>
            <a:r>
              <a:rPr lang="ja-JP" altLang="en-US" sz="2400" dirty="0" smtClean="0"/>
              <a:t>あるいは、信頼できるデータセンターやレポジトリーへの移管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391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95536" y="332656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2060"/>
                </a:solidFill>
              </a:rPr>
              <a:t>京都大学・地磁気センター　微気圧観測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データ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(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信楽・他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)</a:t>
            </a:r>
            <a:endParaRPr kumimoji="1" lang="ja-JP" altLang="en-US" sz="2400" b="1" dirty="0" smtClean="0">
              <a:solidFill>
                <a:srgbClr val="002060"/>
              </a:solidFill>
            </a:endParaRPr>
          </a:p>
          <a:p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611560" y="1052736"/>
            <a:ext cx="3905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solidFill>
                  <a:srgbClr val="002060"/>
                </a:solidFill>
              </a:rPr>
              <a:t>メタデータ　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(</a:t>
            </a:r>
            <a:r>
              <a:rPr lang="ja-JP" altLang="en-US" sz="2000" b="1" dirty="0" smtClean="0">
                <a:solidFill>
                  <a:srgbClr val="002060"/>
                </a:solidFill>
              </a:rPr>
              <a:t>信楽観測データセット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)</a:t>
            </a:r>
            <a:endParaRPr lang="ja-JP" altLang="en-US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9552" y="1772816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002060"/>
                </a:solidFill>
              </a:rPr>
              <a:t>プロジェクト名</a:t>
            </a:r>
            <a:r>
              <a:rPr lang="en-US" altLang="ja-JP" b="1" dirty="0" smtClean="0">
                <a:solidFill>
                  <a:srgbClr val="002060"/>
                </a:solidFill>
              </a:rPr>
              <a:t>:  Micro-barometric observation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観測対象：　</a:t>
            </a:r>
            <a:r>
              <a:rPr lang="en-US" altLang="ja-JP" b="1" dirty="0" smtClean="0">
                <a:solidFill>
                  <a:srgbClr val="002060"/>
                </a:solidFill>
              </a:rPr>
              <a:t>Atmospheric pressure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観測データ：　</a:t>
            </a:r>
            <a:r>
              <a:rPr lang="en-US" altLang="ja-JP" b="1" dirty="0" smtClean="0">
                <a:solidFill>
                  <a:srgbClr val="002060"/>
                </a:solidFill>
              </a:rPr>
              <a:t>One second average barometric data observed at </a:t>
            </a:r>
            <a:r>
              <a:rPr lang="en-US" altLang="ja-JP" b="1" dirty="0" err="1" smtClean="0">
                <a:solidFill>
                  <a:srgbClr val="002060"/>
                </a:solidFill>
              </a:rPr>
              <a:t>Shigaraki</a:t>
            </a:r>
            <a:r>
              <a:rPr lang="en-US" altLang="ja-JP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観測点コード：　</a:t>
            </a:r>
            <a:r>
              <a:rPr lang="en-US" altLang="ja-JP" b="1" dirty="0" smtClean="0">
                <a:solidFill>
                  <a:srgbClr val="002060"/>
                </a:solidFill>
              </a:rPr>
              <a:t>SGA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観測点位置：　　</a:t>
            </a:r>
            <a:r>
              <a:rPr lang="ja-JP" altLang="ja-JP" b="1" dirty="0" smtClean="0">
                <a:solidFill>
                  <a:srgbClr val="002060"/>
                </a:solidFill>
              </a:rPr>
              <a:t> 　　　　　　度　分　秒　　　　　　度　分　秒</a:t>
            </a:r>
            <a:r>
              <a:rPr lang="en-US" altLang="ja-JP" b="1" dirty="0" smtClean="0">
                <a:solidFill>
                  <a:srgbClr val="002060"/>
                </a:solidFill>
              </a:rPr>
              <a:t>               </a:t>
            </a:r>
            <a:r>
              <a:rPr lang="ja-JP" altLang="en-US" b="1" dirty="0" smtClean="0">
                <a:solidFill>
                  <a:srgbClr val="002060"/>
                </a:solidFill>
              </a:rPr>
              <a:t>標高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                   SGA:  Lat.= 34  51  17.16N,  Lon.= 136  06  23.39E,   Alt.= 415m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観測器名：　</a:t>
            </a:r>
            <a:r>
              <a:rPr lang="en-US" altLang="ja-JP" b="1" dirty="0" smtClean="0">
                <a:solidFill>
                  <a:srgbClr val="002060"/>
                </a:solidFill>
              </a:rPr>
              <a:t>Barometer (VAISALA PTB210)</a:t>
            </a:r>
          </a:p>
          <a:p>
            <a:r>
              <a:rPr lang="ja-JP" altLang="ja-JP" b="1" dirty="0" smtClean="0">
                <a:solidFill>
                  <a:srgbClr val="002060"/>
                </a:solidFill>
              </a:rPr>
              <a:t>サンプリング：　</a:t>
            </a:r>
            <a:r>
              <a:rPr lang="en-US" altLang="ja-JP" b="1" dirty="0" smtClean="0">
                <a:solidFill>
                  <a:srgbClr val="002060"/>
                </a:solidFill>
              </a:rPr>
              <a:t>1Hz (average of 490samples/sec)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データ期間：　２００６－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現在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ja-JP" b="1" dirty="0" smtClean="0">
                <a:solidFill>
                  <a:srgbClr val="002060"/>
                </a:solidFill>
              </a:rPr>
              <a:t>単位</a:t>
            </a:r>
            <a:r>
              <a:rPr lang="en-US" altLang="ja-JP" b="1" dirty="0" smtClean="0">
                <a:solidFill>
                  <a:srgbClr val="002060"/>
                </a:solidFill>
              </a:rPr>
              <a:t>:  </a:t>
            </a:r>
            <a:r>
              <a:rPr lang="en-US" altLang="ja-JP" b="1" dirty="0" err="1" smtClean="0">
                <a:solidFill>
                  <a:srgbClr val="002060"/>
                </a:solidFill>
              </a:rPr>
              <a:t>hPa</a:t>
            </a:r>
            <a:r>
              <a:rPr lang="en-US" altLang="ja-JP" b="1" dirty="0" smtClean="0">
                <a:solidFill>
                  <a:srgbClr val="002060"/>
                </a:solidFill>
              </a:rPr>
              <a:t> (</a:t>
            </a:r>
            <a:r>
              <a:rPr lang="en-US" altLang="ja-JP" b="1" dirty="0" err="1" smtClean="0">
                <a:solidFill>
                  <a:srgbClr val="002060"/>
                </a:solidFill>
              </a:rPr>
              <a:t>hecto</a:t>
            </a:r>
            <a:r>
              <a:rPr lang="en-US" altLang="ja-JP" b="1" dirty="0" smtClean="0">
                <a:solidFill>
                  <a:srgbClr val="002060"/>
                </a:solidFill>
              </a:rPr>
              <a:t>-Pascal)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公開度</a:t>
            </a:r>
            <a:r>
              <a:rPr lang="en-US" altLang="ja-JP" b="1" dirty="0" smtClean="0">
                <a:solidFill>
                  <a:srgbClr val="002060"/>
                </a:solidFill>
              </a:rPr>
              <a:t>:     open</a:t>
            </a: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PI: IYEMORI, Toshihiko (Prof.)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323528" y="260648"/>
            <a:ext cx="777686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B-Shigaraki.jpg"/>
          <p:cNvPicPr>
            <a:picLocks noChangeAspect="1"/>
          </p:cNvPicPr>
          <p:nvPr/>
        </p:nvPicPr>
        <p:blipFill>
          <a:blip r:embed="rId2" cstate="print"/>
          <a:srcRect t="16400"/>
          <a:stretch>
            <a:fillRect/>
          </a:stretch>
        </p:blipFill>
        <p:spPr>
          <a:xfrm>
            <a:off x="410803" y="1124744"/>
            <a:ext cx="8322393" cy="561662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483768" y="188640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002060"/>
                </a:solidFill>
              </a:rPr>
              <a:t>信楽微気圧観測データ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69269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hlinkClick r:id="rId3"/>
              </a:rPr>
              <a:t>http://vdc-eps.org/hosting/pressure/shigaraki/</a:t>
            </a:r>
            <a:r>
              <a:rPr lang="ja-JP" altLang="en-US" dirty="0" smtClean="0"/>
              <a:t>　</a:t>
            </a:r>
            <a:r>
              <a:rPr lang="ja-JP" altLang="en-US" b="1" dirty="0" smtClean="0"/>
              <a:t>から公開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28571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B-Shigaraki-2.jpg"/>
          <p:cNvPicPr>
            <a:picLocks noChangeAspect="1"/>
          </p:cNvPicPr>
          <p:nvPr/>
        </p:nvPicPr>
        <p:blipFill>
          <a:blip r:embed="rId2" cstate="print"/>
          <a:srcRect t="17450"/>
          <a:stretch>
            <a:fillRect/>
          </a:stretch>
        </p:blipFill>
        <p:spPr>
          <a:xfrm>
            <a:off x="323528" y="980728"/>
            <a:ext cx="8322393" cy="566124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67544" y="188640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0000FF"/>
                </a:solidFill>
              </a:rPr>
              <a:t>データの例。ディジタルデータもダウンロード可。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8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GoogleWD"/>
          <p:cNvPicPr>
            <a:picLocks noChangeAspect="1" noChangeArrowheads="1"/>
          </p:cNvPicPr>
          <p:nvPr/>
        </p:nvPicPr>
        <p:blipFill>
          <a:blip r:embed="rId2" cstate="print"/>
          <a:srcRect l="19653" t="8278"/>
          <a:stretch>
            <a:fillRect/>
          </a:stretch>
        </p:blipFill>
        <p:spPr bwMode="auto">
          <a:xfrm>
            <a:off x="1547813" y="0"/>
            <a:ext cx="7596187" cy="6831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64547" name="Oval 3"/>
          <p:cNvSpPr>
            <a:spLocks noChangeArrowheads="1"/>
          </p:cNvSpPr>
          <p:nvPr/>
        </p:nvSpPr>
        <p:spPr bwMode="auto">
          <a:xfrm>
            <a:off x="7812088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48" name="Oval 4"/>
          <p:cNvSpPr>
            <a:spLocks noChangeArrowheads="1"/>
          </p:cNvSpPr>
          <p:nvPr/>
        </p:nvSpPr>
        <p:spPr bwMode="auto">
          <a:xfrm>
            <a:off x="7667625" y="34290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49" name="Oval 5"/>
          <p:cNvSpPr>
            <a:spLocks noChangeArrowheads="1"/>
          </p:cNvSpPr>
          <p:nvPr/>
        </p:nvSpPr>
        <p:spPr bwMode="auto">
          <a:xfrm>
            <a:off x="6084888" y="515778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51" name="Oval 7"/>
          <p:cNvSpPr>
            <a:spLocks noChangeArrowheads="1"/>
          </p:cNvSpPr>
          <p:nvPr/>
        </p:nvSpPr>
        <p:spPr bwMode="auto">
          <a:xfrm>
            <a:off x="2987675" y="2276475"/>
            <a:ext cx="215900" cy="215900"/>
          </a:xfrm>
          <a:prstGeom prst="ellipse">
            <a:avLst/>
          </a:prstGeom>
          <a:solidFill>
            <a:srgbClr val="00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52" name="Oval 8"/>
          <p:cNvSpPr>
            <a:spLocks noChangeArrowheads="1"/>
          </p:cNvSpPr>
          <p:nvPr/>
        </p:nvSpPr>
        <p:spPr bwMode="auto">
          <a:xfrm>
            <a:off x="179388" y="28527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53" name="Oval 9"/>
          <p:cNvSpPr>
            <a:spLocks noChangeArrowheads="1"/>
          </p:cNvSpPr>
          <p:nvPr/>
        </p:nvSpPr>
        <p:spPr bwMode="auto">
          <a:xfrm>
            <a:off x="179388" y="3357563"/>
            <a:ext cx="217487" cy="215900"/>
          </a:xfrm>
          <a:prstGeom prst="ellipse">
            <a:avLst/>
          </a:prstGeom>
          <a:solidFill>
            <a:srgbClr val="00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54" name="Text Box 10"/>
          <p:cNvSpPr txBox="1">
            <a:spLocks noChangeArrowheads="1"/>
          </p:cNvSpPr>
          <p:nvPr/>
        </p:nvSpPr>
        <p:spPr bwMode="auto">
          <a:xfrm>
            <a:off x="395288" y="2781300"/>
            <a:ext cx="1081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/>
              <a:t>Installed</a:t>
            </a:r>
          </a:p>
        </p:txBody>
      </p:sp>
      <p:sp>
        <p:nvSpPr>
          <p:cNvPr id="364555" name="Text Box 11"/>
          <p:cNvSpPr txBox="1">
            <a:spLocks noChangeArrowheads="1"/>
          </p:cNvSpPr>
          <p:nvPr/>
        </p:nvSpPr>
        <p:spPr bwMode="auto">
          <a:xfrm>
            <a:off x="468313" y="3213100"/>
            <a:ext cx="1079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/>
              <a:t>To be Installed</a:t>
            </a:r>
          </a:p>
        </p:txBody>
      </p:sp>
      <p:sp>
        <p:nvSpPr>
          <p:cNvPr id="364556" name="Text Box 12"/>
          <p:cNvSpPr txBox="1">
            <a:spLocks noChangeArrowheads="1"/>
          </p:cNvSpPr>
          <p:nvPr/>
        </p:nvSpPr>
        <p:spPr bwMode="auto">
          <a:xfrm>
            <a:off x="2700338" y="2492375"/>
            <a:ext cx="1008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Tbilisi</a:t>
            </a:r>
          </a:p>
        </p:txBody>
      </p:sp>
      <p:sp>
        <p:nvSpPr>
          <p:cNvPr id="364557" name="Text Box 13"/>
          <p:cNvSpPr txBox="1">
            <a:spLocks noChangeArrowheads="1"/>
          </p:cNvSpPr>
          <p:nvPr/>
        </p:nvSpPr>
        <p:spPr bwMode="auto">
          <a:xfrm>
            <a:off x="3492500" y="508476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Alibag</a:t>
            </a:r>
          </a:p>
        </p:txBody>
      </p:sp>
      <p:sp>
        <p:nvSpPr>
          <p:cNvPr id="364558" name="Text Box 14"/>
          <p:cNvSpPr txBox="1">
            <a:spLocks noChangeArrowheads="1"/>
          </p:cNvSpPr>
          <p:nvPr/>
        </p:nvSpPr>
        <p:spPr bwMode="auto">
          <a:xfrm>
            <a:off x="5580063" y="4724400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Phimai</a:t>
            </a:r>
          </a:p>
        </p:txBody>
      </p:sp>
      <p:sp>
        <p:nvSpPr>
          <p:cNvPr id="364559" name="Text Box 15"/>
          <p:cNvSpPr txBox="1">
            <a:spLocks noChangeArrowheads="1"/>
          </p:cNvSpPr>
          <p:nvPr/>
        </p:nvSpPr>
        <p:spPr bwMode="auto">
          <a:xfrm>
            <a:off x="7072330" y="3214686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dirty="0" err="1">
                <a:solidFill>
                  <a:srgbClr val="FFFF00"/>
                </a:solidFill>
              </a:rPr>
              <a:t>Aso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364560" name="Text Box 16"/>
          <p:cNvSpPr txBox="1">
            <a:spLocks noChangeArrowheads="1"/>
          </p:cNvSpPr>
          <p:nvPr/>
        </p:nvSpPr>
        <p:spPr bwMode="auto">
          <a:xfrm>
            <a:off x="7308850" y="27813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dirty="0">
                <a:solidFill>
                  <a:srgbClr val="FFFF00"/>
                </a:solidFill>
              </a:rPr>
              <a:t>Kyoto</a:t>
            </a:r>
          </a:p>
        </p:txBody>
      </p:sp>
      <p:sp>
        <p:nvSpPr>
          <p:cNvPr id="364561" name="Text Box 17"/>
          <p:cNvSpPr txBox="1">
            <a:spLocks noChangeArrowheads="1"/>
          </p:cNvSpPr>
          <p:nvPr/>
        </p:nvSpPr>
        <p:spPr bwMode="auto">
          <a:xfrm>
            <a:off x="4932363" y="2852738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66FFFF"/>
                </a:solidFill>
              </a:rPr>
              <a:t>▲</a:t>
            </a:r>
          </a:p>
        </p:txBody>
      </p:sp>
      <p:sp>
        <p:nvSpPr>
          <p:cNvPr id="364562" name="Rectangle 18"/>
          <p:cNvSpPr>
            <a:spLocks noChangeArrowheads="1"/>
          </p:cNvSpPr>
          <p:nvPr/>
        </p:nvSpPr>
        <p:spPr bwMode="auto">
          <a:xfrm>
            <a:off x="6227763" y="321310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>
                <a:solidFill>
                  <a:srgbClr val="66FFFF"/>
                </a:solidFill>
              </a:rPr>
              <a:t>▲</a:t>
            </a:r>
          </a:p>
        </p:txBody>
      </p:sp>
      <p:sp>
        <p:nvSpPr>
          <p:cNvPr id="364563" name="Text Box 19"/>
          <p:cNvSpPr txBox="1">
            <a:spLocks noChangeArrowheads="1"/>
          </p:cNvSpPr>
          <p:nvPr/>
        </p:nvSpPr>
        <p:spPr bwMode="auto">
          <a:xfrm>
            <a:off x="0" y="5084763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66FFFF"/>
                </a:solidFill>
              </a:rPr>
              <a:t>▲ </a:t>
            </a:r>
          </a:p>
        </p:txBody>
      </p:sp>
      <p:sp>
        <p:nvSpPr>
          <p:cNvPr id="364564" name="Text Box 20"/>
          <p:cNvSpPr txBox="1">
            <a:spLocks noChangeArrowheads="1"/>
          </p:cNvSpPr>
          <p:nvPr/>
        </p:nvSpPr>
        <p:spPr bwMode="auto">
          <a:xfrm>
            <a:off x="0" y="4868863"/>
            <a:ext cx="169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/>
              <a:t>Magnetometer only</a:t>
            </a:r>
          </a:p>
        </p:txBody>
      </p:sp>
      <p:sp>
        <p:nvSpPr>
          <p:cNvPr id="364565" name="Oval 21"/>
          <p:cNvSpPr>
            <a:spLocks noChangeArrowheads="1"/>
          </p:cNvSpPr>
          <p:nvPr/>
        </p:nvSpPr>
        <p:spPr bwMode="auto">
          <a:xfrm>
            <a:off x="2555875" y="20605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4566" name="Text Box 22"/>
          <p:cNvSpPr txBox="1">
            <a:spLocks noChangeArrowheads="1"/>
          </p:cNvSpPr>
          <p:nvPr/>
        </p:nvSpPr>
        <p:spPr bwMode="auto">
          <a:xfrm>
            <a:off x="2411413" y="170021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Inikli</a:t>
            </a:r>
          </a:p>
        </p:txBody>
      </p:sp>
      <p:sp>
        <p:nvSpPr>
          <p:cNvPr id="364567" name="Text Box 23"/>
          <p:cNvSpPr txBox="1">
            <a:spLocks noChangeArrowheads="1"/>
          </p:cNvSpPr>
          <p:nvPr/>
        </p:nvSpPr>
        <p:spPr bwMode="auto">
          <a:xfrm>
            <a:off x="179388" y="2205038"/>
            <a:ext cx="1403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/>
              <a:t>Barometric Observation</a:t>
            </a:r>
          </a:p>
        </p:txBody>
      </p:sp>
      <p:sp>
        <p:nvSpPr>
          <p:cNvPr id="364568" name="Text Box 24"/>
          <p:cNvSpPr txBox="1">
            <a:spLocks noChangeArrowheads="1"/>
          </p:cNvSpPr>
          <p:nvPr/>
        </p:nvSpPr>
        <p:spPr bwMode="auto">
          <a:xfrm>
            <a:off x="4787900" y="25654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Urumqi</a:t>
            </a:r>
          </a:p>
        </p:txBody>
      </p:sp>
      <p:sp>
        <p:nvSpPr>
          <p:cNvPr id="364569" name="Text Box 25"/>
          <p:cNvSpPr txBox="1">
            <a:spLocks noChangeArrowheads="1"/>
          </p:cNvSpPr>
          <p:nvPr/>
        </p:nvSpPr>
        <p:spPr bwMode="auto">
          <a:xfrm>
            <a:off x="5940425" y="29972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Inchuan</a:t>
            </a:r>
          </a:p>
        </p:txBody>
      </p:sp>
      <p:sp>
        <p:nvSpPr>
          <p:cNvPr id="364570" name="Text Box 26"/>
          <p:cNvSpPr txBox="1">
            <a:spLocks noChangeArrowheads="1"/>
          </p:cNvSpPr>
          <p:nvPr/>
        </p:nvSpPr>
        <p:spPr bwMode="auto">
          <a:xfrm>
            <a:off x="4140200" y="306863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66FFFF"/>
                </a:solidFill>
              </a:rPr>
              <a:t>△</a:t>
            </a:r>
          </a:p>
        </p:txBody>
      </p:sp>
      <p:sp>
        <p:nvSpPr>
          <p:cNvPr id="364571" name="Text Box 27"/>
          <p:cNvSpPr txBox="1">
            <a:spLocks noChangeArrowheads="1"/>
          </p:cNvSpPr>
          <p:nvPr/>
        </p:nvSpPr>
        <p:spPr bwMode="auto">
          <a:xfrm>
            <a:off x="3924300" y="3357563"/>
            <a:ext cx="93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FF00"/>
                </a:solidFill>
              </a:rPr>
              <a:t>Kashi</a:t>
            </a:r>
          </a:p>
        </p:txBody>
      </p:sp>
      <p:sp>
        <p:nvSpPr>
          <p:cNvPr id="364572" name="Rectangle 28"/>
          <p:cNvSpPr>
            <a:spLocks noChangeArrowheads="1"/>
          </p:cNvSpPr>
          <p:nvPr/>
        </p:nvSpPr>
        <p:spPr bwMode="auto">
          <a:xfrm>
            <a:off x="0" y="5734050"/>
            <a:ext cx="35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b="1">
                <a:solidFill>
                  <a:srgbClr val="66FFFF"/>
                </a:solidFill>
              </a:rPr>
              <a:t>△</a:t>
            </a:r>
          </a:p>
        </p:txBody>
      </p:sp>
      <p:sp>
        <p:nvSpPr>
          <p:cNvPr id="364573" name="Rectangle 29"/>
          <p:cNvSpPr>
            <a:spLocks noChangeArrowheads="1"/>
          </p:cNvSpPr>
          <p:nvPr/>
        </p:nvSpPr>
        <p:spPr bwMode="auto">
          <a:xfrm>
            <a:off x="0" y="5516563"/>
            <a:ext cx="1619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600" b="1"/>
              <a:t>Magnetometer planning</a:t>
            </a:r>
            <a:endParaRPr lang="en-US" altLang="ja-JP" sz="1600"/>
          </a:p>
        </p:txBody>
      </p:sp>
      <p:sp>
        <p:nvSpPr>
          <p:cNvPr id="364574" name="Text Box 30"/>
          <p:cNvSpPr txBox="1">
            <a:spLocks noChangeArrowheads="1"/>
          </p:cNvSpPr>
          <p:nvPr/>
        </p:nvSpPr>
        <p:spPr bwMode="auto">
          <a:xfrm>
            <a:off x="3635375" y="4652963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66FFFF"/>
                </a:solidFill>
              </a:rPr>
              <a:t>▲ </a:t>
            </a: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7643834" y="3571876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6929454" y="3786190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dirty="0" err="1" smtClean="0">
                <a:solidFill>
                  <a:srgbClr val="FFFF00"/>
                </a:solidFill>
              </a:rPr>
              <a:t>Sakurajima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32" name="Oval 3"/>
          <p:cNvSpPr>
            <a:spLocks noChangeArrowheads="1"/>
          </p:cNvSpPr>
          <p:nvPr/>
        </p:nvSpPr>
        <p:spPr bwMode="auto">
          <a:xfrm>
            <a:off x="7858148" y="3214686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8001024" y="3286124"/>
            <a:ext cx="92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dirty="0" err="1" smtClean="0">
                <a:solidFill>
                  <a:srgbClr val="FFFF00"/>
                </a:solidFill>
              </a:rPr>
              <a:t>Sigaraki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899592" y="1340768"/>
            <a:ext cx="4466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err="1">
                <a:solidFill>
                  <a:schemeClr val="tx2"/>
                </a:solidFill>
              </a:rPr>
              <a:t>Uji</a:t>
            </a:r>
            <a:r>
              <a:rPr lang="en-US" altLang="ja-JP" sz="2400" dirty="0" smtClean="0">
                <a:solidFill>
                  <a:schemeClr val="tx2"/>
                </a:solidFill>
              </a:rPr>
              <a:t>, 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Shigaraki</a:t>
            </a:r>
            <a:r>
              <a:rPr lang="en-US" altLang="ja-JP" sz="2400" dirty="0" smtClean="0">
                <a:solidFill>
                  <a:schemeClr val="tx2"/>
                </a:solidFill>
              </a:rPr>
              <a:t>   and  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Isumi</a:t>
            </a:r>
            <a:r>
              <a:rPr lang="en-US" altLang="ja-JP" sz="2400" dirty="0" smtClean="0">
                <a:solidFill>
                  <a:schemeClr val="tx2"/>
                </a:solidFill>
              </a:rPr>
              <a:t>(CTBT)</a:t>
            </a:r>
            <a:endParaRPr lang="en-US" altLang="ja-JP" dirty="0">
              <a:solidFill>
                <a:schemeClr val="tx2"/>
              </a:solidFill>
            </a:endParaRPr>
          </a:p>
        </p:txBody>
      </p:sp>
      <p:pic>
        <p:nvPicPr>
          <p:cNvPr id="365573" name="Picture 5" descr="uji-sga-jwa_20060922_0200-0500-2"/>
          <p:cNvPicPr>
            <a:picLocks noChangeAspect="1" noChangeArrowheads="1"/>
          </p:cNvPicPr>
          <p:nvPr/>
        </p:nvPicPr>
        <p:blipFill>
          <a:blip r:embed="rId3" cstate="print"/>
          <a:srcRect l="6818" t="10849" r="3030" b="5954"/>
          <a:stretch>
            <a:fillRect/>
          </a:stretch>
        </p:blipFill>
        <p:spPr bwMode="auto">
          <a:xfrm>
            <a:off x="214282" y="2500306"/>
            <a:ext cx="4095750" cy="4175125"/>
          </a:xfrm>
          <a:prstGeom prst="rect">
            <a:avLst/>
          </a:prstGeom>
          <a:noFill/>
        </p:spPr>
      </p:pic>
      <p:pic>
        <p:nvPicPr>
          <p:cNvPr id="365574" name="Picture 6" descr="uji-sga-jwa_20060922_0200-0300sp1200"/>
          <p:cNvPicPr>
            <a:picLocks noChangeAspect="1" noChangeArrowheads="1"/>
          </p:cNvPicPr>
          <p:nvPr/>
        </p:nvPicPr>
        <p:blipFill>
          <a:blip r:embed="rId4" cstate="print"/>
          <a:srcRect l="6061" t="10849" r="2272" b="8891"/>
          <a:stretch>
            <a:fillRect/>
          </a:stretch>
        </p:blipFill>
        <p:spPr bwMode="auto">
          <a:xfrm>
            <a:off x="4356100" y="2500306"/>
            <a:ext cx="4787900" cy="4029082"/>
          </a:xfrm>
          <a:prstGeom prst="rect">
            <a:avLst/>
          </a:prstGeom>
          <a:noFill/>
        </p:spPr>
      </p:pic>
      <p:sp>
        <p:nvSpPr>
          <p:cNvPr id="365575" name="Rectangle 7"/>
          <p:cNvSpPr>
            <a:spLocks noChangeArrowheads="1"/>
          </p:cNvSpPr>
          <p:nvPr/>
        </p:nvSpPr>
        <p:spPr bwMode="auto">
          <a:xfrm>
            <a:off x="8893175" y="3644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5576" name="Rectangle 8"/>
          <p:cNvSpPr>
            <a:spLocks noChangeArrowheads="1"/>
          </p:cNvSpPr>
          <p:nvPr/>
        </p:nvSpPr>
        <p:spPr bwMode="auto">
          <a:xfrm>
            <a:off x="8675688" y="2276475"/>
            <a:ext cx="468312" cy="2160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188640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218BE"/>
                </a:solidFill>
              </a:rPr>
              <a:t>CTBTO</a:t>
            </a:r>
            <a:r>
              <a:rPr kumimoji="1" lang="ja-JP" altLang="en-US" sz="2400" b="1" dirty="0" smtClean="0">
                <a:solidFill>
                  <a:srgbClr val="0218BE"/>
                </a:solidFill>
              </a:rPr>
              <a:t>微気圧観測ネットワークデータとの比較</a:t>
            </a:r>
            <a:endParaRPr kumimoji="1" lang="ja-JP" altLang="en-US" sz="2400" b="1" dirty="0">
              <a:solidFill>
                <a:srgbClr val="0218BE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286512" y="357166"/>
            <a:ext cx="2566922" cy="2000264"/>
            <a:chOff x="213" y="831"/>
            <a:chExt cx="3231" cy="1716"/>
          </a:xfrm>
        </p:grpSpPr>
        <p:pic>
          <p:nvPicPr>
            <p:cNvPr id="10" name="Picture 50" descr="stamap-sep2006"/>
            <p:cNvPicPr>
              <a:picLocks noChangeAspect="1" noChangeArrowheads="1"/>
            </p:cNvPicPr>
            <p:nvPr/>
          </p:nvPicPr>
          <p:blipFill>
            <a:blip r:embed="rId5" cstate="print"/>
            <a:srcRect l="2443" b="8038"/>
            <a:stretch>
              <a:fillRect/>
            </a:stretch>
          </p:blipFill>
          <p:spPr bwMode="auto">
            <a:xfrm>
              <a:off x="213" y="831"/>
              <a:ext cx="3231" cy="1716"/>
            </a:xfrm>
            <a:prstGeom prst="rect">
              <a:avLst/>
            </a:prstGeom>
            <a:noFill/>
          </p:spPr>
        </p:pic>
        <p:sp>
          <p:nvSpPr>
            <p:cNvPr id="11" name="Oval 51"/>
            <p:cNvSpPr>
              <a:spLocks noChangeArrowheads="1"/>
            </p:cNvSpPr>
            <p:nvPr/>
          </p:nvSpPr>
          <p:spPr bwMode="auto">
            <a:xfrm>
              <a:off x="1378" y="2086"/>
              <a:ext cx="96" cy="96"/>
            </a:xfrm>
            <a:prstGeom prst="ellips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2"/>
            <p:cNvSpPr>
              <a:spLocks noChangeArrowheads="1"/>
            </p:cNvSpPr>
            <p:nvPr/>
          </p:nvSpPr>
          <p:spPr bwMode="auto">
            <a:xfrm>
              <a:off x="1886" y="1298"/>
              <a:ext cx="96" cy="96"/>
            </a:xfrm>
            <a:prstGeom prst="ellips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3"/>
            <p:cNvSpPr>
              <a:spLocks noChangeArrowheads="1"/>
            </p:cNvSpPr>
            <p:nvPr/>
          </p:nvSpPr>
          <p:spPr bwMode="auto">
            <a:xfrm>
              <a:off x="2676" y="1908"/>
              <a:ext cx="96" cy="96"/>
            </a:xfrm>
            <a:prstGeom prst="ellips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5143504" y="357187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218BE"/>
                </a:solidFill>
              </a:rPr>
              <a:t>Isumi</a:t>
            </a:r>
            <a:endParaRPr kumimoji="1" lang="ja-JP" altLang="en-US" dirty="0">
              <a:solidFill>
                <a:srgbClr val="0218B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071670" y="5286388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0218BE"/>
                </a:solidFill>
              </a:rPr>
              <a:t>Isumi</a:t>
            </a:r>
            <a:endParaRPr lang="ja-JP" altLang="en-US" dirty="0">
              <a:solidFill>
                <a:srgbClr val="0218BE"/>
              </a:solidFill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72008" y="72008"/>
            <a:ext cx="6300192" cy="620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5536" y="404664"/>
            <a:ext cx="820891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002060"/>
                </a:solidFill>
              </a:rPr>
              <a:t>微気圧観測データに関する既存の組織的データベース</a:t>
            </a:r>
          </a:p>
          <a:p>
            <a:endParaRPr lang="ja-JP" altLang="en-US" dirty="0" smtClean="0">
              <a:solidFill>
                <a:srgbClr val="002060"/>
              </a:solidFill>
            </a:endParaRPr>
          </a:p>
          <a:p>
            <a:r>
              <a:rPr lang="en-US" altLang="ja-JP" dirty="0" smtClean="0">
                <a:solidFill>
                  <a:srgbClr val="002060"/>
                </a:solidFill>
              </a:rPr>
              <a:t>Comprehensive Nuclear-Test-Ban Treaty Organization (CTBTO)</a:t>
            </a:r>
            <a:r>
              <a:rPr lang="ja-JP" altLang="en-US" dirty="0" smtClean="0">
                <a:solidFill>
                  <a:srgbClr val="002060"/>
                </a:solidFill>
              </a:rPr>
              <a:t>　－</a:t>
            </a:r>
            <a:r>
              <a:rPr lang="ja-JP" altLang="en-US" dirty="0" smtClean="0"/>
              <a:t>　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非公開</a:t>
            </a:r>
          </a:p>
          <a:p>
            <a:endParaRPr lang="ja-JP" altLang="en-US" dirty="0" smtClean="0"/>
          </a:p>
          <a:p>
            <a:endParaRPr lang="ja-JP" altLang="en-US" dirty="0" smtClean="0"/>
          </a:p>
          <a:p>
            <a:endParaRPr lang="ja-JP" altLang="en-US" dirty="0" smtClean="0"/>
          </a:p>
          <a:p>
            <a:endParaRPr lang="ja-JP" altLang="en-US" dirty="0" smtClean="0"/>
          </a:p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3744416" cy="250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83568" y="4581128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2060"/>
                </a:solidFill>
              </a:rPr>
              <a:t>現時点では、ある程度まとまって公開されている微気圧観測データは無い？</a:t>
            </a:r>
            <a:endParaRPr kumimoji="1" lang="en-US" altLang="ja-JP" b="1" dirty="0" smtClean="0">
              <a:solidFill>
                <a:srgbClr val="002060"/>
              </a:solidFill>
            </a:endParaRPr>
          </a:p>
          <a:p>
            <a:endParaRPr lang="en-US" altLang="ja-JP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事情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理由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endParaRPr kumimoji="1"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・　目的・分野が様々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・　グローバルに観測する意義が明確でない（</a:t>
            </a:r>
            <a:r>
              <a:rPr kumimoji="1"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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局所的擾乱が</a:t>
            </a:r>
            <a:r>
              <a:rPr lang="ja-JP" altLang="en-US" b="1" dirty="0" smtClean="0">
                <a:solidFill>
                  <a:srgbClr val="002060"/>
                </a:solidFill>
              </a:rPr>
              <a:t>大）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･　政治的事情</a:t>
            </a:r>
            <a:r>
              <a:rPr lang="en-US" altLang="ja-JP" b="1" dirty="0" smtClean="0">
                <a:solidFill>
                  <a:srgbClr val="002060"/>
                </a:solidFill>
              </a:rPr>
              <a:t>(CTBT </a:t>
            </a:r>
            <a:r>
              <a:rPr lang="ja-JP" altLang="en-US" b="1" dirty="0" smtClean="0">
                <a:solidFill>
                  <a:srgbClr val="002060"/>
                </a:solidFill>
              </a:rPr>
              <a:t>観測の場合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23528" y="260648"/>
            <a:ext cx="748883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google-swJapan"/>
          <p:cNvPicPr>
            <a:picLocks noChangeAspect="1" noChangeArrowheads="1"/>
          </p:cNvPicPr>
          <p:nvPr/>
        </p:nvPicPr>
        <p:blipFill>
          <a:blip r:embed="rId2" cstate="print"/>
          <a:srcRect l="22862" t="9102"/>
          <a:stretch>
            <a:fillRect/>
          </a:stretch>
        </p:blipFill>
        <p:spPr bwMode="auto">
          <a:xfrm>
            <a:off x="0" y="765175"/>
            <a:ext cx="6589713" cy="60928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2325" name="Picture 5" descr="P1000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692150"/>
            <a:ext cx="3635375" cy="2727325"/>
          </a:xfrm>
          <a:prstGeom prst="rect">
            <a:avLst/>
          </a:prstGeom>
          <a:noFill/>
        </p:spPr>
      </p:pic>
      <p:sp>
        <p:nvSpPr>
          <p:cNvPr id="312326" name="Rectangle 6"/>
          <p:cNvSpPr>
            <a:spLocks noChangeArrowheads="1"/>
          </p:cNvSpPr>
          <p:nvPr/>
        </p:nvSpPr>
        <p:spPr bwMode="auto">
          <a:xfrm>
            <a:off x="142875" y="37433"/>
            <a:ext cx="8497888" cy="5318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dirty="0" smtClean="0"/>
              <a:t>Micro-barometric observation in western Japan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(2006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)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　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312327" name="Rectangle 7"/>
          <p:cNvSpPr>
            <a:spLocks noChangeArrowheads="1"/>
          </p:cNvSpPr>
          <p:nvPr/>
        </p:nvSpPr>
        <p:spPr bwMode="auto">
          <a:xfrm>
            <a:off x="6860569" y="3573463"/>
            <a:ext cx="21475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Sensor of barometer</a:t>
            </a:r>
          </a:p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(VAISALA   PTB210)</a:t>
            </a:r>
          </a:p>
        </p:txBody>
      </p:sp>
      <p:sp>
        <p:nvSpPr>
          <p:cNvPr id="312328" name="Rectangle 8"/>
          <p:cNvSpPr>
            <a:spLocks noChangeArrowheads="1"/>
          </p:cNvSpPr>
          <p:nvPr/>
        </p:nvSpPr>
        <p:spPr bwMode="auto">
          <a:xfrm>
            <a:off x="6877050" y="4076700"/>
            <a:ext cx="19446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b="1">
                <a:solidFill>
                  <a:srgbClr val="0000FF"/>
                </a:solidFill>
              </a:rPr>
              <a:t>0.01hPa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(0.0025hPa A/D)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DC </a:t>
            </a:r>
            <a:r>
              <a:rPr lang="ja-JP" altLang="en-US" b="1">
                <a:solidFill>
                  <a:srgbClr val="0000FF"/>
                </a:solidFill>
              </a:rPr>
              <a:t>～ </a:t>
            </a:r>
            <a:r>
              <a:rPr lang="en-US" altLang="ja-JP" b="1">
                <a:solidFill>
                  <a:srgbClr val="0000FF"/>
                </a:solidFill>
              </a:rPr>
              <a:t>1Hz 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1 sec recording</a:t>
            </a:r>
          </a:p>
        </p:txBody>
      </p:sp>
      <p:sp>
        <p:nvSpPr>
          <p:cNvPr id="312329" name="Oval 9"/>
          <p:cNvSpPr>
            <a:spLocks noChangeArrowheads="1"/>
          </p:cNvSpPr>
          <p:nvPr/>
        </p:nvSpPr>
        <p:spPr bwMode="auto">
          <a:xfrm>
            <a:off x="4572000" y="29241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0" name="Oval 10"/>
          <p:cNvSpPr>
            <a:spLocks noChangeArrowheads="1"/>
          </p:cNvSpPr>
          <p:nvPr/>
        </p:nvSpPr>
        <p:spPr bwMode="auto">
          <a:xfrm>
            <a:off x="1085625" y="6528114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1" name="Oval 11"/>
          <p:cNvSpPr>
            <a:spLocks noChangeArrowheads="1"/>
          </p:cNvSpPr>
          <p:nvPr/>
        </p:nvSpPr>
        <p:spPr bwMode="auto">
          <a:xfrm>
            <a:off x="4787900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2" name="Oval 12"/>
          <p:cNvSpPr>
            <a:spLocks noChangeArrowheads="1"/>
          </p:cNvSpPr>
          <p:nvPr/>
        </p:nvSpPr>
        <p:spPr bwMode="auto">
          <a:xfrm>
            <a:off x="1403350" y="45085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3" name="Line 13"/>
          <p:cNvSpPr>
            <a:spLocks noChangeShapeType="1"/>
          </p:cNvSpPr>
          <p:nvPr/>
        </p:nvSpPr>
        <p:spPr bwMode="auto">
          <a:xfrm>
            <a:off x="5508625" y="692150"/>
            <a:ext cx="0" cy="2736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34" name="Line 14"/>
          <p:cNvSpPr>
            <a:spLocks noChangeShapeType="1"/>
          </p:cNvSpPr>
          <p:nvPr/>
        </p:nvSpPr>
        <p:spPr bwMode="auto">
          <a:xfrm>
            <a:off x="5508625" y="3429000"/>
            <a:ext cx="10795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37" name="Text Box 17"/>
          <p:cNvSpPr txBox="1">
            <a:spLocks noChangeArrowheads="1"/>
          </p:cNvSpPr>
          <p:nvPr/>
        </p:nvSpPr>
        <p:spPr bwMode="auto">
          <a:xfrm>
            <a:off x="900113" y="4652963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 dirty="0" err="1">
                <a:solidFill>
                  <a:schemeClr val="bg1"/>
                </a:solidFill>
              </a:rPr>
              <a:t>Aso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312338" name="Text Box 18"/>
          <p:cNvSpPr txBox="1">
            <a:spLocks noChangeArrowheads="1"/>
          </p:cNvSpPr>
          <p:nvPr/>
        </p:nvSpPr>
        <p:spPr bwMode="auto">
          <a:xfrm>
            <a:off x="3708400" y="2636838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>
                <a:solidFill>
                  <a:schemeClr val="bg1"/>
                </a:solidFill>
              </a:rPr>
              <a:t>Kyoto</a:t>
            </a:r>
          </a:p>
        </p:txBody>
      </p:sp>
      <p:sp>
        <p:nvSpPr>
          <p:cNvPr id="312339" name="Text Box 19"/>
          <p:cNvSpPr txBox="1">
            <a:spLocks noChangeArrowheads="1"/>
          </p:cNvSpPr>
          <p:nvPr/>
        </p:nvSpPr>
        <p:spPr bwMode="auto">
          <a:xfrm>
            <a:off x="428596" y="6051424"/>
            <a:ext cx="2242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 dirty="0" err="1" smtClean="0">
                <a:solidFill>
                  <a:schemeClr val="bg1"/>
                </a:solidFill>
              </a:rPr>
              <a:t>Nakanoshima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312340" name="Text Box 20"/>
          <p:cNvSpPr txBox="1">
            <a:spLocks noChangeArrowheads="1"/>
          </p:cNvSpPr>
          <p:nvPr/>
        </p:nvSpPr>
        <p:spPr bwMode="auto">
          <a:xfrm>
            <a:off x="4572000" y="3357563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>
                <a:solidFill>
                  <a:schemeClr val="bg1"/>
                </a:solidFill>
              </a:rPr>
              <a:t>Shigaraki</a:t>
            </a:r>
          </a:p>
        </p:txBody>
      </p:sp>
      <p:sp>
        <p:nvSpPr>
          <p:cNvPr id="312341" name="Line 21"/>
          <p:cNvSpPr>
            <a:spLocks noChangeShapeType="1"/>
          </p:cNvSpPr>
          <p:nvPr/>
        </p:nvSpPr>
        <p:spPr bwMode="auto">
          <a:xfrm>
            <a:off x="1476375" y="5589588"/>
            <a:ext cx="36004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42" name="Text Box 22"/>
          <p:cNvSpPr txBox="1">
            <a:spLocks noChangeArrowheads="1"/>
          </p:cNvSpPr>
          <p:nvPr/>
        </p:nvSpPr>
        <p:spPr bwMode="auto">
          <a:xfrm>
            <a:off x="2051050" y="5589588"/>
            <a:ext cx="2665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chemeClr val="bg1"/>
                </a:solidFill>
              </a:rPr>
              <a:t>～</a:t>
            </a:r>
            <a:r>
              <a:rPr lang="en-US" altLang="ja-JP" b="1">
                <a:solidFill>
                  <a:schemeClr val="bg1"/>
                </a:solidFill>
              </a:rPr>
              <a:t>500km</a:t>
            </a:r>
          </a:p>
        </p:txBody>
      </p:sp>
      <p:sp>
        <p:nvSpPr>
          <p:cNvPr id="312344" name="Text Box 24"/>
          <p:cNvSpPr txBox="1">
            <a:spLocks noChangeArrowheads="1"/>
          </p:cNvSpPr>
          <p:nvPr/>
        </p:nvSpPr>
        <p:spPr bwMode="auto">
          <a:xfrm>
            <a:off x="3995738" y="2420938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 smtClean="0">
                <a:solidFill>
                  <a:srgbClr val="66FFFF"/>
                </a:solidFill>
              </a:rPr>
              <a:t> </a:t>
            </a:r>
            <a:endParaRPr lang="en-US" altLang="ja-JP" dirty="0">
              <a:solidFill>
                <a:srgbClr val="66FFFF"/>
              </a:solidFill>
            </a:endParaRPr>
          </a:p>
        </p:txBody>
      </p:sp>
      <p:sp>
        <p:nvSpPr>
          <p:cNvPr id="312347" name="Text Box 27"/>
          <p:cNvSpPr txBox="1">
            <a:spLocks noChangeArrowheads="1"/>
          </p:cNvSpPr>
          <p:nvPr/>
        </p:nvSpPr>
        <p:spPr bwMode="auto">
          <a:xfrm>
            <a:off x="3419475" y="2133600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Mineyama</a:t>
            </a:r>
          </a:p>
        </p:txBody>
      </p:sp>
      <p:sp>
        <p:nvSpPr>
          <p:cNvPr id="312348" name="Oval 28"/>
          <p:cNvSpPr>
            <a:spLocks noChangeArrowheads="1"/>
          </p:cNvSpPr>
          <p:nvPr/>
        </p:nvSpPr>
        <p:spPr bwMode="auto">
          <a:xfrm>
            <a:off x="6715140" y="3643314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2902229" y="406722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70977" y="4271567"/>
            <a:ext cx="8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Agawa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4175919" y="24812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497549" y="6714911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-275866" y="6318662"/>
            <a:ext cx="1266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 dirty="0" err="1" smtClean="0">
                <a:solidFill>
                  <a:schemeClr val="bg1"/>
                </a:solidFill>
              </a:rPr>
              <a:t>Onna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142874" y="37433"/>
            <a:ext cx="8678863" cy="5318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0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oersted2_150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460851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691680" y="97468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2060"/>
                </a:solidFill>
              </a:rPr>
              <a:t>微気圧変動の原因と研究対象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23528" y="544522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原因となる現象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3568" y="5733256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2060"/>
                </a:solidFill>
              </a:rPr>
              <a:t>地震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火山噴火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気象擾乱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11760" y="5657671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2060"/>
                </a:solidFill>
              </a:rPr>
              <a:t>波浪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大流星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オーロラ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地球自由震動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7984" y="54452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人工的原因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48064" y="58052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2060"/>
                </a:solidFill>
              </a:rPr>
              <a:t>爆発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航空機・ロケット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75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nfo.shimamura.co.jp/digital/img/upload/shimastaff/2014/dinamicmic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" r="62121"/>
          <a:stretch/>
        </p:blipFill>
        <p:spPr>
          <a:xfrm>
            <a:off x="4748466" y="1352548"/>
            <a:ext cx="2920224" cy="43851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4" y="2181224"/>
            <a:ext cx="4345413" cy="3320416"/>
          </a:xfrm>
          <a:prstGeom prst="rect">
            <a:avLst/>
          </a:prstGeom>
        </p:spPr>
      </p:pic>
      <p:sp>
        <p:nvSpPr>
          <p:cNvPr id="9" name="左右矢印 8"/>
          <p:cNvSpPr/>
          <p:nvPr/>
        </p:nvSpPr>
        <p:spPr>
          <a:xfrm>
            <a:off x="2344988" y="4580679"/>
            <a:ext cx="384440" cy="1066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右矢印 9"/>
          <p:cNvSpPr/>
          <p:nvPr/>
        </p:nvSpPr>
        <p:spPr>
          <a:xfrm>
            <a:off x="2453640" y="4076700"/>
            <a:ext cx="441960" cy="902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左右矢印 10"/>
          <p:cNvSpPr/>
          <p:nvPr/>
        </p:nvSpPr>
        <p:spPr>
          <a:xfrm>
            <a:off x="2344988" y="3579196"/>
            <a:ext cx="384440" cy="1066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2609380" y="1554480"/>
            <a:ext cx="682460" cy="2118360"/>
          </a:xfrm>
          <a:custGeom>
            <a:avLst/>
            <a:gdLst>
              <a:gd name="connsiteX0" fmla="*/ 277501 w 932821"/>
              <a:gd name="connsiteY0" fmla="*/ 2103120 h 2103120"/>
              <a:gd name="connsiteX1" fmla="*/ 33661 w 932821"/>
              <a:gd name="connsiteY1" fmla="*/ 472440 h 2103120"/>
              <a:gd name="connsiteX2" fmla="*/ 932821 w 932821"/>
              <a:gd name="connsiteY2" fmla="*/ 0 h 2103120"/>
              <a:gd name="connsiteX3" fmla="*/ 932821 w 932821"/>
              <a:gd name="connsiteY3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821" h="2103120">
                <a:moveTo>
                  <a:pt x="277501" y="2103120"/>
                </a:moveTo>
                <a:cubicBezTo>
                  <a:pt x="100971" y="1463040"/>
                  <a:pt x="-75559" y="822960"/>
                  <a:pt x="33661" y="472440"/>
                </a:cubicBezTo>
                <a:cubicBezTo>
                  <a:pt x="142881" y="121920"/>
                  <a:pt x="932821" y="0"/>
                  <a:pt x="932821" y="0"/>
                </a:cubicBezTo>
                <a:lnTo>
                  <a:pt x="932821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535681" y="1398268"/>
            <a:ext cx="381001" cy="409576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2765988" y="1554480"/>
            <a:ext cx="1539386" cy="2118360"/>
          </a:xfrm>
          <a:custGeom>
            <a:avLst/>
            <a:gdLst>
              <a:gd name="connsiteX0" fmla="*/ 401797 w 1539386"/>
              <a:gd name="connsiteY0" fmla="*/ 2118360 h 2118360"/>
              <a:gd name="connsiteX1" fmla="*/ 51277 w 1539386"/>
              <a:gd name="connsiteY1" fmla="*/ 1341120 h 2118360"/>
              <a:gd name="connsiteX2" fmla="*/ 20797 w 1539386"/>
              <a:gd name="connsiteY2" fmla="*/ 716280 h 2118360"/>
              <a:gd name="connsiteX3" fmla="*/ 234157 w 1539386"/>
              <a:gd name="connsiteY3" fmla="*/ 350520 h 2118360"/>
              <a:gd name="connsiteX4" fmla="*/ 1377157 w 1539386"/>
              <a:gd name="connsiteY4" fmla="*/ 365760 h 2118360"/>
              <a:gd name="connsiteX5" fmla="*/ 1529557 w 1539386"/>
              <a:gd name="connsiteY5" fmla="*/ 91440 h 2118360"/>
              <a:gd name="connsiteX6" fmla="*/ 1361917 w 1539386"/>
              <a:gd name="connsiteY6" fmla="*/ 0 h 2118360"/>
              <a:gd name="connsiteX7" fmla="*/ 1361917 w 1539386"/>
              <a:gd name="connsiteY7" fmla="*/ 0 h 2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9386" h="2118360">
                <a:moveTo>
                  <a:pt x="401797" y="2118360"/>
                </a:moveTo>
                <a:cubicBezTo>
                  <a:pt x="258287" y="1846580"/>
                  <a:pt x="114777" y="1574800"/>
                  <a:pt x="51277" y="1341120"/>
                </a:cubicBezTo>
                <a:cubicBezTo>
                  <a:pt x="-12223" y="1107440"/>
                  <a:pt x="-9683" y="881380"/>
                  <a:pt x="20797" y="716280"/>
                </a:cubicBezTo>
                <a:cubicBezTo>
                  <a:pt x="51277" y="551180"/>
                  <a:pt x="8097" y="408940"/>
                  <a:pt x="234157" y="350520"/>
                </a:cubicBezTo>
                <a:cubicBezTo>
                  <a:pt x="460217" y="292100"/>
                  <a:pt x="1161257" y="408940"/>
                  <a:pt x="1377157" y="365760"/>
                </a:cubicBezTo>
                <a:cubicBezTo>
                  <a:pt x="1593057" y="322580"/>
                  <a:pt x="1532097" y="152400"/>
                  <a:pt x="1529557" y="91440"/>
                </a:cubicBezTo>
                <a:cubicBezTo>
                  <a:pt x="1527017" y="30480"/>
                  <a:pt x="1361917" y="0"/>
                  <a:pt x="1361917" y="0"/>
                </a:cubicBezTo>
                <a:lnTo>
                  <a:pt x="1361917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>
            <a:endCxn id="15" idx="2"/>
          </p:cNvCxnSpPr>
          <p:nvPr/>
        </p:nvCxnSpPr>
        <p:spPr>
          <a:xfrm>
            <a:off x="3291840" y="1554480"/>
            <a:ext cx="243841" cy="4857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5" idx="6"/>
          </p:cNvCxnSpPr>
          <p:nvPr/>
        </p:nvCxnSpPr>
        <p:spPr>
          <a:xfrm flipH="1">
            <a:off x="3916682" y="1554480"/>
            <a:ext cx="213358" cy="4857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482340" y="1398268"/>
            <a:ext cx="38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～</a:t>
            </a:r>
            <a:endParaRPr kumimoji="1" lang="ja-JP" altLang="en-US" sz="2400" b="1" dirty="0"/>
          </a:p>
        </p:txBody>
      </p:sp>
      <p:sp>
        <p:nvSpPr>
          <p:cNvPr id="24" name="正方形/長方形 23"/>
          <p:cNvSpPr/>
          <p:nvPr/>
        </p:nvSpPr>
        <p:spPr>
          <a:xfrm>
            <a:off x="2765988" y="3688080"/>
            <a:ext cx="5258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765988" y="4557820"/>
            <a:ext cx="52585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951489" y="2173604"/>
            <a:ext cx="38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～</a:t>
            </a:r>
            <a:endParaRPr kumimoji="1" lang="ja-JP" altLang="en-US" sz="2400" b="1" dirty="0"/>
          </a:p>
        </p:txBody>
      </p:sp>
      <p:sp>
        <p:nvSpPr>
          <p:cNvPr id="27" name="円/楕円 26"/>
          <p:cNvSpPr/>
          <p:nvPr/>
        </p:nvSpPr>
        <p:spPr>
          <a:xfrm>
            <a:off x="7951489" y="2127093"/>
            <a:ext cx="492279" cy="461665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 flipH="1" flipV="1">
            <a:off x="8191362" y="1888045"/>
            <a:ext cx="12941" cy="28286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リーフォーム 30"/>
          <p:cNvSpPr/>
          <p:nvPr/>
        </p:nvSpPr>
        <p:spPr>
          <a:xfrm>
            <a:off x="7668691" y="1860446"/>
            <a:ext cx="527264" cy="440794"/>
          </a:xfrm>
          <a:custGeom>
            <a:avLst/>
            <a:gdLst>
              <a:gd name="connsiteX0" fmla="*/ 462665 w 462665"/>
              <a:gd name="connsiteY0" fmla="*/ 47041 h 410183"/>
              <a:gd name="connsiteX1" fmla="*/ 279785 w 462665"/>
              <a:gd name="connsiteY1" fmla="*/ 1321 h 410183"/>
              <a:gd name="connsiteX2" fmla="*/ 173105 w 462665"/>
              <a:gd name="connsiteY2" fmla="*/ 92761 h 410183"/>
              <a:gd name="connsiteX3" fmla="*/ 20705 w 462665"/>
              <a:gd name="connsiteY3" fmla="*/ 382321 h 410183"/>
              <a:gd name="connsiteX4" fmla="*/ 5465 w 462665"/>
              <a:gd name="connsiteY4" fmla="*/ 382321 h 41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665" h="410183">
                <a:moveTo>
                  <a:pt x="462665" y="47041"/>
                </a:moveTo>
                <a:cubicBezTo>
                  <a:pt x="395355" y="20371"/>
                  <a:pt x="328045" y="-6299"/>
                  <a:pt x="279785" y="1321"/>
                </a:cubicBezTo>
                <a:cubicBezTo>
                  <a:pt x="231525" y="8941"/>
                  <a:pt x="216285" y="29261"/>
                  <a:pt x="173105" y="92761"/>
                </a:cubicBezTo>
                <a:cubicBezTo>
                  <a:pt x="129925" y="156261"/>
                  <a:pt x="48645" y="334061"/>
                  <a:pt x="20705" y="382321"/>
                </a:cubicBezTo>
                <a:cubicBezTo>
                  <a:pt x="-7235" y="430581"/>
                  <a:pt x="-885" y="406451"/>
                  <a:pt x="5465" y="382321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>
            <a:off x="8168115" y="2604461"/>
            <a:ext cx="0" cy="16921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リーフォーム 33"/>
          <p:cNvSpPr/>
          <p:nvPr/>
        </p:nvSpPr>
        <p:spPr>
          <a:xfrm>
            <a:off x="7652373" y="2773681"/>
            <a:ext cx="515742" cy="105012"/>
          </a:xfrm>
          <a:custGeom>
            <a:avLst/>
            <a:gdLst>
              <a:gd name="connsiteX0" fmla="*/ 472440 w 472440"/>
              <a:gd name="connsiteY0" fmla="*/ 0 h 76663"/>
              <a:gd name="connsiteX1" fmla="*/ 335280 w 472440"/>
              <a:gd name="connsiteY1" fmla="*/ 76200 h 76663"/>
              <a:gd name="connsiteX2" fmla="*/ 167640 w 472440"/>
              <a:gd name="connsiteY2" fmla="*/ 30480 h 76663"/>
              <a:gd name="connsiteX3" fmla="*/ 0 w 472440"/>
              <a:gd name="connsiteY3" fmla="*/ 0 h 76663"/>
              <a:gd name="connsiteX4" fmla="*/ 0 w 472440"/>
              <a:gd name="connsiteY4" fmla="*/ 0 h 76663"/>
              <a:gd name="connsiteX5" fmla="*/ 0 w 472440"/>
              <a:gd name="connsiteY5" fmla="*/ 0 h 7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440" h="76663">
                <a:moveTo>
                  <a:pt x="472440" y="0"/>
                </a:moveTo>
                <a:cubicBezTo>
                  <a:pt x="429260" y="35560"/>
                  <a:pt x="386080" y="71120"/>
                  <a:pt x="335280" y="76200"/>
                </a:cubicBezTo>
                <a:cubicBezTo>
                  <a:pt x="284480" y="81280"/>
                  <a:pt x="223520" y="43180"/>
                  <a:pt x="167640" y="30480"/>
                </a:cubicBezTo>
                <a:cubicBezTo>
                  <a:pt x="111760" y="17780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3352801" y="1322068"/>
            <a:ext cx="71628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>
            <a:off x="8534400" y="2014236"/>
            <a:ext cx="15240" cy="65959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弧 39"/>
          <p:cNvSpPr/>
          <p:nvPr/>
        </p:nvSpPr>
        <p:spPr>
          <a:xfrm>
            <a:off x="2969776" y="3671305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弧 40"/>
          <p:cNvSpPr/>
          <p:nvPr/>
        </p:nvSpPr>
        <p:spPr>
          <a:xfrm>
            <a:off x="2817376" y="3716410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弧 41"/>
          <p:cNvSpPr/>
          <p:nvPr/>
        </p:nvSpPr>
        <p:spPr>
          <a:xfrm>
            <a:off x="2893497" y="3700035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弧 42"/>
          <p:cNvSpPr/>
          <p:nvPr/>
        </p:nvSpPr>
        <p:spPr>
          <a:xfrm>
            <a:off x="2726027" y="3686807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弧 43"/>
          <p:cNvSpPr/>
          <p:nvPr/>
        </p:nvSpPr>
        <p:spPr>
          <a:xfrm>
            <a:off x="2619348" y="3671262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弧 44"/>
          <p:cNvSpPr/>
          <p:nvPr/>
        </p:nvSpPr>
        <p:spPr>
          <a:xfrm>
            <a:off x="2526600" y="3686068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弧 45"/>
          <p:cNvSpPr/>
          <p:nvPr/>
        </p:nvSpPr>
        <p:spPr>
          <a:xfrm rot="10980070">
            <a:off x="2674389" y="3691496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弧 46"/>
          <p:cNvSpPr/>
          <p:nvPr/>
        </p:nvSpPr>
        <p:spPr>
          <a:xfrm rot="10980070">
            <a:off x="2784387" y="3709409"/>
            <a:ext cx="478672" cy="901171"/>
          </a:xfrm>
          <a:prstGeom prst="arc">
            <a:avLst>
              <a:gd name="adj1" fmla="val 16200000"/>
              <a:gd name="adj2" fmla="val 5151174"/>
            </a:avLst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674620" y="3715275"/>
            <a:ext cx="458213" cy="337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2644404" y="4539907"/>
            <a:ext cx="458213" cy="337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3512820" y="853942"/>
            <a:ext cx="65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latin typeface="+mj-ea"/>
                <a:ea typeface="+mj-ea"/>
              </a:rPr>
              <a:t>J</a:t>
            </a:r>
            <a:endParaRPr kumimoji="1" lang="ja-JP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8578385" y="2065538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+mj-ea"/>
              </a:rPr>
              <a:t>J</a:t>
            </a:r>
            <a:endParaRPr lang="ja-JP" altLang="en-US" sz="2800" b="1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76301" y="5819995"/>
            <a:ext cx="304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Dynamic Microphone</a:t>
            </a:r>
            <a:endParaRPr kumimoji="1" lang="ja-JP" altLang="en-US" sz="2400" dirty="0"/>
          </a:p>
        </p:txBody>
      </p:sp>
      <p:sp>
        <p:nvSpPr>
          <p:cNvPr id="55" name="正方形/長方形 54"/>
          <p:cNvSpPr/>
          <p:nvPr/>
        </p:nvSpPr>
        <p:spPr>
          <a:xfrm>
            <a:off x="792480" y="4838032"/>
            <a:ext cx="853440" cy="55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668691" y="3113150"/>
            <a:ext cx="1356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Ionosphere</a:t>
            </a:r>
            <a:endParaRPr kumimoji="1" lang="ja-JP" altLang="en-US" sz="20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064033" y="2419795"/>
            <a:ext cx="155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Diaphragm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09600" y="3313205"/>
            <a:ext cx="152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Sound wave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591453" y="2641521"/>
            <a:ext cx="100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Magnet</a:t>
            </a:r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817376" y="1955183"/>
            <a:ext cx="70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Coil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652519" y="5046979"/>
            <a:ext cx="82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(Gap)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7668690" y="3841432"/>
            <a:ext cx="147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Acoustic Gravity wave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02266" y="5880270"/>
            <a:ext cx="340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Microphone in the space</a:t>
            </a:r>
            <a:endParaRPr kumimoji="1" lang="ja-JP" altLang="en-US" sz="24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67743" y="530122"/>
            <a:ext cx="704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Sound wave energy </a:t>
            </a:r>
            <a:r>
              <a:rPr kumimoji="1" lang="en-US" altLang="ja-JP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Electromagnetic energy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3076" name="Picture 4" descr="img_17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2" y="1161788"/>
            <a:ext cx="1665431" cy="12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テキスト ボックス 64"/>
          <p:cNvSpPr txBox="1"/>
          <p:nvPr/>
        </p:nvSpPr>
        <p:spPr>
          <a:xfrm>
            <a:off x="2398699" y="60391"/>
            <a:ext cx="458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“Microphone in the space”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5946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6443663" y="609282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(Kanamori, 2004)</a:t>
            </a:r>
          </a:p>
        </p:txBody>
      </p:sp>
      <p:sp>
        <p:nvSpPr>
          <p:cNvPr id="335876" name="Line 4"/>
          <p:cNvSpPr>
            <a:spLocks noChangeShapeType="1"/>
          </p:cNvSpPr>
          <p:nvPr/>
        </p:nvSpPr>
        <p:spPr bwMode="auto">
          <a:xfrm>
            <a:off x="1403350" y="2565400"/>
            <a:ext cx="4464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35877" name="Line 5"/>
          <p:cNvSpPr>
            <a:spLocks noChangeShapeType="1"/>
          </p:cNvSpPr>
          <p:nvPr/>
        </p:nvSpPr>
        <p:spPr bwMode="auto">
          <a:xfrm flipH="1">
            <a:off x="3203575" y="1052513"/>
            <a:ext cx="2736850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35878" name="Line 6"/>
          <p:cNvSpPr>
            <a:spLocks noChangeShapeType="1"/>
          </p:cNvSpPr>
          <p:nvPr/>
        </p:nvSpPr>
        <p:spPr bwMode="auto">
          <a:xfrm>
            <a:off x="1476375" y="2852738"/>
            <a:ext cx="44640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35879" name="Text Box 7"/>
          <p:cNvSpPr txBox="1">
            <a:spLocks noChangeArrowheads="1"/>
          </p:cNvSpPr>
          <p:nvPr/>
        </p:nvSpPr>
        <p:spPr bwMode="auto">
          <a:xfrm>
            <a:off x="5940425" y="2349500"/>
            <a:ext cx="320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</a:rPr>
              <a:t>Acoustic cutoff frequency</a:t>
            </a:r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6011863" y="2708275"/>
            <a:ext cx="2881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0000FF"/>
                </a:solidFill>
              </a:rPr>
              <a:t>Brunt-Vaisala frequency</a:t>
            </a: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6011863" y="69215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/>
              <a:t>Acoustic wave</a:t>
            </a:r>
          </a:p>
        </p:txBody>
      </p:sp>
      <p:sp>
        <p:nvSpPr>
          <p:cNvPr id="335882" name="Line 10"/>
          <p:cNvSpPr>
            <a:spLocks noChangeShapeType="1"/>
          </p:cNvSpPr>
          <p:nvPr/>
        </p:nvSpPr>
        <p:spPr bwMode="auto">
          <a:xfrm flipH="1">
            <a:off x="5435600" y="4508500"/>
            <a:ext cx="1081088" cy="433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35883" name="Text Box 11"/>
          <p:cNvSpPr txBox="1">
            <a:spLocks noChangeArrowheads="1"/>
          </p:cNvSpPr>
          <p:nvPr/>
        </p:nvSpPr>
        <p:spPr bwMode="auto">
          <a:xfrm>
            <a:off x="6588125" y="3933825"/>
            <a:ext cx="2016125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/>
              <a:t>Internal gravity wave </a:t>
            </a:r>
          </a:p>
          <a:p>
            <a:pPr>
              <a:spcBef>
                <a:spcPct val="50000"/>
              </a:spcBef>
            </a:pPr>
            <a:endParaRPr lang="en-US" altLang="ja-JP" sz="2400" b="1"/>
          </a:p>
        </p:txBody>
      </p:sp>
      <p:sp>
        <p:nvSpPr>
          <p:cNvPr id="335884" name="Text Box 12"/>
          <p:cNvSpPr txBox="1">
            <a:spLocks noChangeArrowheads="1"/>
          </p:cNvSpPr>
          <p:nvPr/>
        </p:nvSpPr>
        <p:spPr bwMode="auto">
          <a:xfrm>
            <a:off x="6096000" y="20574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</a:rPr>
              <a:t>(4</a:t>
            </a:r>
            <a:r>
              <a:rPr lang="ja-JP" altLang="en-US" b="1">
                <a:solidFill>
                  <a:srgbClr val="FF0000"/>
                </a:solidFill>
              </a:rPr>
              <a:t>～</a:t>
            </a:r>
            <a:r>
              <a:rPr lang="en-US" altLang="ja-JP" b="1">
                <a:solidFill>
                  <a:srgbClr val="FF0000"/>
                </a:solidFill>
              </a:rPr>
              <a:t>5 minutes)</a:t>
            </a:r>
          </a:p>
        </p:txBody>
      </p:sp>
      <p:sp>
        <p:nvSpPr>
          <p:cNvPr id="335885" name="Text Box 13"/>
          <p:cNvSpPr txBox="1">
            <a:spLocks noChangeArrowheads="1"/>
          </p:cNvSpPr>
          <p:nvPr/>
        </p:nvSpPr>
        <p:spPr bwMode="auto">
          <a:xfrm>
            <a:off x="228600" y="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>
                <a:solidFill>
                  <a:srgbClr val="339933"/>
                </a:solidFill>
              </a:rPr>
              <a:t>Dispersion diagram  of acoustic gravity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 descr="1989-03-13-0809-5.jpg"/>
          <p:cNvPicPr>
            <a:picLocks noChangeAspect="1"/>
          </p:cNvPicPr>
          <p:nvPr/>
        </p:nvPicPr>
        <p:blipFill>
          <a:blip r:embed="rId3" cstate="print"/>
          <a:srcRect l="2751" t="9886" r="1963" b="52228"/>
          <a:stretch>
            <a:fillRect/>
          </a:stretch>
        </p:blipFill>
        <p:spPr>
          <a:xfrm>
            <a:off x="179512" y="2060848"/>
            <a:ext cx="4392488" cy="1495465"/>
          </a:xfrm>
          <a:prstGeom prst="rect">
            <a:avLst/>
          </a:prstGeom>
        </p:spPr>
      </p:pic>
      <p:pic>
        <p:nvPicPr>
          <p:cNvPr id="4" name="図 3" descr="1989-03-13-1521-1.jpg"/>
          <p:cNvPicPr>
            <a:picLocks noChangeAspect="1"/>
          </p:cNvPicPr>
          <p:nvPr/>
        </p:nvPicPr>
        <p:blipFill>
          <a:blip r:embed="rId4" cstate="print"/>
          <a:srcRect l="2751" t="8771" r="1963" b="52229"/>
          <a:stretch>
            <a:fillRect/>
          </a:stretch>
        </p:blipFill>
        <p:spPr>
          <a:xfrm>
            <a:off x="1763688" y="3645024"/>
            <a:ext cx="5256584" cy="1520500"/>
          </a:xfrm>
          <a:prstGeom prst="rect">
            <a:avLst/>
          </a:prstGeom>
        </p:spPr>
      </p:pic>
      <p:pic>
        <p:nvPicPr>
          <p:cNvPr id="5" name="図 4" descr="1989-03-14-0441-5.jpg"/>
          <p:cNvPicPr>
            <a:picLocks noChangeAspect="1"/>
          </p:cNvPicPr>
          <p:nvPr/>
        </p:nvPicPr>
        <p:blipFill>
          <a:blip r:embed="rId5" cstate="print"/>
          <a:srcRect l="3538" t="8771" r="1964" b="53343"/>
          <a:stretch>
            <a:fillRect/>
          </a:stretch>
        </p:blipFill>
        <p:spPr>
          <a:xfrm>
            <a:off x="3491880" y="5229200"/>
            <a:ext cx="5112568" cy="1448561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rot="5400000" flipH="1" flipV="1">
            <a:off x="3672694" y="1880828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5400000" flipH="1" flipV="1">
            <a:off x="3744702" y="1880034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rot="5400000" flipH="1" flipV="1">
            <a:off x="3888718" y="1880034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 flipH="1" flipV="1">
            <a:off x="2086930" y="1808820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400000" flipH="1" flipV="1">
            <a:off x="3384662" y="1808026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 flipH="1" flipV="1">
            <a:off x="6192974" y="1808026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 flipH="1" flipV="1">
            <a:off x="6479418" y="1808026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5400000" flipH="1" flipV="1">
            <a:off x="6697030" y="1808026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 flipH="1" flipV="1">
            <a:off x="8065182" y="1808026"/>
            <a:ext cx="216024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b="5921"/>
          <a:stretch>
            <a:fillRect/>
          </a:stretch>
        </p:blipFill>
        <p:spPr bwMode="auto">
          <a:xfrm>
            <a:off x="827584" y="260648"/>
            <a:ext cx="70485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 descr="1986-02-07-0521-1.jpg"/>
          <p:cNvPicPr>
            <a:picLocks noChangeAspect="1"/>
          </p:cNvPicPr>
          <p:nvPr/>
        </p:nvPicPr>
        <p:blipFill>
          <a:blip r:embed="rId3" cstate="print"/>
          <a:srcRect l="3538" t="8771" r="1963" b="52229"/>
          <a:stretch>
            <a:fillRect/>
          </a:stretch>
        </p:blipFill>
        <p:spPr>
          <a:xfrm>
            <a:off x="323528" y="2348880"/>
            <a:ext cx="4680520" cy="1365152"/>
          </a:xfrm>
          <a:prstGeom prst="rect">
            <a:avLst/>
          </a:prstGeom>
        </p:spPr>
      </p:pic>
      <p:pic>
        <p:nvPicPr>
          <p:cNvPr id="4" name="図 3" descr="1986-02-07-2049-3.jpg"/>
          <p:cNvPicPr>
            <a:picLocks noChangeAspect="1"/>
          </p:cNvPicPr>
          <p:nvPr/>
        </p:nvPicPr>
        <p:blipFill>
          <a:blip r:embed="rId4" cstate="print"/>
          <a:srcRect l="2751" t="8771" r="1176" b="51245"/>
          <a:stretch>
            <a:fillRect/>
          </a:stretch>
        </p:blipFill>
        <p:spPr>
          <a:xfrm>
            <a:off x="1691680" y="3861048"/>
            <a:ext cx="4896544" cy="1440160"/>
          </a:xfrm>
          <a:prstGeom prst="rect">
            <a:avLst/>
          </a:prstGeom>
        </p:spPr>
      </p:pic>
      <p:pic>
        <p:nvPicPr>
          <p:cNvPr id="5" name="図 4" descr="1986-02-09-1833-3.jpg"/>
          <p:cNvPicPr>
            <a:picLocks noChangeAspect="1"/>
          </p:cNvPicPr>
          <p:nvPr/>
        </p:nvPicPr>
        <p:blipFill>
          <a:blip r:embed="rId5" cstate="print"/>
          <a:srcRect l="2751" t="7657" r="1963" b="52228"/>
          <a:stretch>
            <a:fillRect/>
          </a:stretch>
        </p:blipFill>
        <p:spPr>
          <a:xfrm>
            <a:off x="4355976" y="5301208"/>
            <a:ext cx="4392488" cy="1306856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rot="5400000" flipH="1" flipV="1">
            <a:off x="2303748" y="2240868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400000" flipH="1" flipV="1">
            <a:off x="2448558" y="2240074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 flipH="1" flipV="1">
            <a:off x="2808598" y="2240074"/>
            <a:ext cx="3600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 flipH="1" flipV="1">
            <a:off x="1404442" y="2204864"/>
            <a:ext cx="287238" cy="7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 flipH="1" flipV="1">
            <a:off x="1836490" y="2204070"/>
            <a:ext cx="287238" cy="7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 flipH="1" flipV="1">
            <a:off x="2124522" y="2204070"/>
            <a:ext cx="287238" cy="7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 flipH="1" flipV="1">
            <a:off x="5940946" y="2204070"/>
            <a:ext cx="287238" cy="7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google-swJapan"/>
          <p:cNvPicPr>
            <a:picLocks noChangeAspect="1" noChangeArrowheads="1"/>
          </p:cNvPicPr>
          <p:nvPr/>
        </p:nvPicPr>
        <p:blipFill>
          <a:blip r:embed="rId2" cstate="print"/>
          <a:srcRect l="22862" t="9102"/>
          <a:stretch>
            <a:fillRect/>
          </a:stretch>
        </p:blipFill>
        <p:spPr bwMode="auto">
          <a:xfrm>
            <a:off x="0" y="765175"/>
            <a:ext cx="6589713" cy="60928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2325" name="Picture 5" descr="P1000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692150"/>
            <a:ext cx="3635375" cy="2727325"/>
          </a:xfrm>
          <a:prstGeom prst="rect">
            <a:avLst/>
          </a:prstGeom>
          <a:noFill/>
        </p:spPr>
      </p:pic>
      <p:sp>
        <p:nvSpPr>
          <p:cNvPr id="312326" name="Rectangle 6"/>
          <p:cNvSpPr>
            <a:spLocks noChangeArrowheads="1"/>
          </p:cNvSpPr>
          <p:nvPr/>
        </p:nvSpPr>
        <p:spPr bwMode="auto">
          <a:xfrm>
            <a:off x="107504" y="0"/>
            <a:ext cx="9036496" cy="46166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</a:rPr>
              <a:t>下層大気擾乱と地磁気微小振動の関係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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微気圧変動観測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(2006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～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)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312327" name="Rectangle 7"/>
          <p:cNvSpPr>
            <a:spLocks noChangeArrowheads="1"/>
          </p:cNvSpPr>
          <p:nvPr/>
        </p:nvSpPr>
        <p:spPr bwMode="auto">
          <a:xfrm>
            <a:off x="6724650" y="3573463"/>
            <a:ext cx="2419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b="1">
                <a:solidFill>
                  <a:srgbClr val="0000FF"/>
                </a:solidFill>
              </a:rPr>
              <a:t>Sensor of barometer</a:t>
            </a:r>
          </a:p>
          <a:p>
            <a:pPr algn="ctr"/>
            <a:r>
              <a:rPr lang="en-US" altLang="ja-JP" sz="1400" b="1">
                <a:solidFill>
                  <a:srgbClr val="0000FF"/>
                </a:solidFill>
              </a:rPr>
              <a:t>(VAISALA   PTB210)</a:t>
            </a:r>
          </a:p>
        </p:txBody>
      </p:sp>
      <p:sp>
        <p:nvSpPr>
          <p:cNvPr id="312328" name="Rectangle 8"/>
          <p:cNvSpPr>
            <a:spLocks noChangeArrowheads="1"/>
          </p:cNvSpPr>
          <p:nvPr/>
        </p:nvSpPr>
        <p:spPr bwMode="auto">
          <a:xfrm>
            <a:off x="6877050" y="4076700"/>
            <a:ext cx="19446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b="1">
                <a:solidFill>
                  <a:srgbClr val="0000FF"/>
                </a:solidFill>
              </a:rPr>
              <a:t>0.01hPa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(0.0025hPa A/D)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DC </a:t>
            </a:r>
            <a:r>
              <a:rPr lang="ja-JP" altLang="en-US" b="1">
                <a:solidFill>
                  <a:srgbClr val="0000FF"/>
                </a:solidFill>
              </a:rPr>
              <a:t>～ </a:t>
            </a:r>
            <a:r>
              <a:rPr lang="en-US" altLang="ja-JP" b="1">
                <a:solidFill>
                  <a:srgbClr val="0000FF"/>
                </a:solidFill>
              </a:rPr>
              <a:t>1Hz </a:t>
            </a:r>
          </a:p>
          <a:p>
            <a:pPr algn="ctr"/>
            <a:r>
              <a:rPr lang="en-US" altLang="ja-JP" b="1">
                <a:solidFill>
                  <a:srgbClr val="0000FF"/>
                </a:solidFill>
              </a:rPr>
              <a:t>1 sec recording</a:t>
            </a:r>
          </a:p>
        </p:txBody>
      </p:sp>
      <p:sp>
        <p:nvSpPr>
          <p:cNvPr id="312329" name="Oval 9"/>
          <p:cNvSpPr>
            <a:spLocks noChangeArrowheads="1"/>
          </p:cNvSpPr>
          <p:nvPr/>
        </p:nvSpPr>
        <p:spPr bwMode="auto">
          <a:xfrm>
            <a:off x="4572000" y="29241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0" name="Oval 10"/>
          <p:cNvSpPr>
            <a:spLocks noChangeArrowheads="1"/>
          </p:cNvSpPr>
          <p:nvPr/>
        </p:nvSpPr>
        <p:spPr bwMode="auto">
          <a:xfrm>
            <a:off x="1214414" y="564357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1" name="Oval 11"/>
          <p:cNvSpPr>
            <a:spLocks noChangeArrowheads="1"/>
          </p:cNvSpPr>
          <p:nvPr/>
        </p:nvSpPr>
        <p:spPr bwMode="auto">
          <a:xfrm>
            <a:off x="4787900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2" name="Oval 12"/>
          <p:cNvSpPr>
            <a:spLocks noChangeArrowheads="1"/>
          </p:cNvSpPr>
          <p:nvPr/>
        </p:nvSpPr>
        <p:spPr bwMode="auto">
          <a:xfrm>
            <a:off x="1403350" y="45085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2333" name="Line 13"/>
          <p:cNvSpPr>
            <a:spLocks noChangeShapeType="1"/>
          </p:cNvSpPr>
          <p:nvPr/>
        </p:nvSpPr>
        <p:spPr bwMode="auto">
          <a:xfrm>
            <a:off x="5508625" y="692150"/>
            <a:ext cx="0" cy="27368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34" name="Line 14"/>
          <p:cNvSpPr>
            <a:spLocks noChangeShapeType="1"/>
          </p:cNvSpPr>
          <p:nvPr/>
        </p:nvSpPr>
        <p:spPr bwMode="auto">
          <a:xfrm>
            <a:off x="5508625" y="3429000"/>
            <a:ext cx="10795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37" name="Text Box 17"/>
          <p:cNvSpPr txBox="1">
            <a:spLocks noChangeArrowheads="1"/>
          </p:cNvSpPr>
          <p:nvPr/>
        </p:nvSpPr>
        <p:spPr bwMode="auto">
          <a:xfrm>
            <a:off x="900113" y="4652963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>
                <a:solidFill>
                  <a:schemeClr val="bg1"/>
                </a:solidFill>
              </a:rPr>
              <a:t>Aso</a:t>
            </a:r>
          </a:p>
        </p:txBody>
      </p:sp>
      <p:sp>
        <p:nvSpPr>
          <p:cNvPr id="312338" name="Text Box 18"/>
          <p:cNvSpPr txBox="1">
            <a:spLocks noChangeArrowheads="1"/>
          </p:cNvSpPr>
          <p:nvPr/>
        </p:nvSpPr>
        <p:spPr bwMode="auto">
          <a:xfrm>
            <a:off x="3708400" y="2636838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>
                <a:solidFill>
                  <a:schemeClr val="bg1"/>
                </a:solidFill>
              </a:rPr>
              <a:t>Kyoto</a:t>
            </a:r>
          </a:p>
        </p:txBody>
      </p:sp>
      <p:sp>
        <p:nvSpPr>
          <p:cNvPr id="312339" name="Text Box 19"/>
          <p:cNvSpPr txBox="1">
            <a:spLocks noChangeArrowheads="1"/>
          </p:cNvSpPr>
          <p:nvPr/>
        </p:nvSpPr>
        <p:spPr bwMode="auto">
          <a:xfrm>
            <a:off x="428596" y="5857892"/>
            <a:ext cx="1785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 dirty="0" err="1" smtClean="0">
                <a:solidFill>
                  <a:schemeClr val="bg1"/>
                </a:solidFill>
              </a:rPr>
              <a:t>Sakurajima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sp>
        <p:nvSpPr>
          <p:cNvPr id="312340" name="Text Box 20"/>
          <p:cNvSpPr txBox="1">
            <a:spLocks noChangeArrowheads="1"/>
          </p:cNvSpPr>
          <p:nvPr/>
        </p:nvSpPr>
        <p:spPr bwMode="auto">
          <a:xfrm>
            <a:off x="4572000" y="3357563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b="1">
                <a:solidFill>
                  <a:schemeClr val="bg1"/>
                </a:solidFill>
              </a:rPr>
              <a:t>Shigaraki</a:t>
            </a:r>
          </a:p>
        </p:txBody>
      </p:sp>
      <p:sp>
        <p:nvSpPr>
          <p:cNvPr id="312341" name="Line 21"/>
          <p:cNvSpPr>
            <a:spLocks noChangeShapeType="1"/>
          </p:cNvSpPr>
          <p:nvPr/>
        </p:nvSpPr>
        <p:spPr bwMode="auto">
          <a:xfrm>
            <a:off x="1476375" y="5589588"/>
            <a:ext cx="36004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12342" name="Text Box 22"/>
          <p:cNvSpPr txBox="1">
            <a:spLocks noChangeArrowheads="1"/>
          </p:cNvSpPr>
          <p:nvPr/>
        </p:nvSpPr>
        <p:spPr bwMode="auto">
          <a:xfrm>
            <a:off x="2051050" y="5589588"/>
            <a:ext cx="2665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chemeClr val="bg1"/>
                </a:solidFill>
              </a:rPr>
              <a:t>～</a:t>
            </a:r>
            <a:r>
              <a:rPr lang="en-US" altLang="ja-JP" b="1">
                <a:solidFill>
                  <a:schemeClr val="bg1"/>
                </a:solidFill>
              </a:rPr>
              <a:t>500km</a:t>
            </a:r>
          </a:p>
        </p:txBody>
      </p:sp>
      <p:sp>
        <p:nvSpPr>
          <p:cNvPr id="312343" name="Text Box 23"/>
          <p:cNvSpPr txBox="1">
            <a:spLocks noChangeArrowheads="1"/>
          </p:cNvSpPr>
          <p:nvPr/>
        </p:nvSpPr>
        <p:spPr bwMode="auto">
          <a:xfrm>
            <a:off x="0" y="4048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 dirty="0">
                <a:solidFill>
                  <a:srgbClr val="0000FF"/>
                </a:solidFill>
              </a:rPr>
              <a:t>(Geomagnetic data are also available at </a:t>
            </a:r>
            <a:r>
              <a:rPr lang="en-US" altLang="ja-JP" b="1" dirty="0" err="1">
                <a:solidFill>
                  <a:srgbClr val="0000FF"/>
                </a:solidFill>
              </a:rPr>
              <a:t>Aso</a:t>
            </a:r>
            <a:r>
              <a:rPr lang="en-US" altLang="ja-JP" b="1" dirty="0">
                <a:solidFill>
                  <a:srgbClr val="0000FF"/>
                </a:solidFill>
              </a:rPr>
              <a:t> and </a:t>
            </a:r>
            <a:r>
              <a:rPr lang="en-US" altLang="ja-JP" b="1" dirty="0" err="1">
                <a:solidFill>
                  <a:srgbClr val="0000FF"/>
                </a:solidFill>
              </a:rPr>
              <a:t>Shigaraki</a:t>
            </a:r>
            <a:r>
              <a:rPr lang="en-US" altLang="ja-JP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2344" name="Text Box 24"/>
          <p:cNvSpPr txBox="1">
            <a:spLocks noChangeArrowheads="1"/>
          </p:cNvSpPr>
          <p:nvPr/>
        </p:nvSpPr>
        <p:spPr bwMode="auto">
          <a:xfrm>
            <a:off x="3995738" y="2420938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66FFFF"/>
                </a:solidFill>
              </a:rPr>
              <a:t>▲ </a:t>
            </a:r>
          </a:p>
        </p:txBody>
      </p:sp>
      <p:sp>
        <p:nvSpPr>
          <p:cNvPr id="312345" name="Text Box 25"/>
          <p:cNvSpPr txBox="1">
            <a:spLocks noChangeArrowheads="1"/>
          </p:cNvSpPr>
          <p:nvPr/>
        </p:nvSpPr>
        <p:spPr bwMode="auto">
          <a:xfrm>
            <a:off x="6804025" y="6165850"/>
            <a:ext cx="57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66FFFF"/>
                </a:solidFill>
              </a:rPr>
              <a:t>▲ </a:t>
            </a:r>
          </a:p>
        </p:txBody>
      </p:sp>
      <p:sp>
        <p:nvSpPr>
          <p:cNvPr id="312346" name="Text Box 26"/>
          <p:cNvSpPr txBox="1">
            <a:spLocks noChangeArrowheads="1"/>
          </p:cNvSpPr>
          <p:nvPr/>
        </p:nvSpPr>
        <p:spPr bwMode="auto">
          <a:xfrm>
            <a:off x="7164388" y="6021388"/>
            <a:ext cx="1692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 b="1"/>
              <a:t>Magnetometer only</a:t>
            </a:r>
          </a:p>
        </p:txBody>
      </p:sp>
      <p:sp>
        <p:nvSpPr>
          <p:cNvPr id="312347" name="Text Box 27"/>
          <p:cNvSpPr txBox="1">
            <a:spLocks noChangeArrowheads="1"/>
          </p:cNvSpPr>
          <p:nvPr/>
        </p:nvSpPr>
        <p:spPr bwMode="auto">
          <a:xfrm>
            <a:off x="3419475" y="2133600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Mineyama</a:t>
            </a:r>
          </a:p>
        </p:txBody>
      </p:sp>
      <p:sp>
        <p:nvSpPr>
          <p:cNvPr id="312348" name="Oval 28"/>
          <p:cNvSpPr>
            <a:spLocks noChangeArrowheads="1"/>
          </p:cNvSpPr>
          <p:nvPr/>
        </p:nvSpPr>
        <p:spPr bwMode="auto">
          <a:xfrm>
            <a:off x="6715140" y="3643314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246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276872"/>
            <a:ext cx="85689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2060"/>
                </a:solidFill>
              </a:rPr>
              <a:t>微気圧観測データ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endParaRPr lang="en-US" altLang="ja-JP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１．種類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気象観測の延長としての分解能の良い気圧観測　－　長周期・絶対値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超低周波音波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インフラサウンド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の観測　－　短周期・高感度</a:t>
            </a:r>
          </a:p>
          <a:p>
            <a:endParaRPr kumimoji="1" lang="en-US" altLang="ja-JP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２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．</a:t>
            </a:r>
            <a:r>
              <a:rPr kumimoji="1" lang="ja-JP" altLang="en-US" b="1" dirty="0" smtClean="0">
                <a:solidFill>
                  <a:srgbClr val="0000FF"/>
                </a:solidFill>
              </a:rPr>
              <a:t>国内の観測グループとその目的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　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Many groups make micro-barometric observation</a:t>
            </a:r>
            <a:endParaRPr kumimoji="1" lang="ja-JP" altLang="en-US" b="1" dirty="0" smtClean="0">
              <a:solidFill>
                <a:srgbClr val="FF000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気象観測：　　　　　　　　　　　　　　　気象庁、愛知教育大、京大・理・・・・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火山噴火研究：　　　　　　　　　　　　京大・防災研、東大・地震研、・・・・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固体地球－海洋－大気結合、地球自由震動：　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　　　　　　　　　　　　　　　　　　　　　　東大・地震研、極地研、高知工科大・・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大隕石落下等の探知：　　　　　　　  高知工科大・・・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下層大気による超高層擾乱現象：　京大・</a:t>
            </a:r>
            <a:r>
              <a:rPr lang="ja-JP" altLang="en-US" b="1" dirty="0" smtClean="0">
                <a:solidFill>
                  <a:srgbClr val="002060"/>
                </a:solidFill>
              </a:rPr>
              <a:t>地磁気・・・</a:t>
            </a:r>
            <a:endParaRPr kumimoji="1"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　　核実験の探知</a:t>
            </a:r>
            <a:r>
              <a:rPr lang="en-US" altLang="ja-JP" b="1" dirty="0" smtClean="0">
                <a:solidFill>
                  <a:srgbClr val="002060"/>
                </a:solidFill>
              </a:rPr>
              <a:t>(CTBT)</a:t>
            </a:r>
            <a:r>
              <a:rPr lang="ja-JP" altLang="en-US" b="1" dirty="0" smtClean="0">
                <a:solidFill>
                  <a:srgbClr val="002060"/>
                </a:solidFill>
              </a:rPr>
              <a:t>：　　　　　　　 　気象協会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日本</a:t>
            </a:r>
            <a:r>
              <a:rPr lang="en-US" altLang="ja-JP" b="1" dirty="0" smtClean="0">
                <a:solidFill>
                  <a:srgbClr val="002060"/>
                </a:solidFill>
              </a:rPr>
              <a:t>)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　　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etc.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　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(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超伝導重力計に付随する気圧計など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)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88640"/>
            <a:ext cx="3960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2060"/>
                </a:solidFill>
              </a:rPr>
              <a:t>微気圧変動の物理的原因</a:t>
            </a:r>
          </a:p>
          <a:p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・　内部重力波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・　重力音波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・　上空大気の質量・温度変化</a:t>
            </a:r>
          </a:p>
          <a:p>
            <a:r>
              <a:rPr kumimoji="1" lang="ja-JP" altLang="en-US" b="1" dirty="0" smtClean="0">
                <a:solidFill>
                  <a:srgbClr val="002060"/>
                </a:solidFill>
              </a:rPr>
              <a:t>・　地面の上下変位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pic>
        <p:nvPicPr>
          <p:cNvPr id="4" name="図 3" descr="分散関係.jpg"/>
          <p:cNvPicPr>
            <a:picLocks noChangeAspect="1"/>
          </p:cNvPicPr>
          <p:nvPr/>
        </p:nvPicPr>
        <p:blipFill>
          <a:blip r:embed="rId2" cstate="print"/>
          <a:srcRect l="7514" t="3522" r="12455" b="3711"/>
          <a:stretch>
            <a:fillRect/>
          </a:stretch>
        </p:blipFill>
        <p:spPr>
          <a:xfrm>
            <a:off x="4283968" y="0"/>
            <a:ext cx="3807782" cy="3121133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95536" y="72008"/>
            <a:ext cx="3744416" cy="620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323528" y="2204864"/>
            <a:ext cx="2664296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23528" y="3933056"/>
            <a:ext cx="8424936" cy="2924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77576" r="3186" b="5050"/>
          <a:stretch/>
        </p:blipFill>
        <p:spPr>
          <a:xfrm>
            <a:off x="2853437" y="1170856"/>
            <a:ext cx="6215545" cy="195451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630706" y="735252"/>
            <a:ext cx="4188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ja-JP" sz="2400" dirty="0">
                <a:solidFill>
                  <a:srgbClr val="FF0000"/>
                </a:solidFill>
              </a:rPr>
              <a:t>Tunguska </a:t>
            </a:r>
            <a:r>
              <a:rPr lang="sv-SE" altLang="ja-JP" sz="2400" dirty="0" smtClean="0">
                <a:solidFill>
                  <a:srgbClr val="FF0000"/>
                </a:solidFill>
              </a:rPr>
              <a:t>event </a:t>
            </a:r>
            <a:r>
              <a:rPr lang="sv-SE" altLang="ja-JP" sz="2400" dirty="0">
                <a:solidFill>
                  <a:srgbClr val="FF0000"/>
                </a:solidFill>
              </a:rPr>
              <a:t>(June 30, 1908)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5782" y="184727"/>
            <a:ext cx="7305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Micro-barometric observation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has a long history</a:t>
            </a:r>
            <a:endParaRPr kumimoji="1" lang="ja-JP" altLang="en-US" sz="2800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799865" y="2293420"/>
            <a:ext cx="1246594" cy="1447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798684" y="1917844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10 minutes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4296" r="253" b="-4296"/>
          <a:stretch/>
        </p:blipFill>
        <p:spPr>
          <a:xfrm>
            <a:off x="2080904" y="3421265"/>
            <a:ext cx="1879143" cy="26603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t="40386" r="28481" b="21878"/>
          <a:stretch/>
        </p:blipFill>
        <p:spPr>
          <a:xfrm>
            <a:off x="3960047" y="3215824"/>
            <a:ext cx="2963473" cy="342498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923520" y="4328154"/>
            <a:ext cx="2353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Hydrogen bomb experiment (1954.03.27)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23520" y="6010275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R. Yamamoto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1954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14500" y="3190432"/>
            <a:ext cx="19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Lamb waves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4367" y="6262546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 </a:t>
            </a:r>
            <a:r>
              <a:rPr kumimoji="1" lang="en-US" altLang="ja-JP" sz="1600" dirty="0" err="1" smtClean="0"/>
              <a:t>Shida’s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err="1" smtClean="0"/>
              <a:t>microbarometer</a:t>
            </a:r>
            <a:r>
              <a:rPr kumimoji="1" lang="en-US" altLang="ja-JP" sz="1600" dirty="0" smtClean="0"/>
              <a:t> (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1918</a:t>
            </a:r>
            <a:r>
              <a:rPr kumimoji="1" lang="en-US" altLang="ja-JP" sz="1600" dirty="0" smtClean="0"/>
              <a:t>)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  </a:t>
            </a:r>
            <a:r>
              <a:rPr lang="en-US" altLang="ja-JP" sz="1600" dirty="0" smtClean="0"/>
              <a:t>Kyoto </a:t>
            </a:r>
            <a:r>
              <a:rPr lang="en-US" altLang="ja-JP" sz="1600" dirty="0" smtClean="0"/>
              <a:t>Univ.</a:t>
            </a:r>
            <a:endParaRPr kumimoji="1" lang="ja-JP" altLang="en-US" sz="16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 t="-318" r="22244" b="318"/>
          <a:stretch/>
        </p:blipFill>
        <p:spPr>
          <a:xfrm>
            <a:off x="254367" y="2463201"/>
            <a:ext cx="1707811" cy="372990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07497" y="563611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Principle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08744" y="1062643"/>
            <a:ext cx="287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Differential </a:t>
            </a:r>
            <a:r>
              <a:rPr lang="en-US" altLang="ja-JP" dirty="0" smtClean="0"/>
              <a:t>micro-barometer </a:t>
            </a:r>
          </a:p>
          <a:p>
            <a:r>
              <a:rPr lang="en-US" altLang="ja-JP" dirty="0" smtClean="0"/>
              <a:t>by </a:t>
            </a:r>
            <a:r>
              <a:rPr lang="en-US" altLang="ja-JP" dirty="0"/>
              <a:t>Shaw and Dynes (</a:t>
            </a:r>
            <a:r>
              <a:rPr lang="en-US" altLang="ja-JP" dirty="0">
                <a:solidFill>
                  <a:srgbClr val="FF0000"/>
                </a:solidFill>
              </a:rPr>
              <a:t>1905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295884" y="2725907"/>
            <a:ext cx="3791322" cy="29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27629" y="2735237"/>
            <a:ext cx="416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Re-constructed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by Whipple(1930)</a:t>
            </a:r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>
            <a:off x="502276" y="184727"/>
            <a:ext cx="7317179" cy="5232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2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0813" y="3233762"/>
            <a:ext cx="409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ja-JP" sz="2400" dirty="0">
                <a:solidFill>
                  <a:srgbClr val="FF0000"/>
                </a:solidFill>
              </a:rPr>
              <a:t>Tunguska event (June 30, 1908)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329615" y="5182465"/>
            <a:ext cx="4698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Chelyabinsk </a:t>
            </a:r>
            <a:r>
              <a:rPr lang="en-US" altLang="ja-JP" sz="2400" dirty="0" smtClean="0">
                <a:solidFill>
                  <a:srgbClr val="FF0000"/>
                </a:solidFill>
              </a:rPr>
              <a:t>meteor (Feb.15, 2013)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820" y="231821"/>
            <a:ext cx="3971321" cy="39429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913290" y="4217916"/>
            <a:ext cx="3889420" cy="80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sz="2400" dirty="0" smtClean="0"/>
              <a:t>Satellite cloud image at Mt. Pinatubo eruption </a:t>
            </a:r>
          </a:p>
          <a:p>
            <a:pPr>
              <a:lnSpc>
                <a:spcPts val="1800"/>
              </a:lnSpc>
            </a:pPr>
            <a:r>
              <a:rPr kumimoji="1" lang="en-US" altLang="ja-JP" sz="2400" dirty="0" smtClean="0"/>
              <a:t>(</a:t>
            </a:r>
            <a:r>
              <a:rPr kumimoji="1" lang="en-US" altLang="ja-JP" sz="2400" dirty="0" err="1" smtClean="0"/>
              <a:t>Kanamori</a:t>
            </a:r>
            <a:r>
              <a:rPr kumimoji="1" lang="en-US" altLang="ja-JP" sz="2400" dirty="0" smtClean="0"/>
              <a:t> et al., 1994)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5" y="272221"/>
            <a:ext cx="4620095" cy="30800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5" y="3623520"/>
            <a:ext cx="4104940" cy="307474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572000" y="5652497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dirty="0" smtClean="0"/>
              <a:t>https://www.google.co.jp/search?q=chelyabinsk+meteorite&amp;biw=1114&amp;bih=600&amp;tbm=isch&amp;tbo=u&amp;source=univ&amp;sa=X&amp;ved=0CDkQ7AlqFQoTCLjx3Mf-9cgCFYKQlAodRioIoA&amp;dpr=1#imgrc=dtFgI6tzbd_RXM%3A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71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geographical distribution of IMS infrasound net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" y="3230193"/>
            <a:ext cx="5221286" cy="312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61973" y="6384566"/>
            <a:ext cx="513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http://can-ndc.nrcan.gc.ca/is_infrasound-en.php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18915" r="24753" b="18673"/>
          <a:stretch/>
        </p:blipFill>
        <p:spPr>
          <a:xfrm>
            <a:off x="4829577" y="606419"/>
            <a:ext cx="4217397" cy="341871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1453712"/>
            <a:ext cx="4829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Purpose of Infrasound observation </a:t>
            </a:r>
            <a:r>
              <a:rPr kumimoji="1" lang="en-US" altLang="ja-JP" dirty="0" smtClean="0">
                <a:solidFill>
                  <a:srgbClr val="0000FF"/>
                </a:solidFill>
              </a:rPr>
              <a:t>  </a:t>
            </a:r>
          </a:p>
          <a:p>
            <a:r>
              <a:rPr kumimoji="1" lang="en-US" altLang="ja-JP" dirty="0" smtClean="0"/>
              <a:t>      </a:t>
            </a:r>
            <a:r>
              <a:rPr lang="en-US" altLang="ja-JP" dirty="0"/>
              <a:t>CTBT (Comprehensive Nuclear Test Ban </a:t>
            </a:r>
            <a:r>
              <a:rPr lang="en-US" altLang="ja-JP" dirty="0" smtClean="0"/>
              <a:t>Treaty)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   Meteor detection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Tsunami </a:t>
            </a:r>
            <a:r>
              <a:rPr lang="en-US" altLang="ja-JP" dirty="0"/>
              <a:t>warning</a:t>
            </a:r>
            <a:endParaRPr kumimoji="1" lang="en-US" altLang="ja-JP" dirty="0" smtClean="0"/>
          </a:p>
          <a:p>
            <a:r>
              <a:rPr lang="en-US" altLang="ja-JP" dirty="0" smtClean="0"/>
              <a:t>      etc.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53297" y="3753046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(N. Arai, 2014)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563683" y="689622"/>
            <a:ext cx="3130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Chelyabinsk meteor</a:t>
            </a:r>
          </a:p>
          <a:p>
            <a:r>
              <a:rPr lang="en-US" altLang="ja-JP" dirty="0"/>
              <a:t>15 February 2013 (03:20 UTC)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53490" y="59154"/>
            <a:ext cx="7281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Modern </a:t>
            </a:r>
            <a:r>
              <a:rPr kumimoji="1" lang="en-US" altLang="ja-JP" sz="2400" dirty="0" err="1" smtClean="0"/>
              <a:t>microbarometric</a:t>
            </a:r>
            <a:r>
              <a:rPr kumimoji="1" lang="en-US" altLang="ja-JP" sz="2400" dirty="0" smtClean="0"/>
              <a:t> (infrasound) observations</a:t>
            </a:r>
            <a:endParaRPr kumimoji="1" lang="ja-JP" altLang="en-US" sz="2400" dirty="0"/>
          </a:p>
        </p:txBody>
      </p:sp>
      <p:pic>
        <p:nvPicPr>
          <p:cNvPr id="11" name="Picture 2" descr="P10004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2" y="4491710"/>
            <a:ext cx="30162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003921" y="4122378"/>
            <a:ext cx="285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Our sensor in liquor bottle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767953" y="86064"/>
            <a:ext cx="7228679" cy="4006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64114" y="2952579"/>
            <a:ext cx="3018178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CTBT Monitoring Network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4262907" y="940158"/>
            <a:ext cx="566670" cy="1159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2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260648"/>
            <a:ext cx="84249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02060"/>
                </a:solidFill>
              </a:rPr>
              <a:t>2010</a:t>
            </a:r>
            <a:r>
              <a:rPr kumimoji="1" lang="ja-JP" altLang="en-US" sz="2400" dirty="0" smtClean="0">
                <a:solidFill>
                  <a:srgbClr val="002060"/>
                </a:solidFill>
              </a:rPr>
              <a:t>年時点での状況</a:t>
            </a:r>
            <a:endParaRPr kumimoji="1" lang="en-US" altLang="ja-JP" sz="2400" dirty="0" smtClean="0">
              <a:solidFill>
                <a:srgbClr val="002060"/>
              </a:solidFill>
            </a:endParaRPr>
          </a:p>
          <a:p>
            <a:endParaRPr lang="en-US" altLang="ja-JP" dirty="0" smtClean="0">
              <a:solidFill>
                <a:srgbClr val="002060"/>
              </a:solidFill>
            </a:endParaRPr>
          </a:p>
          <a:p>
            <a:r>
              <a:rPr lang="ja-JP" altLang="en-US" dirty="0" smtClean="0">
                <a:solidFill>
                  <a:srgbClr val="002060"/>
                </a:solidFill>
              </a:rPr>
              <a:t>・　</a:t>
            </a:r>
            <a:r>
              <a:rPr lang="ja-JP" altLang="en-US" b="1" dirty="0" smtClean="0">
                <a:solidFill>
                  <a:srgbClr val="002060"/>
                </a:solidFill>
              </a:rPr>
              <a:t>微気圧観測データ等小規模データの</a:t>
            </a:r>
            <a:r>
              <a:rPr lang="ja-JP" altLang="en-US" b="1" dirty="0" smtClean="0">
                <a:solidFill>
                  <a:srgbClr val="FF0000"/>
                </a:solidFill>
              </a:rPr>
              <a:t>公開促進・観測の連携の必要性を認識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endParaRPr lang="ja-JP" altLang="en-US" b="1" dirty="0" smtClean="0">
              <a:solidFill>
                <a:srgbClr val="FF0000"/>
              </a:solidFill>
            </a:endParaRPr>
          </a:p>
          <a:p>
            <a:endParaRPr lang="ja-JP" altLang="en-US" dirty="0" smtClean="0">
              <a:solidFill>
                <a:srgbClr val="002060"/>
              </a:solidFill>
            </a:endParaRPr>
          </a:p>
          <a:p>
            <a:r>
              <a:rPr lang="ja-JP" altLang="en-US" dirty="0" smtClean="0">
                <a:solidFill>
                  <a:srgbClr val="002060"/>
                </a:solidFill>
              </a:rPr>
              <a:t>・　</a:t>
            </a:r>
            <a:r>
              <a:rPr lang="ja-JP" altLang="en-US" b="1" dirty="0" smtClean="0">
                <a:solidFill>
                  <a:srgbClr val="002060"/>
                </a:solidFill>
              </a:rPr>
              <a:t>田平先生のインフラサウンド観測データを題材として、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研究室等の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小規模組織で</a:t>
            </a:r>
          </a:p>
          <a:p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ja-JP" altLang="en-US" b="1" dirty="0" smtClean="0">
                <a:solidFill>
                  <a:srgbClr val="FF0000"/>
                </a:solidFill>
              </a:rPr>
              <a:t>　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取得されたデータ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のデータ</a:t>
            </a:r>
            <a:r>
              <a:rPr lang="en-US" altLang="ja-JP" b="1" dirty="0" smtClean="0">
                <a:solidFill>
                  <a:srgbClr val="002060"/>
                </a:solidFill>
              </a:rPr>
              <a:t> 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ベース化とメタ</a:t>
            </a:r>
            <a:r>
              <a:rPr lang="ja-JP" altLang="en-US" b="1" dirty="0">
                <a:solidFill>
                  <a:srgbClr val="002060"/>
                </a:solidFill>
              </a:rPr>
              <a:t>データ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収集を、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第３者が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PI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と共同して</a:t>
            </a:r>
          </a:p>
          <a:p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ja-JP" altLang="en-US" b="1" dirty="0" smtClean="0">
                <a:solidFill>
                  <a:srgbClr val="FF0000"/>
                </a:solidFill>
              </a:rPr>
              <a:t>　実施し</a:t>
            </a:r>
            <a:r>
              <a:rPr lang="ja-JP" altLang="en-US" b="1" dirty="0" smtClean="0">
                <a:solidFill>
                  <a:srgbClr val="0000FF"/>
                </a:solidFill>
              </a:rPr>
              <a:t>、</a:t>
            </a:r>
            <a:r>
              <a:rPr lang="ja-JP" altLang="en-US" b="1" dirty="0" smtClean="0">
                <a:solidFill>
                  <a:srgbClr val="002060"/>
                </a:solidFill>
              </a:rPr>
              <a:t>問題点を確認・整理する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。下記プロジェクトの一環として実施。</a:t>
            </a:r>
          </a:p>
          <a:p>
            <a:endParaRPr kumimoji="1"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dirty="0" smtClean="0">
                <a:solidFill>
                  <a:srgbClr val="0000FF"/>
                </a:solidFill>
              </a:rPr>
              <a:t>　　　　</a:t>
            </a:r>
            <a:r>
              <a:rPr kumimoji="1" lang="en-US" altLang="ja-JP" dirty="0" smtClean="0">
                <a:solidFill>
                  <a:srgbClr val="002060"/>
                </a:solidFill>
                <a:sym typeface="Wingdings" pitchFamily="2" charset="2"/>
              </a:rPr>
              <a:t> </a:t>
            </a:r>
            <a:r>
              <a:rPr kumimoji="1"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地球惑星科学仮想データセンター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(VDC-EPS)</a:t>
            </a:r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の実験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基盤</a:t>
            </a:r>
            <a:r>
              <a:rPr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A)</a:t>
            </a:r>
            <a:endParaRPr kumimoji="1" lang="ja-JP" altLang="en-US" b="1" dirty="0" smtClean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ja-JP" altLang="en-US" dirty="0" smtClean="0">
                <a:solidFill>
                  <a:srgbClr val="002060"/>
                </a:solidFill>
                <a:sym typeface="Wingdings" pitchFamily="2" charset="2"/>
              </a:rPr>
              <a:t>　　　　</a:t>
            </a:r>
            <a:r>
              <a:rPr lang="en-US" altLang="ja-JP" dirty="0" smtClean="0">
                <a:solidFill>
                  <a:srgbClr val="002060"/>
                </a:solidFill>
                <a:sym typeface="Wingdings" pitchFamily="2" charset="2"/>
              </a:rPr>
              <a:t> </a:t>
            </a:r>
            <a:r>
              <a:rPr kumimoji="1"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大学間連携プロジェクト</a:t>
            </a:r>
            <a:r>
              <a:rPr kumimoji="1"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(IUGONET) (</a:t>
            </a:r>
            <a:r>
              <a:rPr kumimoji="1" lang="ja-JP" altLang="en-US" b="1" dirty="0" smtClean="0">
                <a:solidFill>
                  <a:srgbClr val="002060"/>
                </a:solidFill>
                <a:sym typeface="Wingdings" pitchFamily="2" charset="2"/>
              </a:rPr>
              <a:t>特別研究経費</a:t>
            </a:r>
            <a:r>
              <a:rPr kumimoji="1" lang="en-US" altLang="ja-JP" b="1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  <a:endParaRPr kumimoji="1" lang="ja-JP" altLang="en-US" b="1" dirty="0" smtClean="0">
              <a:solidFill>
                <a:srgbClr val="002060"/>
              </a:solidFill>
              <a:sym typeface="Wingdings" pitchFamily="2" charset="2"/>
            </a:endParaRPr>
          </a:p>
          <a:p>
            <a:endParaRPr kumimoji="1"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kumimoji="1"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kumimoji="1"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kumimoji="1"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kumimoji="1"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  <a:p>
            <a:r>
              <a:rPr lang="ja-JP" altLang="en-US" dirty="0" smtClean="0">
                <a:solidFill>
                  <a:srgbClr val="0000FF"/>
                </a:solidFill>
                <a:sym typeface="Wingdings" pitchFamily="2" charset="2"/>
              </a:rPr>
              <a:t>　　　　　</a:t>
            </a: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 VDC-EPS (2008 – 2010)</a:t>
            </a:r>
            <a:r>
              <a:rPr lang="ja-JP" altLang="en-US" dirty="0" smtClean="0">
                <a:solidFill>
                  <a:srgbClr val="0000FF"/>
                </a:solidFill>
                <a:sym typeface="Wingdings" pitchFamily="2" charset="2"/>
              </a:rPr>
              <a:t>　　　　　　　　　　　</a:t>
            </a:r>
            <a:r>
              <a:rPr lang="en-US" altLang="ja-JP" dirty="0" smtClean="0">
                <a:solidFill>
                  <a:srgbClr val="0000FF"/>
                </a:solidFill>
                <a:sym typeface="Wingdings" pitchFamily="2" charset="2"/>
              </a:rPr>
              <a:t> IUGONET (2009 – 2014)</a:t>
            </a:r>
            <a:endParaRPr lang="ja-JP" altLang="en-US" dirty="0" smtClean="0">
              <a:solidFill>
                <a:srgbClr val="0000FF"/>
              </a:solidFill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622" y="3537012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10127"/>
          <a:stretch>
            <a:fillRect/>
          </a:stretch>
        </p:blipFill>
        <p:spPr bwMode="auto">
          <a:xfrm>
            <a:off x="4463988" y="3537012"/>
            <a:ext cx="35176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下矢印 4"/>
          <p:cNvSpPr/>
          <p:nvPr/>
        </p:nvSpPr>
        <p:spPr>
          <a:xfrm>
            <a:off x="3523338" y="134076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1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39552" y="332656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solidFill>
                  <a:srgbClr val="002060"/>
                </a:solidFill>
              </a:rPr>
              <a:t>愛知教育大　刈谷インフラサウンドデータ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1052736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002060"/>
                </a:solidFill>
              </a:rPr>
              <a:t>観測期間</a:t>
            </a:r>
            <a:r>
              <a:rPr lang="en-US" altLang="ja-JP" dirty="0" smtClean="0">
                <a:solidFill>
                  <a:srgbClr val="002060"/>
                </a:solidFill>
              </a:rPr>
              <a:t>:  </a:t>
            </a:r>
            <a:r>
              <a:rPr lang="en-US" altLang="ja-JP" dirty="0" smtClean="0">
                <a:solidFill>
                  <a:srgbClr val="0000FF"/>
                </a:solidFill>
              </a:rPr>
              <a:t>1984 – 2004</a:t>
            </a: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観測場所</a:t>
            </a:r>
            <a:r>
              <a:rPr lang="en-US" altLang="ja-JP" b="1" dirty="0" smtClean="0">
                <a:solidFill>
                  <a:srgbClr val="002060"/>
                </a:solidFill>
              </a:rPr>
              <a:t>:  </a:t>
            </a:r>
            <a:r>
              <a:rPr lang="ja-JP" altLang="en-US" b="1" dirty="0" smtClean="0">
                <a:solidFill>
                  <a:srgbClr val="002060"/>
                </a:solidFill>
              </a:rPr>
              <a:t>刈谷市愛知教育大学構内</a:t>
            </a:r>
            <a:endParaRPr lang="ja-JP" altLang="ja-JP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観測装置</a:t>
            </a:r>
            <a:r>
              <a:rPr lang="en-US" altLang="ja-JP" b="1" dirty="0" smtClean="0">
                <a:solidFill>
                  <a:srgbClr val="002060"/>
                </a:solidFill>
              </a:rPr>
              <a:t>:  </a:t>
            </a:r>
            <a:r>
              <a:rPr lang="ja-JP" altLang="en-US" b="1" dirty="0" smtClean="0">
                <a:solidFill>
                  <a:srgbClr val="002060"/>
                </a:solidFill>
              </a:rPr>
              <a:t>ラインマイクロフォン　</a:t>
            </a:r>
            <a:r>
              <a:rPr lang="en-US" altLang="ja-JP" b="1" dirty="0" smtClean="0">
                <a:solidFill>
                  <a:srgbClr val="002060"/>
                </a:solidFill>
              </a:rPr>
              <a:t>(</a:t>
            </a:r>
            <a:r>
              <a:rPr lang="ja-JP" altLang="en-US" b="1" dirty="0" smtClean="0">
                <a:solidFill>
                  <a:srgbClr val="002060"/>
                </a:solidFill>
              </a:rPr>
              <a:t>田平式</a:t>
            </a:r>
            <a:r>
              <a:rPr lang="en-US" altLang="ja-JP" b="1" dirty="0" smtClean="0">
                <a:solidFill>
                  <a:srgbClr val="002060"/>
                </a:solidFill>
              </a:rPr>
              <a:t>) </a:t>
            </a:r>
            <a:endParaRPr lang="ja-JP" altLang="en-US" b="1" dirty="0" smtClean="0">
              <a:solidFill>
                <a:srgbClr val="002060"/>
              </a:solidFill>
            </a:endParaRPr>
          </a:p>
          <a:p>
            <a:r>
              <a:rPr lang="ja-JP" altLang="en-US" b="1" dirty="0" smtClean="0">
                <a:solidFill>
                  <a:srgbClr val="002060"/>
                </a:solidFill>
              </a:rPr>
              <a:t>サンプリング</a:t>
            </a:r>
            <a:r>
              <a:rPr lang="en-US" altLang="ja-JP" b="1" dirty="0" smtClean="0">
                <a:solidFill>
                  <a:srgbClr val="002060"/>
                </a:solidFill>
              </a:rPr>
              <a:t>:  </a:t>
            </a:r>
            <a:r>
              <a:rPr lang="en-US" altLang="ja-JP" dirty="0" smtClean="0">
                <a:solidFill>
                  <a:srgbClr val="0000FF"/>
                </a:solidFill>
              </a:rPr>
              <a:t>20Hz</a:t>
            </a:r>
          </a:p>
          <a:p>
            <a:r>
              <a:rPr lang="ja-JP" altLang="en-US" b="1" dirty="0" smtClean="0"/>
              <a:t>観測責任者</a:t>
            </a:r>
            <a:r>
              <a:rPr lang="en-US" altLang="ja-JP" b="1" dirty="0" smtClean="0"/>
              <a:t>:  </a:t>
            </a:r>
            <a:r>
              <a:rPr lang="ja-JP" altLang="en-US" b="1" dirty="0" smtClean="0"/>
              <a:t>田平誠　</a:t>
            </a:r>
            <a:r>
              <a:rPr lang="en-US" altLang="ja-JP" b="1" dirty="0" smtClean="0"/>
              <a:t>(</a:t>
            </a:r>
            <a:r>
              <a:rPr lang="ja-JP" altLang="en-US" b="1" dirty="0" smtClean="0"/>
              <a:t>愛知教育大・名誉教授</a:t>
            </a:r>
            <a:r>
              <a:rPr lang="en-US" altLang="ja-JP" b="1" dirty="0" smtClean="0"/>
              <a:t>)</a:t>
            </a:r>
            <a:endParaRPr lang="en-US" altLang="ja-JP" b="1" dirty="0" smtClean="0">
              <a:solidFill>
                <a:srgbClr val="0000FF"/>
              </a:solidFill>
            </a:endParaRPr>
          </a:p>
          <a:p>
            <a:r>
              <a:rPr lang="ja-JP" altLang="en-US" b="1" dirty="0" smtClean="0"/>
              <a:t>関係</a:t>
            </a:r>
            <a:r>
              <a:rPr lang="en-US" altLang="ja-JP" b="1" dirty="0" smtClean="0"/>
              <a:t> URL: </a:t>
            </a:r>
            <a:r>
              <a:rPr lang="en-US" altLang="ja-JP" dirty="0" smtClean="0"/>
              <a:t> </a:t>
            </a:r>
            <a:r>
              <a:rPr lang="en-US" altLang="ja-JP" dirty="0" smtClean="0">
                <a:hlinkClick r:id="rId2"/>
              </a:rPr>
              <a:t>http://www.senior.aichi-edu.ac.jp/mtahira/IFS/IFS_archive.htm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1239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研究\微気圧観測\田平先生関係\P1060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6632"/>
            <a:ext cx="2976330" cy="2232248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1115616" y="6381328"/>
            <a:ext cx="6732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hlinkClick r:id="rId2"/>
              </a:rPr>
              <a:t>( http://www.senior.aichi-edu.ac.jp/mtahira/IFS/IFS_archive.htm</a:t>
            </a:r>
            <a:r>
              <a:rPr lang="en-US" altLang="ja-JP" sz="1400" dirty="0" smtClean="0"/>
              <a:t> </a:t>
            </a:r>
            <a:r>
              <a:rPr lang="ja-JP" altLang="en-US" sz="1400" dirty="0" smtClean="0">
                <a:solidFill>
                  <a:srgbClr val="0000FF"/>
                </a:solidFill>
              </a:rPr>
              <a:t>より</a:t>
            </a:r>
            <a:r>
              <a:rPr lang="en-US" altLang="ja-JP" sz="1400" dirty="0" smtClean="0">
                <a:solidFill>
                  <a:srgbClr val="0000FF"/>
                </a:solidFill>
              </a:rPr>
              <a:t>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56992"/>
            <a:ext cx="4499992" cy="252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角丸四角形 8"/>
          <p:cNvSpPr/>
          <p:nvPr/>
        </p:nvSpPr>
        <p:spPr>
          <a:xfrm>
            <a:off x="323528" y="188640"/>
            <a:ext cx="532859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5727</TotalTime>
  <Words>992</Words>
  <Application>Microsoft Office PowerPoint</Application>
  <PresentationFormat>画面に合わせる (4:3)</PresentationFormat>
  <Paragraphs>372</Paragraphs>
  <Slides>36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4" baseType="lpstr">
      <vt:lpstr>ＪＳ明朝</vt:lpstr>
      <vt:lpstr>ＭＳ Ｐゴシック</vt:lpstr>
      <vt:lpstr>新細明體</vt:lpstr>
      <vt:lpstr>Arial</vt:lpstr>
      <vt:lpstr>Calibri</vt:lpstr>
      <vt:lpstr>Wingdings</vt:lpstr>
      <vt:lpstr>Office テーマ</vt:lpstr>
      <vt:lpstr>グラフ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iyemori</dc:creator>
  <cp:lastModifiedBy>Iyemori2</cp:lastModifiedBy>
  <cp:revision>427</cp:revision>
  <dcterms:created xsi:type="dcterms:W3CDTF">2010-08-07T07:15:13Z</dcterms:created>
  <dcterms:modified xsi:type="dcterms:W3CDTF">2015-12-07T23:43:00Z</dcterms:modified>
</cp:coreProperties>
</file>