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1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87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5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9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92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15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79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22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8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4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48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339C-C9DE-426D-A635-F5A67B4B0B70}" type="datetimeFigureOut">
              <a:rPr kumimoji="1" lang="ja-JP" altLang="en-US" smtClean="0"/>
              <a:t>2015/9/16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D6494-3504-4299-9B0A-28D498A8B7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08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6366" y="231820"/>
            <a:ext cx="837126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/>
              <a:t>ワークショップ開催の主旨</a:t>
            </a:r>
          </a:p>
          <a:p>
            <a:endParaRPr lang="ja-JP" altLang="en-US" dirty="0"/>
          </a:p>
          <a:p>
            <a:r>
              <a:rPr kumimoji="1" lang="ja-JP" altLang="en-US" b="1" dirty="0" smtClean="0"/>
              <a:t>［データをめぐる最近</a:t>
            </a:r>
            <a:r>
              <a:rPr kumimoji="1" lang="ja-JP" altLang="en-US" b="1" dirty="0" smtClean="0"/>
              <a:t>の動き］</a:t>
            </a:r>
            <a:endParaRPr kumimoji="1" lang="ja-JP" altLang="en-US" b="1" dirty="0" smtClean="0"/>
          </a:p>
          <a:p>
            <a:endParaRPr lang="ja-JP" altLang="en-US" dirty="0"/>
          </a:p>
          <a:p>
            <a:pPr marL="342900" indent="-342900">
              <a:buAutoNum type="arabicPeriod"/>
            </a:pPr>
            <a:r>
              <a:rPr lang="ja-JP" altLang="en-US" dirty="0" smtClean="0"/>
              <a:t>オープン</a:t>
            </a:r>
            <a:r>
              <a:rPr lang="en-US" altLang="ja-JP" dirty="0" smtClean="0"/>
              <a:t>(</a:t>
            </a:r>
            <a:r>
              <a:rPr lang="ja-JP" altLang="en-US" dirty="0" smtClean="0"/>
              <a:t>サイエンス</a:t>
            </a:r>
            <a:r>
              <a:rPr lang="en-US" altLang="ja-JP" dirty="0" smtClean="0"/>
              <a:t>)</a:t>
            </a:r>
            <a:r>
              <a:rPr lang="ja-JP" altLang="en-US" dirty="0" smtClean="0"/>
              <a:t>データに関する学術的・</a:t>
            </a:r>
            <a:r>
              <a:rPr lang="ja-JP" altLang="en-US" dirty="0"/>
              <a:t>国際</a:t>
            </a:r>
            <a:r>
              <a:rPr lang="ja-JP" altLang="en-US" dirty="0" smtClean="0"/>
              <a:t>的</a:t>
            </a:r>
            <a:r>
              <a:rPr lang="ja-JP" altLang="en-US" dirty="0" smtClean="0"/>
              <a:t>・技術的</a:t>
            </a:r>
            <a:r>
              <a:rPr lang="ja-JP" altLang="en-US" dirty="0" smtClean="0"/>
              <a:t>な潮流</a:t>
            </a:r>
            <a:endParaRPr lang="ja-JP" altLang="en-US" dirty="0" smtClean="0"/>
          </a:p>
          <a:p>
            <a:r>
              <a:rPr kumimoji="1" lang="ja-JP" altLang="en-US" dirty="0" smtClean="0"/>
              <a:t>　　　　　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詳細は、次の村山氏講演</a:t>
            </a:r>
            <a:r>
              <a:rPr kumimoji="1" lang="en-US" altLang="ja-JP" dirty="0" smtClean="0"/>
              <a:t>)</a:t>
            </a:r>
            <a:endParaRPr kumimoji="1" lang="ja-JP" altLang="en-US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ICSU-World Data System</a:t>
            </a:r>
            <a:r>
              <a:rPr lang="ja-JP" altLang="en-US" dirty="0" smtClean="0"/>
              <a:t>の設立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地球科学</a:t>
            </a:r>
            <a:r>
              <a:rPr lang="ja-JP" altLang="en-US" dirty="0"/>
              <a:t>分野</a:t>
            </a:r>
            <a:r>
              <a:rPr lang="en-US" altLang="ja-JP" dirty="0" smtClean="0">
                <a:sym typeface="Wingdings" panose="05000000000000000000" pitchFamily="2" charset="2"/>
              </a:rPr>
              <a:t></a:t>
            </a:r>
            <a:r>
              <a:rPr lang="ja-JP" altLang="en-US" dirty="0" smtClean="0"/>
              <a:t>広範</a:t>
            </a:r>
            <a:r>
              <a:rPr lang="ja-JP" altLang="en-US" dirty="0" smtClean="0"/>
              <a:t>な学術分野を対象</a:t>
            </a:r>
            <a:r>
              <a:rPr lang="en-US" altLang="ja-JP" dirty="0" smtClean="0"/>
              <a:t>)</a:t>
            </a:r>
            <a:endParaRPr lang="ja-JP" altLang="en-US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G8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オープンデータに関する声明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ym typeface="Wingdings" panose="05000000000000000000" pitchFamily="2" charset="2"/>
              </a:rPr>
              <a:t> </a:t>
            </a:r>
            <a:r>
              <a:rPr kumimoji="1" lang="ja-JP" altLang="en-US" dirty="0" smtClean="0"/>
              <a:t>政府関係委員会</a:t>
            </a:r>
            <a:r>
              <a:rPr kumimoji="1" lang="ja-JP" altLang="en-US" dirty="0" smtClean="0"/>
              <a:t>での検討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2. </a:t>
            </a:r>
            <a:r>
              <a:rPr kumimoji="1" lang="ja-JP" altLang="en-US" dirty="0" smtClean="0"/>
              <a:t>オープンデータ、研究活動とデータをめぐる京都大学内の動き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詳細は、引原附属図書館長の講演</a:t>
            </a:r>
            <a:r>
              <a:rPr lang="en-US" altLang="ja-JP" dirty="0" smtClean="0"/>
              <a:t>)</a:t>
            </a:r>
            <a:endParaRPr lang="ja-JP" altLang="en-US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ja-JP" dirty="0" smtClean="0"/>
              <a:t>京都</a:t>
            </a:r>
            <a:r>
              <a:rPr lang="ja-JP" altLang="ja-JP" dirty="0"/>
              <a:t>大学のオープンアクセス方針</a:t>
            </a:r>
            <a:endParaRPr lang="ja-JP" altLang="en-US" dirty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京都</a:t>
            </a:r>
            <a:r>
              <a:rPr lang="ja-JP" altLang="en-US" dirty="0"/>
              <a:t>大学における公正な研究活動の推進等に関する</a:t>
            </a:r>
            <a:r>
              <a:rPr lang="ja-JP" altLang="en-US" dirty="0" smtClean="0"/>
              <a:t>規程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研究データ保存の義務化</a:t>
            </a:r>
            <a:r>
              <a:rPr lang="en-US" altLang="ja-JP" dirty="0" smtClean="0"/>
              <a:t>)</a:t>
            </a:r>
            <a:endParaRPr lang="ja-JP" altLang="en-US" dirty="0" smtClean="0"/>
          </a:p>
          <a:p>
            <a:endParaRPr lang="ja-JP" altLang="en-US" dirty="0"/>
          </a:p>
          <a:p>
            <a:r>
              <a:rPr lang="en-US" altLang="ja-JP" dirty="0" smtClean="0"/>
              <a:t>3. </a:t>
            </a:r>
            <a:r>
              <a:rPr lang="ja-JP" altLang="en-US" dirty="0" smtClean="0"/>
              <a:t>データ</a:t>
            </a:r>
            <a:r>
              <a:rPr lang="ja-JP" altLang="en-US" dirty="0"/>
              <a:t>セット</a:t>
            </a:r>
            <a:r>
              <a:rPr lang="ja-JP" altLang="en-US" dirty="0" smtClean="0"/>
              <a:t>に識別子</a:t>
            </a:r>
            <a:r>
              <a:rPr lang="en-US" altLang="ja-JP" dirty="0" smtClean="0"/>
              <a:t>(DOI)</a:t>
            </a:r>
            <a:r>
              <a:rPr lang="ja-JP" altLang="en-US" dirty="0" smtClean="0"/>
              <a:t>を付与、引用する仕組みの具体化・使用の広がり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大手出版社の活動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Japan Link Center</a:t>
            </a:r>
            <a:r>
              <a:rPr lang="ja-JP" altLang="en-US" dirty="0" smtClean="0"/>
              <a:t>の活動開始　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詳細は中島・能勢両氏の講演</a:t>
            </a:r>
            <a:r>
              <a:rPr lang="en-US" altLang="ja-JP" dirty="0" smtClean="0"/>
              <a:t>)</a:t>
            </a:r>
          </a:p>
          <a:p>
            <a:endParaRPr lang="ja-JP" altLang="en-US" dirty="0"/>
          </a:p>
          <a:p>
            <a:r>
              <a:rPr lang="en-US" altLang="ja-JP" dirty="0" smtClean="0"/>
              <a:t>4. </a:t>
            </a:r>
            <a:r>
              <a:rPr lang="ja-JP" altLang="en-US" dirty="0" smtClean="0"/>
              <a:t>メタデータを利用するデータシステム</a:t>
            </a:r>
            <a:r>
              <a:rPr lang="ja-JP" altLang="en-US" dirty="0" smtClean="0"/>
              <a:t>構築と学際研究へ</a:t>
            </a:r>
            <a:r>
              <a:rPr lang="ja-JP" altLang="en-US" dirty="0" smtClean="0"/>
              <a:t>の活用可能性</a:t>
            </a:r>
            <a:endParaRPr lang="ja-JP" altLang="en-US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DIAS, VO, IUGONET</a:t>
            </a:r>
            <a:r>
              <a:rPr lang="ja-JP" altLang="en-US" dirty="0" smtClean="0"/>
              <a:t>等、</a:t>
            </a:r>
            <a:r>
              <a:rPr lang="ja-JP" altLang="en-US" dirty="0"/>
              <a:t>分野毎の</a:t>
            </a:r>
            <a:r>
              <a:rPr lang="ja-JP" altLang="en-US" dirty="0" smtClean="0"/>
              <a:t>データシステム構築</a:t>
            </a:r>
            <a:r>
              <a:rPr lang="en-US" altLang="ja-JP" dirty="0" smtClean="0"/>
              <a:t>, </a:t>
            </a:r>
            <a:r>
              <a:rPr lang="ja-JP" altLang="en-US" dirty="0" smtClean="0"/>
              <a:t>相互利活用の検討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詳細は明日の講演</a:t>
            </a:r>
            <a:r>
              <a:rPr lang="en-US" altLang="ja-JP" dirty="0" smtClean="0"/>
              <a:t>) </a:t>
            </a:r>
            <a:r>
              <a:rPr lang="ja-JP" altLang="en-US" dirty="0" smtClean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17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85612" y="270456"/>
            <a:ext cx="785611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［オープンデータの問題点］</a:t>
            </a:r>
            <a:endParaRPr kumimoji="1" lang="ja-JP" altLang="en-US" b="1" dirty="0" smtClean="0"/>
          </a:p>
          <a:p>
            <a:endParaRPr lang="ja-JP" altLang="en-US" dirty="0"/>
          </a:p>
          <a:p>
            <a:pPr marL="342900" indent="-342900">
              <a:buAutoNum type="arabicPeriod"/>
            </a:pPr>
            <a:r>
              <a:rPr kumimoji="1" lang="ja-JP" altLang="en-US" dirty="0" smtClean="0"/>
              <a:t>意義</a:t>
            </a:r>
          </a:p>
          <a:p>
            <a:r>
              <a:rPr lang="ja-JP" altLang="en-US" dirty="0" smtClean="0"/>
              <a:t>　　　・　データの活用・保存</a:t>
            </a:r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・　学際研究の推進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・　研究不正の防止</a:t>
            </a:r>
          </a:p>
          <a:p>
            <a:endParaRPr lang="ja-JP" altLang="en-US" dirty="0"/>
          </a:p>
          <a:p>
            <a:r>
              <a:rPr lang="en-US" altLang="ja-JP" dirty="0" smtClean="0"/>
              <a:t>2. </a:t>
            </a:r>
            <a:r>
              <a:rPr lang="ja-JP" altLang="en-US" dirty="0" smtClean="0"/>
              <a:t>　</a:t>
            </a:r>
            <a:r>
              <a:rPr lang="ja-JP" altLang="en-US" dirty="0"/>
              <a:t>問題点</a:t>
            </a:r>
            <a:endParaRPr kumimoji="1" lang="ja-JP" altLang="en-US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・ 分野による事情の違い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・ 内容によっては、オープンにできない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競争・プライバシー・機密　等</a:t>
            </a:r>
          </a:p>
          <a:p>
            <a:r>
              <a:rPr lang="ja-JP" altLang="en-US" dirty="0" smtClean="0"/>
              <a:t>　　　・ 人と予算の不足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特に</a:t>
            </a:r>
            <a:r>
              <a:rPr lang="en-US" altLang="ja-JP" dirty="0" smtClean="0"/>
              <a:t>)</a:t>
            </a:r>
            <a:r>
              <a:rPr lang="ja-JP" altLang="en-US" dirty="0" smtClean="0"/>
              <a:t>人が重要、手間と金もかかる</a:t>
            </a:r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研究成果による評価と比べ、データ公開やサービスは評価が低い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・ 分野間の連携に乏しい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同一分野内でも然り</a:t>
            </a:r>
            <a:r>
              <a:rPr lang="en-US" altLang="ja-JP" dirty="0" smtClean="0"/>
              <a:t>)</a:t>
            </a:r>
            <a:endParaRPr lang="ja-JP" altLang="en-US" dirty="0" smtClean="0"/>
          </a:p>
          <a:p>
            <a:endParaRPr lang="ja-JP" altLang="en-US" dirty="0" smtClean="0"/>
          </a:p>
          <a:p>
            <a:r>
              <a:rPr lang="en-US" altLang="ja-JP" b="1" dirty="0" smtClean="0"/>
              <a:t>[</a:t>
            </a:r>
            <a:r>
              <a:rPr lang="ja-JP" altLang="en-US" b="1" dirty="0" smtClean="0"/>
              <a:t>当ワークショップの目的</a:t>
            </a:r>
            <a:r>
              <a:rPr lang="en-US" altLang="ja-JP" b="1" dirty="0" smtClean="0"/>
              <a:t>]</a:t>
            </a:r>
            <a:endParaRPr lang="ja-JP" altLang="en-US" b="1" dirty="0" smtClean="0"/>
          </a:p>
          <a:p>
            <a:endParaRPr lang="ja-JP" altLang="en-US" dirty="0" smtClean="0"/>
          </a:p>
          <a:p>
            <a:pPr marL="342900" indent="-342900">
              <a:buAutoNum type="arabicPeriod"/>
            </a:pPr>
            <a:r>
              <a:rPr lang="ja-JP" altLang="en-US" dirty="0" smtClean="0"/>
              <a:t>最近の情勢と問題意識の共有</a:t>
            </a:r>
          </a:p>
          <a:p>
            <a:pPr marL="342900" indent="-342900">
              <a:buAutoNum type="arabicPeriod"/>
            </a:pPr>
            <a:r>
              <a:rPr kumimoji="1" lang="ja-JP" altLang="en-US" dirty="0" smtClean="0"/>
              <a:t>人・予算</a:t>
            </a:r>
            <a:r>
              <a:rPr lang="ja-JP" altLang="en-US" dirty="0" smtClean="0"/>
              <a:t>の獲得に向けて、学内外での連携模索　</a:t>
            </a:r>
          </a:p>
          <a:p>
            <a:r>
              <a:rPr lang="ja-JP" altLang="en-US" dirty="0" smtClean="0">
                <a:sym typeface="Wingdings" panose="05000000000000000000" pitchFamily="2" charset="2"/>
              </a:rPr>
              <a:t>　　　　　　　</a:t>
            </a:r>
            <a:r>
              <a:rPr lang="en-US" altLang="ja-JP" dirty="0" smtClean="0">
                <a:sym typeface="Wingdings" panose="05000000000000000000" pitchFamily="2" charset="2"/>
              </a:rPr>
              <a:t> </a:t>
            </a:r>
            <a:r>
              <a:rPr lang="ja-JP" altLang="en-US" dirty="0" smtClean="0">
                <a:sym typeface="Wingdings" panose="05000000000000000000" pitchFamily="2" charset="2"/>
              </a:rPr>
              <a:t>実現に向けて活動の継続と具体化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63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32</Words>
  <Application>Microsoft Office PowerPoint</Application>
  <PresentationFormat>画面に合わせる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Iyemori2</dc:creator>
  <cp:lastModifiedBy>Iyemori2</cp:lastModifiedBy>
  <cp:revision>19</cp:revision>
  <dcterms:created xsi:type="dcterms:W3CDTF">2015-09-13T01:39:36Z</dcterms:created>
  <dcterms:modified xsi:type="dcterms:W3CDTF">2015-09-16T15:00:53Z</dcterms:modified>
</cp:coreProperties>
</file>